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689" r:id="rId2"/>
    <p:sldMasterId id="2147483701" r:id="rId3"/>
  </p:sldMasterIdLst>
  <p:notesMasterIdLst>
    <p:notesMasterId r:id="rId64"/>
  </p:notesMasterIdLst>
  <p:sldIdLst>
    <p:sldId id="781" r:id="rId4"/>
    <p:sldId id="770" r:id="rId5"/>
    <p:sldId id="257" r:id="rId6"/>
    <p:sldId id="259" r:id="rId7"/>
    <p:sldId id="753" r:id="rId8"/>
    <p:sldId id="776" r:id="rId9"/>
    <p:sldId id="261" r:id="rId10"/>
    <p:sldId id="771" r:id="rId11"/>
    <p:sldId id="262" r:id="rId12"/>
    <p:sldId id="263" r:id="rId13"/>
    <p:sldId id="773" r:id="rId14"/>
    <p:sldId id="782" r:id="rId15"/>
    <p:sldId id="747" r:id="rId16"/>
    <p:sldId id="774" r:id="rId17"/>
    <p:sldId id="780" r:id="rId18"/>
    <p:sldId id="272" r:id="rId19"/>
    <p:sldId id="779" r:id="rId20"/>
    <p:sldId id="775" r:id="rId21"/>
    <p:sldId id="778" r:id="rId22"/>
    <p:sldId id="768" r:id="rId23"/>
    <p:sldId id="777" r:id="rId24"/>
    <p:sldId id="759" r:id="rId25"/>
    <p:sldId id="766" r:id="rId26"/>
    <p:sldId id="764" r:id="rId27"/>
    <p:sldId id="765" r:id="rId28"/>
    <p:sldId id="769" r:id="rId29"/>
    <p:sldId id="738" r:id="rId30"/>
    <p:sldId id="719" r:id="rId31"/>
    <p:sldId id="761" r:id="rId32"/>
    <p:sldId id="760" r:id="rId33"/>
    <p:sldId id="750" r:id="rId34"/>
    <p:sldId id="772" r:id="rId35"/>
    <p:sldId id="258" r:id="rId36"/>
    <p:sldId id="752" r:id="rId37"/>
    <p:sldId id="751" r:id="rId38"/>
    <p:sldId id="744" r:id="rId39"/>
    <p:sldId id="297" r:id="rId40"/>
    <p:sldId id="749" r:id="rId41"/>
    <p:sldId id="745" r:id="rId42"/>
    <p:sldId id="304" r:id="rId43"/>
    <p:sldId id="302" r:id="rId44"/>
    <p:sldId id="741" r:id="rId45"/>
    <p:sldId id="742" r:id="rId46"/>
    <p:sldId id="729" r:id="rId47"/>
    <p:sldId id="735" r:id="rId48"/>
    <p:sldId id="739" r:id="rId49"/>
    <p:sldId id="305" r:id="rId50"/>
    <p:sldId id="743" r:id="rId51"/>
    <p:sldId id="737" r:id="rId52"/>
    <p:sldId id="757" r:id="rId53"/>
    <p:sldId id="756" r:id="rId54"/>
    <p:sldId id="767" r:id="rId55"/>
    <p:sldId id="758" r:id="rId56"/>
    <p:sldId id="763" r:id="rId57"/>
    <p:sldId id="303" r:id="rId58"/>
    <p:sldId id="733" r:id="rId59"/>
    <p:sldId id="728" r:id="rId60"/>
    <p:sldId id="736" r:id="rId61"/>
    <p:sldId id="306" r:id="rId62"/>
    <p:sldId id="307" r:id="rId63"/>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1CBAA-A7F5-4AE3-A0F7-F893D06E41D6}" v="3097" dt="2025-02-14T14:43:35.275"/>
    <p1510:client id="{380E5C03-F82E-46BA-BDA3-2921F8682F43}" v="755" dt="2025-02-14T05:06:17.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8" autoAdjust="0"/>
    <p:restoredTop sz="94660"/>
  </p:normalViewPr>
  <p:slideViewPr>
    <p:cSldViewPr snapToGrid="0">
      <p:cViewPr varScale="1">
        <p:scale>
          <a:sx n="61" d="100"/>
          <a:sy n="61" d="100"/>
        </p:scale>
        <p:origin x="115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n Saha" userId="S::ayan.saha@highlandgroups.com::e783d796-5d19-4b26-b911-b2137b6d296f" providerId="AD" clId="Web-{5E19547D-E544-16C4-D4A8-CD7CA5497898}"/>
    <pc:docChg chg="addSld modSld sldOrd">
      <pc:chgData name="Ayan Saha" userId="S::ayan.saha@highlandgroups.com::e783d796-5d19-4b26-b911-b2137b6d296f" providerId="AD" clId="Web-{5E19547D-E544-16C4-D4A8-CD7CA5497898}" dt="2025-02-03T05:52:57.427" v="35"/>
      <pc:docMkLst>
        <pc:docMk/>
      </pc:docMkLst>
      <pc:sldChg chg="modSp">
        <pc:chgData name="Ayan Saha" userId="S::ayan.saha@highlandgroups.com::e783d796-5d19-4b26-b911-b2137b6d296f" providerId="AD" clId="Web-{5E19547D-E544-16C4-D4A8-CD7CA5497898}" dt="2025-02-03T05:43:45.416" v="19" actId="20577"/>
        <pc:sldMkLst>
          <pc:docMk/>
          <pc:sldMk cId="2896960624" sldId="719"/>
        </pc:sldMkLst>
        <pc:spChg chg="mod">
          <ac:chgData name="Ayan Saha" userId="S::ayan.saha@highlandgroups.com::e783d796-5d19-4b26-b911-b2137b6d296f" providerId="AD" clId="Web-{5E19547D-E544-16C4-D4A8-CD7CA5497898}" dt="2025-02-03T05:43:45.416" v="19" actId="20577"/>
          <ac:spMkLst>
            <pc:docMk/>
            <pc:sldMk cId="2896960624" sldId="719"/>
            <ac:spMk id="2" creationId="{F43FE208-21B0-3F9E-D64E-DC309AD387BD}"/>
          </ac:spMkLst>
        </pc:spChg>
      </pc:sldChg>
      <pc:sldChg chg="modSp">
        <pc:chgData name="Ayan Saha" userId="S::ayan.saha@highlandgroups.com::e783d796-5d19-4b26-b911-b2137b6d296f" providerId="AD" clId="Web-{5E19547D-E544-16C4-D4A8-CD7CA5497898}" dt="2025-02-03T05:38:46.692" v="0" actId="14100"/>
        <pc:sldMkLst>
          <pc:docMk/>
          <pc:sldMk cId="4228734441" sldId="738"/>
        </pc:sldMkLst>
        <pc:spChg chg="mod">
          <ac:chgData name="Ayan Saha" userId="S::ayan.saha@highlandgroups.com::e783d796-5d19-4b26-b911-b2137b6d296f" providerId="AD" clId="Web-{5E19547D-E544-16C4-D4A8-CD7CA5497898}" dt="2025-02-03T05:38:46.692" v="0" actId="14100"/>
          <ac:spMkLst>
            <pc:docMk/>
            <pc:sldMk cId="4228734441" sldId="738"/>
            <ac:spMk id="14" creationId="{4690C034-9FE9-FB72-0601-A357AEC90DCB}"/>
          </ac:spMkLst>
        </pc:spChg>
      </pc:sldChg>
      <pc:sldChg chg="addSp delSp modSp add ord replId">
        <pc:chgData name="Ayan Saha" userId="S::ayan.saha@highlandgroups.com::e783d796-5d19-4b26-b911-b2137b6d296f" providerId="AD" clId="Web-{5E19547D-E544-16C4-D4A8-CD7CA5497898}" dt="2025-02-03T05:52:22.926" v="32" actId="20577"/>
        <pc:sldMkLst>
          <pc:docMk/>
          <pc:sldMk cId="1286963799" sldId="764"/>
        </pc:sldMkLst>
        <pc:spChg chg="mod ord">
          <ac:chgData name="Ayan Saha" userId="S::ayan.saha@highlandgroups.com::e783d796-5d19-4b26-b911-b2137b6d296f" providerId="AD" clId="Web-{5E19547D-E544-16C4-D4A8-CD7CA5497898}" dt="2025-02-03T05:52:22.926" v="32" actId="20577"/>
          <ac:spMkLst>
            <pc:docMk/>
            <pc:sldMk cId="1286963799" sldId="764"/>
            <ac:spMk id="2" creationId="{13D0809B-09EE-E717-CF41-BC882849343C}"/>
          </ac:spMkLst>
        </pc:spChg>
      </pc:sldChg>
      <pc:sldChg chg="add ord replId">
        <pc:chgData name="Ayan Saha" userId="S::ayan.saha@highlandgroups.com::e783d796-5d19-4b26-b911-b2137b6d296f" providerId="AD" clId="Web-{5E19547D-E544-16C4-D4A8-CD7CA5497898}" dt="2025-02-03T05:52:57.427" v="35"/>
        <pc:sldMkLst>
          <pc:docMk/>
          <pc:sldMk cId="392192491" sldId="765"/>
        </pc:sldMkLst>
      </pc:sldChg>
    </pc:docChg>
  </pc:docChgLst>
  <pc:docChgLst>
    <pc:chgData name="Susil Batra" userId="35b1c799-3495-445d-ba8a-565b82fedc5e" providerId="ADAL" clId="{380E5C03-F82E-46BA-BDA3-2921F8682F43}"/>
    <pc:docChg chg="undo custSel addSld delSld modSld modNotesMaster">
      <pc:chgData name="Susil Batra" userId="35b1c799-3495-445d-ba8a-565b82fedc5e" providerId="ADAL" clId="{380E5C03-F82E-46BA-BDA3-2921F8682F43}" dt="2025-02-14T05:06:17.336" v="869" actId="20577"/>
      <pc:docMkLst>
        <pc:docMk/>
      </pc:docMkLst>
      <pc:sldChg chg="addSp delSp modSp add mod">
        <pc:chgData name="Susil Batra" userId="35b1c799-3495-445d-ba8a-565b82fedc5e" providerId="ADAL" clId="{380E5C03-F82E-46BA-BDA3-2921F8682F43}" dt="2025-02-14T05:06:17.336" v="869" actId="20577"/>
        <pc:sldMkLst>
          <pc:docMk/>
          <pc:sldMk cId="706691161" sldId="257"/>
        </pc:sldMkLst>
        <pc:spChg chg="mod">
          <ac:chgData name="Susil Batra" userId="35b1c799-3495-445d-ba8a-565b82fedc5e" providerId="ADAL" clId="{380E5C03-F82E-46BA-BDA3-2921F8682F43}" dt="2025-02-14T05:05:57.180" v="865" actId="20577"/>
          <ac:spMkLst>
            <pc:docMk/>
            <pc:sldMk cId="706691161" sldId="257"/>
            <ac:spMk id="2" creationId="{90FECFAD-F537-4FF0-22FA-CCEAE96626ED}"/>
          </ac:spMkLst>
        </pc:spChg>
        <pc:spChg chg="mod">
          <ac:chgData name="Susil Batra" userId="35b1c799-3495-445d-ba8a-565b82fedc5e" providerId="ADAL" clId="{380E5C03-F82E-46BA-BDA3-2921F8682F43}" dt="2025-02-13T13:06:30.184" v="712" actId="1036"/>
          <ac:spMkLst>
            <pc:docMk/>
            <pc:sldMk cId="706691161" sldId="257"/>
            <ac:spMk id="5" creationId="{29D2876D-DFD1-A24F-C6F0-BDBE435415D9}"/>
          </ac:spMkLst>
        </pc:spChg>
        <pc:spChg chg="mod">
          <ac:chgData name="Susil Batra" userId="35b1c799-3495-445d-ba8a-565b82fedc5e" providerId="ADAL" clId="{380E5C03-F82E-46BA-BDA3-2921F8682F43}" dt="2025-02-13T05:13:46.532" v="40"/>
          <ac:spMkLst>
            <pc:docMk/>
            <pc:sldMk cId="706691161" sldId="257"/>
            <ac:spMk id="6" creationId="{4AF33A8C-FE5A-F7AD-2157-E25872B3240A}"/>
          </ac:spMkLst>
        </pc:spChg>
        <pc:spChg chg="mod">
          <ac:chgData name="Susil Batra" userId="35b1c799-3495-445d-ba8a-565b82fedc5e" providerId="ADAL" clId="{380E5C03-F82E-46BA-BDA3-2921F8682F43}" dt="2025-02-14T05:06:17.336" v="869" actId="20577"/>
          <ac:spMkLst>
            <pc:docMk/>
            <pc:sldMk cId="706691161" sldId="257"/>
            <ac:spMk id="7" creationId="{29CE106A-874E-3D82-5097-E7EACBF63A5E}"/>
          </ac:spMkLst>
        </pc:spChg>
        <pc:spChg chg="mod">
          <ac:chgData name="Susil Batra" userId="35b1c799-3495-445d-ba8a-565b82fedc5e" providerId="ADAL" clId="{380E5C03-F82E-46BA-BDA3-2921F8682F43}" dt="2025-02-13T05:13:46.532" v="40"/>
          <ac:spMkLst>
            <pc:docMk/>
            <pc:sldMk cId="706691161" sldId="257"/>
            <ac:spMk id="9" creationId="{5121F293-2E51-9813-1EC1-3006C96703AA}"/>
          </ac:spMkLst>
        </pc:spChg>
        <pc:spChg chg="mod">
          <ac:chgData name="Susil Batra" userId="35b1c799-3495-445d-ba8a-565b82fedc5e" providerId="ADAL" clId="{380E5C03-F82E-46BA-BDA3-2921F8682F43}" dt="2025-02-13T05:13:46.532" v="40"/>
          <ac:spMkLst>
            <pc:docMk/>
            <pc:sldMk cId="706691161" sldId="257"/>
            <ac:spMk id="10" creationId="{B9731EFC-97F2-2051-7030-0A47E2C2A240}"/>
          </ac:spMkLst>
        </pc:spChg>
        <pc:spChg chg="mod">
          <ac:chgData name="Susil Batra" userId="35b1c799-3495-445d-ba8a-565b82fedc5e" providerId="ADAL" clId="{380E5C03-F82E-46BA-BDA3-2921F8682F43}" dt="2025-02-13T05:13:46.532" v="40"/>
          <ac:spMkLst>
            <pc:docMk/>
            <pc:sldMk cId="706691161" sldId="257"/>
            <ac:spMk id="11" creationId="{E57AA495-9D40-4CEB-7583-02FA833979C6}"/>
          </ac:spMkLst>
        </pc:spChg>
        <pc:spChg chg="mod">
          <ac:chgData name="Susil Batra" userId="35b1c799-3495-445d-ba8a-565b82fedc5e" providerId="ADAL" clId="{380E5C03-F82E-46BA-BDA3-2921F8682F43}" dt="2025-02-13T05:13:46.532" v="40"/>
          <ac:spMkLst>
            <pc:docMk/>
            <pc:sldMk cId="706691161" sldId="257"/>
            <ac:spMk id="12" creationId="{94A00CA0-E3FB-404C-ED85-E42E33DD49B0}"/>
          </ac:spMkLst>
        </pc:spChg>
        <pc:spChg chg="add mod">
          <ac:chgData name="Susil Batra" userId="35b1c799-3495-445d-ba8a-565b82fedc5e" providerId="ADAL" clId="{380E5C03-F82E-46BA-BDA3-2921F8682F43}" dt="2025-02-14T04:45:43" v="783" actId="1037"/>
          <ac:spMkLst>
            <pc:docMk/>
            <pc:sldMk cId="706691161" sldId="257"/>
            <ac:spMk id="13" creationId="{B49900F4-12C4-ED75-D74D-38D0DEA1E76B}"/>
          </ac:spMkLst>
        </pc:spChg>
        <pc:spChg chg="mod">
          <ac:chgData name="Susil Batra" userId="35b1c799-3495-445d-ba8a-565b82fedc5e" providerId="ADAL" clId="{380E5C03-F82E-46BA-BDA3-2921F8682F43}" dt="2025-02-13T05:12:33.145" v="38" actId="13822"/>
          <ac:spMkLst>
            <pc:docMk/>
            <pc:sldMk cId="706691161" sldId="257"/>
            <ac:spMk id="14" creationId="{8D7E444A-585D-6774-9E58-F3DC3A0DC755}"/>
          </ac:spMkLst>
        </pc:spChg>
        <pc:spChg chg="mod">
          <ac:chgData name="Susil Batra" userId="35b1c799-3495-445d-ba8a-565b82fedc5e" providerId="ADAL" clId="{380E5C03-F82E-46BA-BDA3-2921F8682F43}" dt="2025-02-13T05:12:33.145" v="38" actId="13822"/>
          <ac:spMkLst>
            <pc:docMk/>
            <pc:sldMk cId="706691161" sldId="257"/>
            <ac:spMk id="15" creationId="{16A8B10B-EB5B-8C9E-D600-B97E0658FED6}"/>
          </ac:spMkLst>
        </pc:spChg>
        <pc:spChg chg="mod">
          <ac:chgData name="Susil Batra" userId="35b1c799-3495-445d-ba8a-565b82fedc5e" providerId="ADAL" clId="{380E5C03-F82E-46BA-BDA3-2921F8682F43}" dt="2025-02-13T05:12:33.145" v="38" actId="13822"/>
          <ac:spMkLst>
            <pc:docMk/>
            <pc:sldMk cId="706691161" sldId="257"/>
            <ac:spMk id="16" creationId="{400D5D40-04AA-92A3-6935-FD371E854EC0}"/>
          </ac:spMkLst>
        </pc:spChg>
        <pc:spChg chg="mod">
          <ac:chgData name="Susil Batra" userId="35b1c799-3495-445d-ba8a-565b82fedc5e" providerId="ADAL" clId="{380E5C03-F82E-46BA-BDA3-2921F8682F43}" dt="2025-02-13T05:12:33.145" v="38" actId="13822"/>
          <ac:spMkLst>
            <pc:docMk/>
            <pc:sldMk cId="706691161" sldId="257"/>
            <ac:spMk id="17" creationId="{B09B1E23-7AC1-8956-D239-6BDE95B13DCE}"/>
          </ac:spMkLst>
        </pc:spChg>
        <pc:spChg chg="mod">
          <ac:chgData name="Susil Batra" userId="35b1c799-3495-445d-ba8a-565b82fedc5e" providerId="ADAL" clId="{380E5C03-F82E-46BA-BDA3-2921F8682F43}" dt="2025-02-13T05:12:33.145" v="38" actId="13822"/>
          <ac:spMkLst>
            <pc:docMk/>
            <pc:sldMk cId="706691161" sldId="257"/>
            <ac:spMk id="18" creationId="{4A8E9F3D-32BF-D44C-2990-D06097767A22}"/>
          </ac:spMkLst>
        </pc:spChg>
        <pc:spChg chg="mod">
          <ac:chgData name="Susil Batra" userId="35b1c799-3495-445d-ba8a-565b82fedc5e" providerId="ADAL" clId="{380E5C03-F82E-46BA-BDA3-2921F8682F43}" dt="2025-02-13T05:12:33.145" v="38" actId="13822"/>
          <ac:spMkLst>
            <pc:docMk/>
            <pc:sldMk cId="706691161" sldId="257"/>
            <ac:spMk id="19" creationId="{ED68B0EC-7D87-27FA-3A23-04EFE5DC3D4C}"/>
          </ac:spMkLst>
        </pc:spChg>
        <pc:grpChg chg="add mod">
          <ac:chgData name="Susil Batra" userId="35b1c799-3495-445d-ba8a-565b82fedc5e" providerId="ADAL" clId="{380E5C03-F82E-46BA-BDA3-2921F8682F43}" dt="2025-02-13T05:13:46.532" v="40"/>
          <ac:grpSpMkLst>
            <pc:docMk/>
            <pc:sldMk cId="706691161" sldId="257"/>
            <ac:grpSpMk id="3" creationId="{AD3636EF-BCE6-C512-A211-56B574C3E603}"/>
          </ac:grpSpMkLst>
        </pc:grpChg>
        <pc:grpChg chg="del">
          <ac:chgData name="Susil Batra" userId="35b1c799-3495-445d-ba8a-565b82fedc5e" providerId="ADAL" clId="{380E5C03-F82E-46BA-BDA3-2921F8682F43}" dt="2025-02-13T05:12:41.420" v="39" actId="478"/>
          <ac:grpSpMkLst>
            <pc:docMk/>
            <pc:sldMk cId="706691161" sldId="257"/>
            <ac:grpSpMk id="8" creationId="{A97A31E1-1A62-A0A8-B809-88EFCEE23339}"/>
          </ac:grpSpMkLst>
        </pc:grpChg>
        <pc:picChg chg="mod">
          <ac:chgData name="Susil Batra" userId="35b1c799-3495-445d-ba8a-565b82fedc5e" providerId="ADAL" clId="{380E5C03-F82E-46BA-BDA3-2921F8682F43}" dt="2025-02-13T05:13:46.532" v="40"/>
          <ac:picMkLst>
            <pc:docMk/>
            <pc:sldMk cId="706691161" sldId="257"/>
            <ac:picMk id="4" creationId="{021C95F7-339A-8119-4396-E99E26F65B32}"/>
          </ac:picMkLst>
        </pc:picChg>
        <pc:picChg chg="mod">
          <ac:chgData name="Susil Batra" userId="35b1c799-3495-445d-ba8a-565b82fedc5e" providerId="ADAL" clId="{380E5C03-F82E-46BA-BDA3-2921F8682F43}" dt="2025-02-13T05:12:33.145" v="38" actId="13822"/>
          <ac:picMkLst>
            <pc:docMk/>
            <pc:sldMk cId="706691161" sldId="257"/>
            <ac:picMk id="13" creationId="{5B3D714D-E40F-0982-CC0B-A0CC65A76509}"/>
          </ac:picMkLst>
        </pc:picChg>
      </pc:sldChg>
      <pc:sldChg chg="modSp add mod">
        <pc:chgData name="Susil Batra" userId="35b1c799-3495-445d-ba8a-565b82fedc5e" providerId="ADAL" clId="{380E5C03-F82E-46BA-BDA3-2921F8682F43}" dt="2025-02-13T05:59:35.077" v="73" actId="207"/>
        <pc:sldMkLst>
          <pc:docMk/>
          <pc:sldMk cId="4108821446" sldId="259"/>
        </pc:sldMkLst>
        <pc:spChg chg="mod">
          <ac:chgData name="Susil Batra" userId="35b1c799-3495-445d-ba8a-565b82fedc5e" providerId="ADAL" clId="{380E5C03-F82E-46BA-BDA3-2921F8682F43}" dt="2025-02-13T05:58:08.866" v="62" actId="20577"/>
          <ac:spMkLst>
            <pc:docMk/>
            <pc:sldMk cId="4108821446" sldId="259"/>
            <ac:spMk id="7" creationId="{56D61D8E-20BD-D5E5-CB22-B5ADB357DBB5}"/>
          </ac:spMkLst>
        </pc:spChg>
        <pc:graphicFrameChg chg="mod">
          <ac:chgData name="Susil Batra" userId="35b1c799-3495-445d-ba8a-565b82fedc5e" providerId="ADAL" clId="{380E5C03-F82E-46BA-BDA3-2921F8682F43}" dt="2025-02-13T05:59:35.077" v="73" actId="207"/>
          <ac:graphicFrameMkLst>
            <pc:docMk/>
            <pc:sldMk cId="4108821446" sldId="259"/>
            <ac:graphicFrameMk id="17" creationId="{174813B8-B498-1D96-2ECC-5BD85C898F5B}"/>
          </ac:graphicFrameMkLst>
        </pc:graphicFrameChg>
      </pc:sldChg>
      <pc:sldChg chg="modSp mod">
        <pc:chgData name="Susil Batra" userId="35b1c799-3495-445d-ba8a-565b82fedc5e" providerId="ADAL" clId="{380E5C03-F82E-46BA-BDA3-2921F8682F43}" dt="2025-02-13T07:22:33.766" v="665" actId="1035"/>
        <pc:sldMkLst>
          <pc:docMk/>
          <pc:sldMk cId="565055461" sldId="261"/>
        </pc:sldMkLst>
        <pc:graphicFrameChg chg="mod">
          <ac:chgData name="Susil Batra" userId="35b1c799-3495-445d-ba8a-565b82fedc5e" providerId="ADAL" clId="{380E5C03-F82E-46BA-BDA3-2921F8682F43}" dt="2025-02-13T07:22:33.766" v="665" actId="1035"/>
          <ac:graphicFrameMkLst>
            <pc:docMk/>
            <pc:sldMk cId="565055461" sldId="261"/>
            <ac:graphicFrameMk id="6" creationId="{B99CCF3F-4E69-7155-932E-9285A92385B4}"/>
          </ac:graphicFrameMkLst>
        </pc:graphicFrameChg>
      </pc:sldChg>
      <pc:sldChg chg="modSp mod">
        <pc:chgData name="Susil Batra" userId="35b1c799-3495-445d-ba8a-565b82fedc5e" providerId="ADAL" clId="{380E5C03-F82E-46BA-BDA3-2921F8682F43}" dt="2025-02-14T04:39:22.133" v="721" actId="20577"/>
        <pc:sldMkLst>
          <pc:docMk/>
          <pc:sldMk cId="2299966215" sldId="747"/>
        </pc:sldMkLst>
        <pc:spChg chg="mod">
          <ac:chgData name="Susil Batra" userId="35b1c799-3495-445d-ba8a-565b82fedc5e" providerId="ADAL" clId="{380E5C03-F82E-46BA-BDA3-2921F8682F43}" dt="2025-02-14T04:39:22.133" v="721" actId="20577"/>
          <ac:spMkLst>
            <pc:docMk/>
            <pc:sldMk cId="2299966215" sldId="747"/>
            <ac:spMk id="4" creationId="{B11B3BF5-E87C-F0A1-F970-C8E9327BA85B}"/>
          </ac:spMkLst>
        </pc:spChg>
      </pc:sldChg>
      <pc:sldChg chg="addSp modSp add mod">
        <pc:chgData name="Susil Batra" userId="35b1c799-3495-445d-ba8a-565b82fedc5e" providerId="ADAL" clId="{380E5C03-F82E-46BA-BDA3-2921F8682F43}" dt="2025-02-14T05:00:26.668" v="839" actId="27918"/>
        <pc:sldMkLst>
          <pc:docMk/>
          <pc:sldMk cId="1662351200" sldId="770"/>
        </pc:sldMkLst>
        <pc:spChg chg="mod">
          <ac:chgData name="Susil Batra" userId="35b1c799-3495-445d-ba8a-565b82fedc5e" providerId="ADAL" clId="{380E5C03-F82E-46BA-BDA3-2921F8682F43}" dt="2025-02-14T04:40:00.966" v="730" actId="20577"/>
          <ac:spMkLst>
            <pc:docMk/>
            <pc:sldMk cId="1662351200" sldId="770"/>
            <ac:spMk id="2" creationId="{20A0915C-BEA7-FBAE-2493-79BFBAD72FA8}"/>
          </ac:spMkLst>
        </pc:spChg>
        <pc:spChg chg="add mod">
          <ac:chgData name="Susil Batra" userId="35b1c799-3495-445d-ba8a-565b82fedc5e" providerId="ADAL" clId="{380E5C03-F82E-46BA-BDA3-2921F8682F43}" dt="2025-02-14T04:58:33.826" v="837" actId="164"/>
          <ac:spMkLst>
            <pc:docMk/>
            <pc:sldMk cId="1662351200" sldId="770"/>
            <ac:spMk id="3" creationId="{BCCE807B-CF9B-338B-6B96-E5F9FCD491C5}"/>
          </ac:spMkLst>
        </pc:spChg>
        <pc:spChg chg="mod">
          <ac:chgData name="Susil Batra" userId="35b1c799-3495-445d-ba8a-565b82fedc5e" providerId="ADAL" clId="{380E5C03-F82E-46BA-BDA3-2921F8682F43}" dt="2025-02-14T04:46:42.445" v="793" actId="20577"/>
          <ac:spMkLst>
            <pc:docMk/>
            <pc:sldMk cId="1662351200" sldId="770"/>
            <ac:spMk id="7" creationId="{5F9A69B7-0B80-730E-951C-217B1FA93C6F}"/>
          </ac:spMkLst>
        </pc:spChg>
        <pc:grpChg chg="add mod">
          <ac:chgData name="Susil Batra" userId="35b1c799-3495-445d-ba8a-565b82fedc5e" providerId="ADAL" clId="{380E5C03-F82E-46BA-BDA3-2921F8682F43}" dt="2025-02-14T04:58:33.826" v="837" actId="164"/>
          <ac:grpSpMkLst>
            <pc:docMk/>
            <pc:sldMk cId="1662351200" sldId="770"/>
            <ac:grpSpMk id="4" creationId="{32540C98-E6C4-5241-2BE0-9BDCEB9714AE}"/>
          </ac:grpSpMkLst>
        </pc:grpChg>
        <pc:graphicFrameChg chg="mod">
          <ac:chgData name="Susil Batra" userId="35b1c799-3495-445d-ba8a-565b82fedc5e" providerId="ADAL" clId="{380E5C03-F82E-46BA-BDA3-2921F8682F43}" dt="2025-02-14T04:58:33.826" v="837" actId="164"/>
          <ac:graphicFrameMkLst>
            <pc:docMk/>
            <pc:sldMk cId="1662351200" sldId="770"/>
            <ac:graphicFrameMk id="13" creationId="{A013B910-0BB5-0931-5156-4CC175406F8F}"/>
          </ac:graphicFrameMkLst>
        </pc:graphicFrameChg>
        <pc:graphicFrameChg chg="mod">
          <ac:chgData name="Susil Batra" userId="35b1c799-3495-445d-ba8a-565b82fedc5e" providerId="ADAL" clId="{380E5C03-F82E-46BA-BDA3-2921F8682F43}" dt="2025-02-13T05:09:35.507" v="31" actId="207"/>
          <ac:graphicFrameMkLst>
            <pc:docMk/>
            <pc:sldMk cId="1662351200" sldId="770"/>
            <ac:graphicFrameMk id="17" creationId="{A0976125-941A-D2F6-FE8A-2B6AEA039971}"/>
          </ac:graphicFrameMkLst>
        </pc:graphicFrameChg>
      </pc:sldChg>
      <pc:sldChg chg="addSp delSp modSp add mod">
        <pc:chgData name="Susil Batra" userId="35b1c799-3495-445d-ba8a-565b82fedc5e" providerId="ADAL" clId="{380E5C03-F82E-46BA-BDA3-2921F8682F43}" dt="2025-02-13T07:01:38.905" v="286" actId="1035"/>
        <pc:sldMkLst>
          <pc:docMk/>
          <pc:sldMk cId="3262330955" sldId="776"/>
        </pc:sldMkLst>
        <pc:spChg chg="mod">
          <ac:chgData name="Susil Batra" userId="35b1c799-3495-445d-ba8a-565b82fedc5e" providerId="ADAL" clId="{380E5C03-F82E-46BA-BDA3-2921F8682F43}" dt="2025-02-13T06:37:44.250" v="131" actId="20577"/>
          <ac:spMkLst>
            <pc:docMk/>
            <pc:sldMk cId="3262330955" sldId="776"/>
            <ac:spMk id="2" creationId="{601546DE-2A68-92FE-CDE9-6EAF85652913}"/>
          </ac:spMkLst>
        </pc:spChg>
        <pc:spChg chg="add mod">
          <ac:chgData name="Susil Batra" userId="35b1c799-3495-445d-ba8a-565b82fedc5e" providerId="ADAL" clId="{380E5C03-F82E-46BA-BDA3-2921F8682F43}" dt="2025-02-13T06:52:38.542" v="275" actId="1036"/>
          <ac:spMkLst>
            <pc:docMk/>
            <pc:sldMk cId="3262330955" sldId="776"/>
            <ac:spMk id="5" creationId="{186E146C-B453-F0C8-E1C6-B40EAD822803}"/>
          </ac:spMkLst>
        </pc:spChg>
        <pc:spChg chg="del">
          <ac:chgData name="Susil Batra" userId="35b1c799-3495-445d-ba8a-565b82fedc5e" providerId="ADAL" clId="{380E5C03-F82E-46BA-BDA3-2921F8682F43}" dt="2025-02-13T06:37:20.560" v="75" actId="478"/>
          <ac:spMkLst>
            <pc:docMk/>
            <pc:sldMk cId="3262330955" sldId="776"/>
            <ac:spMk id="7" creationId="{EA52D8E7-D11A-F5A5-439B-D66491CB6198}"/>
          </ac:spMkLst>
        </pc:spChg>
        <pc:spChg chg="del">
          <ac:chgData name="Susil Batra" userId="35b1c799-3495-445d-ba8a-565b82fedc5e" providerId="ADAL" clId="{380E5C03-F82E-46BA-BDA3-2921F8682F43}" dt="2025-02-13T06:37:23.611" v="76" actId="478"/>
          <ac:spMkLst>
            <pc:docMk/>
            <pc:sldMk cId="3262330955" sldId="776"/>
            <ac:spMk id="8" creationId="{715AD65E-8359-214B-DC39-F5DB73C1952F}"/>
          </ac:spMkLst>
        </pc:spChg>
        <pc:graphicFrameChg chg="add mod modGraphic">
          <ac:chgData name="Susil Batra" userId="35b1c799-3495-445d-ba8a-565b82fedc5e" providerId="ADAL" clId="{380E5C03-F82E-46BA-BDA3-2921F8682F43}" dt="2025-02-13T07:01:38.905" v="286" actId="1035"/>
          <ac:graphicFrameMkLst>
            <pc:docMk/>
            <pc:sldMk cId="3262330955" sldId="776"/>
            <ac:graphicFrameMk id="3" creationId="{73102270-5228-75A1-1B10-1AE11A9C5629}"/>
          </ac:graphicFrameMkLst>
        </pc:graphicFrameChg>
        <pc:picChg chg="del">
          <ac:chgData name="Susil Batra" userId="35b1c799-3495-445d-ba8a-565b82fedc5e" providerId="ADAL" clId="{380E5C03-F82E-46BA-BDA3-2921F8682F43}" dt="2025-02-13T06:37:20.560" v="75" actId="478"/>
          <ac:picMkLst>
            <pc:docMk/>
            <pc:sldMk cId="3262330955" sldId="776"/>
            <ac:picMk id="20" creationId="{BA5D6885-0314-8BA6-08A3-06264E35564E}"/>
          </ac:picMkLst>
        </pc:picChg>
        <pc:picChg chg="del">
          <ac:chgData name="Susil Batra" userId="35b1c799-3495-445d-ba8a-565b82fedc5e" providerId="ADAL" clId="{380E5C03-F82E-46BA-BDA3-2921F8682F43}" dt="2025-02-13T06:37:20.560" v="75" actId="478"/>
          <ac:picMkLst>
            <pc:docMk/>
            <pc:sldMk cId="3262330955" sldId="776"/>
            <ac:picMk id="30" creationId="{DDE57708-A0F9-A6D4-569D-F6A12D827281}"/>
          </ac:picMkLst>
        </pc:picChg>
      </pc:sldChg>
      <pc:sldChg chg="delSp modSp add del mod">
        <pc:chgData name="Susil Batra" userId="35b1c799-3495-445d-ba8a-565b82fedc5e" providerId="ADAL" clId="{380E5C03-F82E-46BA-BDA3-2921F8682F43}" dt="2025-02-13T07:30:33.632" v="705" actId="47"/>
        <pc:sldMkLst>
          <pc:docMk/>
          <pc:sldMk cId="2762787656" sldId="777"/>
        </pc:sldMkLst>
        <pc:spChg chg="mod">
          <ac:chgData name="Susil Batra" userId="35b1c799-3495-445d-ba8a-565b82fedc5e" providerId="ADAL" clId="{380E5C03-F82E-46BA-BDA3-2921F8682F43}" dt="2025-02-13T07:24:17.100" v="703" actId="20577"/>
          <ac:spMkLst>
            <pc:docMk/>
            <pc:sldMk cId="2762787656" sldId="777"/>
            <ac:spMk id="4" creationId="{75F77B66-9D67-A2ED-8341-8913D0161520}"/>
          </ac:spMkLst>
        </pc:spChg>
        <pc:spChg chg="del">
          <ac:chgData name="Susil Batra" userId="35b1c799-3495-445d-ba8a-565b82fedc5e" providerId="ADAL" clId="{380E5C03-F82E-46BA-BDA3-2921F8682F43}" dt="2025-02-13T07:05:43.162" v="290" actId="478"/>
          <ac:spMkLst>
            <pc:docMk/>
            <pc:sldMk cId="2762787656" sldId="777"/>
            <ac:spMk id="5" creationId="{B4A35471-7ED6-7F60-91A6-2C6FF22838E2}"/>
          </ac:spMkLst>
        </pc:spChg>
        <pc:spChg chg="del">
          <ac:chgData name="Susil Batra" userId="35b1c799-3495-445d-ba8a-565b82fedc5e" providerId="ADAL" clId="{380E5C03-F82E-46BA-BDA3-2921F8682F43}" dt="2025-02-13T07:05:40.120" v="289" actId="478"/>
          <ac:spMkLst>
            <pc:docMk/>
            <pc:sldMk cId="2762787656" sldId="777"/>
            <ac:spMk id="13" creationId="{E415C8AC-CAD5-8F72-4D67-16EB39F46A31}"/>
          </ac:spMkLst>
        </pc:spChg>
        <pc:grpChg chg="del">
          <ac:chgData name="Susil Batra" userId="35b1c799-3495-445d-ba8a-565b82fedc5e" providerId="ADAL" clId="{380E5C03-F82E-46BA-BDA3-2921F8682F43}" dt="2025-02-13T07:05:40.120" v="289" actId="478"/>
          <ac:grpSpMkLst>
            <pc:docMk/>
            <pc:sldMk cId="2762787656" sldId="777"/>
            <ac:grpSpMk id="9" creationId="{16467124-F4CA-7FFD-46F2-2BDE08DEB436}"/>
          </ac:grpSpMkLst>
        </pc:grpChg>
        <pc:graphicFrameChg chg="del">
          <ac:chgData name="Susil Batra" userId="35b1c799-3495-445d-ba8a-565b82fedc5e" providerId="ADAL" clId="{380E5C03-F82E-46BA-BDA3-2921F8682F43}" dt="2025-02-13T07:05:40.120" v="289" actId="478"/>
          <ac:graphicFrameMkLst>
            <pc:docMk/>
            <pc:sldMk cId="2762787656" sldId="777"/>
            <ac:graphicFrameMk id="3" creationId="{2C7D401B-8B30-BB9C-1D6D-681DE24A9E74}"/>
          </ac:graphicFrameMkLst>
        </pc:graphicFrameChg>
        <pc:picChg chg="del">
          <ac:chgData name="Susil Batra" userId="35b1c799-3495-445d-ba8a-565b82fedc5e" providerId="ADAL" clId="{380E5C03-F82E-46BA-BDA3-2921F8682F43}" dt="2025-02-13T07:05:34.623" v="288" actId="478"/>
          <ac:picMkLst>
            <pc:docMk/>
            <pc:sldMk cId="2762787656" sldId="777"/>
            <ac:picMk id="11" creationId="{7E82D7E1-B155-C379-E884-0AEE6568C54B}"/>
          </ac:picMkLst>
        </pc:picChg>
      </pc:sldChg>
    </pc:docChg>
  </pc:docChgLst>
  <pc:docChgLst>
    <pc:chgData name="Ayan Saha" userId="e783d796-5d19-4b26-b911-b2137b6d296f" providerId="ADAL" clId="{2021CBAA-A7F5-4AE3-A0F7-F893D06E41D6}"/>
    <pc:docChg chg="undo redo custSel addSld delSld modSld sldOrd">
      <pc:chgData name="Ayan Saha" userId="e783d796-5d19-4b26-b911-b2137b6d296f" providerId="ADAL" clId="{2021CBAA-A7F5-4AE3-A0F7-F893D06E41D6}" dt="2025-02-14T14:47:30.066" v="8004"/>
      <pc:docMkLst>
        <pc:docMk/>
      </pc:docMkLst>
      <pc:sldChg chg="del">
        <pc:chgData name="Ayan Saha" userId="e783d796-5d19-4b26-b911-b2137b6d296f" providerId="ADAL" clId="{2021CBAA-A7F5-4AE3-A0F7-F893D06E41D6}" dt="2025-02-03T06:26:35.148" v="305" actId="2696"/>
        <pc:sldMkLst>
          <pc:docMk/>
          <pc:sldMk cId="926334919" sldId="256"/>
        </pc:sldMkLst>
      </pc:sldChg>
      <pc:sldChg chg="addSp delSp modSp mod ord">
        <pc:chgData name="Ayan Saha" userId="e783d796-5d19-4b26-b911-b2137b6d296f" providerId="ADAL" clId="{2021CBAA-A7F5-4AE3-A0F7-F893D06E41D6}" dt="2025-02-14T09:00:23.006" v="7744" actId="2"/>
        <pc:sldMkLst>
          <pc:docMk/>
          <pc:sldMk cId="706691161" sldId="257"/>
        </pc:sldMkLst>
        <pc:spChg chg="mod">
          <ac:chgData name="Ayan Saha" userId="e783d796-5d19-4b26-b911-b2137b6d296f" providerId="ADAL" clId="{2021CBAA-A7F5-4AE3-A0F7-F893D06E41D6}" dt="2025-02-14T09:00:23.006" v="7744" actId="2"/>
          <ac:spMkLst>
            <pc:docMk/>
            <pc:sldMk cId="706691161" sldId="257"/>
            <ac:spMk id="7" creationId="{29CE106A-874E-3D82-5097-E7EACBF63A5E}"/>
          </ac:spMkLst>
        </pc:spChg>
        <pc:grpChg chg="mod">
          <ac:chgData name="Ayan Saha" userId="e783d796-5d19-4b26-b911-b2137b6d296f" providerId="ADAL" clId="{2021CBAA-A7F5-4AE3-A0F7-F893D06E41D6}" dt="2025-02-13T05:56:33.453" v="3392" actId="1076"/>
          <ac:grpSpMkLst>
            <pc:docMk/>
            <pc:sldMk cId="706691161" sldId="257"/>
            <ac:grpSpMk id="3" creationId="{AD3636EF-BCE6-C512-A211-56B574C3E603}"/>
          </ac:grpSpMkLst>
        </pc:grpChg>
      </pc:sldChg>
      <pc:sldChg chg="del">
        <pc:chgData name="Ayan Saha" userId="e783d796-5d19-4b26-b911-b2137b6d296f" providerId="ADAL" clId="{2021CBAA-A7F5-4AE3-A0F7-F893D06E41D6}" dt="2025-02-03T06:26:35.148" v="305" actId="2696"/>
        <pc:sldMkLst>
          <pc:docMk/>
          <pc:sldMk cId="1148163284" sldId="257"/>
        </pc:sldMkLst>
      </pc:sldChg>
      <pc:sldChg chg="modSp ord">
        <pc:chgData name="Ayan Saha" userId="e783d796-5d19-4b26-b911-b2137b6d296f" providerId="ADAL" clId="{2021CBAA-A7F5-4AE3-A0F7-F893D06E41D6}" dt="2025-02-12T10:49:27.408" v="3080"/>
        <pc:sldMkLst>
          <pc:docMk/>
          <pc:sldMk cId="3769690578" sldId="258"/>
        </pc:sldMkLst>
        <pc:spChg chg="mod">
          <ac:chgData name="Ayan Saha" userId="e783d796-5d19-4b26-b911-b2137b6d296f" providerId="ADAL" clId="{2021CBAA-A7F5-4AE3-A0F7-F893D06E41D6}" dt="2025-02-12T10:49:27.408" v="3080"/>
          <ac:spMkLst>
            <pc:docMk/>
            <pc:sldMk cId="3769690578" sldId="258"/>
            <ac:spMk id="7" creationId="{5F9A69B7-0B80-730E-951C-217B1FA93C6F}"/>
          </ac:spMkLst>
        </pc:spChg>
      </pc:sldChg>
      <pc:sldChg chg="del">
        <pc:chgData name="Ayan Saha" userId="e783d796-5d19-4b26-b911-b2137b6d296f" providerId="ADAL" clId="{2021CBAA-A7F5-4AE3-A0F7-F893D06E41D6}" dt="2025-02-03T06:26:35.148" v="305" actId="2696"/>
        <pc:sldMkLst>
          <pc:docMk/>
          <pc:sldMk cId="1551506522" sldId="259"/>
        </pc:sldMkLst>
      </pc:sldChg>
      <pc:sldChg chg="modSp mod ord">
        <pc:chgData name="Ayan Saha" userId="e783d796-5d19-4b26-b911-b2137b6d296f" providerId="ADAL" clId="{2021CBAA-A7F5-4AE3-A0F7-F893D06E41D6}" dt="2025-02-14T09:00:35.704" v="7747" actId="2"/>
        <pc:sldMkLst>
          <pc:docMk/>
          <pc:sldMk cId="4108821446" sldId="259"/>
        </pc:sldMkLst>
        <pc:spChg chg="mod">
          <ac:chgData name="Ayan Saha" userId="e783d796-5d19-4b26-b911-b2137b6d296f" providerId="ADAL" clId="{2021CBAA-A7F5-4AE3-A0F7-F893D06E41D6}" dt="2025-02-14T09:00:31.203" v="7746" actId="20577"/>
          <ac:spMkLst>
            <pc:docMk/>
            <pc:sldMk cId="4108821446" sldId="259"/>
            <ac:spMk id="7" creationId="{56D61D8E-20BD-D5E5-CB22-B5ADB357DBB5}"/>
          </ac:spMkLst>
        </pc:spChg>
        <pc:spChg chg="mod">
          <ac:chgData name="Ayan Saha" userId="e783d796-5d19-4b26-b911-b2137b6d296f" providerId="ADAL" clId="{2021CBAA-A7F5-4AE3-A0F7-F893D06E41D6}" dt="2025-02-14T09:00:35.704" v="7747" actId="2"/>
          <ac:spMkLst>
            <pc:docMk/>
            <pc:sldMk cId="4108821446" sldId="259"/>
            <ac:spMk id="18" creationId="{67BF556B-7DD3-8A5A-A8A5-9EBAB8008D97}"/>
          </ac:spMkLst>
        </pc:spChg>
        <pc:graphicFrameChg chg="mod">
          <ac:chgData name="Ayan Saha" userId="e783d796-5d19-4b26-b911-b2137b6d296f" providerId="ADAL" clId="{2021CBAA-A7F5-4AE3-A0F7-F893D06E41D6}" dt="2025-02-12T11:57:43.772" v="3345"/>
          <ac:graphicFrameMkLst>
            <pc:docMk/>
            <pc:sldMk cId="4108821446" sldId="259"/>
            <ac:graphicFrameMk id="14" creationId="{ECD992D2-884A-DE97-3517-0F10A1E7EB05}"/>
          </ac:graphicFrameMkLst>
        </pc:graphicFrameChg>
        <pc:graphicFrameChg chg="mod">
          <ac:chgData name="Ayan Saha" userId="e783d796-5d19-4b26-b911-b2137b6d296f" providerId="ADAL" clId="{2021CBAA-A7F5-4AE3-A0F7-F893D06E41D6}" dt="2025-02-12T10:49:27.408" v="3080"/>
          <ac:graphicFrameMkLst>
            <pc:docMk/>
            <pc:sldMk cId="4108821446" sldId="259"/>
            <ac:graphicFrameMk id="17" creationId="{174813B8-B498-1D96-2ECC-5BD85C898F5B}"/>
          </ac:graphicFrameMkLst>
        </pc:graphicFrameChg>
      </pc:sldChg>
      <pc:sldChg chg="addSp delSp modSp mod">
        <pc:chgData name="Ayan Saha" userId="e783d796-5d19-4b26-b911-b2137b6d296f" providerId="ADAL" clId="{2021CBAA-A7F5-4AE3-A0F7-F893D06E41D6}" dt="2025-02-14T09:01:27.970" v="7772" actId="2"/>
        <pc:sldMkLst>
          <pc:docMk/>
          <pc:sldMk cId="565055461" sldId="261"/>
        </pc:sldMkLst>
        <pc:spChg chg="mod">
          <ac:chgData name="Ayan Saha" userId="e783d796-5d19-4b26-b911-b2137b6d296f" providerId="ADAL" clId="{2021CBAA-A7F5-4AE3-A0F7-F893D06E41D6}" dt="2025-02-12T10:47:34.696" v="3073" actId="108"/>
          <ac:spMkLst>
            <pc:docMk/>
            <pc:sldMk cId="565055461" sldId="261"/>
            <ac:spMk id="2" creationId="{0C47523A-422F-0481-DC19-C6B440961B06}"/>
          </ac:spMkLst>
        </pc:spChg>
        <pc:spChg chg="add mod">
          <ac:chgData name="Ayan Saha" userId="e783d796-5d19-4b26-b911-b2137b6d296f" providerId="ADAL" clId="{2021CBAA-A7F5-4AE3-A0F7-F893D06E41D6}" dt="2025-02-14T04:54:31.771" v="4644"/>
          <ac:spMkLst>
            <pc:docMk/>
            <pc:sldMk cId="565055461" sldId="261"/>
            <ac:spMk id="4" creationId="{7DB57972-FF2A-2245-8093-A73E1F982F3F}"/>
          </ac:spMkLst>
        </pc:spChg>
        <pc:spChg chg="mod">
          <ac:chgData name="Ayan Saha" userId="e783d796-5d19-4b26-b911-b2137b6d296f" providerId="ADAL" clId="{2021CBAA-A7F5-4AE3-A0F7-F893D06E41D6}" dt="2025-02-12T11:36:33.465" v="3172" actId="20577"/>
          <ac:spMkLst>
            <pc:docMk/>
            <pc:sldMk cId="565055461" sldId="261"/>
            <ac:spMk id="7" creationId="{3559AE96-D428-0E38-7D39-1C979B45F82B}"/>
          </ac:spMkLst>
        </pc:spChg>
        <pc:spChg chg="mod">
          <ac:chgData name="Ayan Saha" userId="e783d796-5d19-4b26-b911-b2137b6d296f" providerId="ADAL" clId="{2021CBAA-A7F5-4AE3-A0F7-F893D06E41D6}" dt="2025-02-12T11:30:19.010" v="3144" actId="1076"/>
          <ac:spMkLst>
            <pc:docMk/>
            <pc:sldMk cId="565055461" sldId="261"/>
            <ac:spMk id="8" creationId="{3CBD09D0-1692-60FA-4CC6-365F69EE1AB0}"/>
          </ac:spMkLst>
        </pc:spChg>
        <pc:spChg chg="mod">
          <ac:chgData name="Ayan Saha" userId="e783d796-5d19-4b26-b911-b2137b6d296f" providerId="ADAL" clId="{2021CBAA-A7F5-4AE3-A0F7-F893D06E41D6}" dt="2025-02-14T09:01:23.768" v="7766" actId="2"/>
          <ac:spMkLst>
            <pc:docMk/>
            <pc:sldMk cId="565055461" sldId="261"/>
            <ac:spMk id="14" creationId="{2FBC6117-8AD1-1CAA-1FF0-07E603813EB2}"/>
          </ac:spMkLst>
        </pc:spChg>
        <pc:graphicFrameChg chg="mod">
          <ac:chgData name="Ayan Saha" userId="e783d796-5d19-4b26-b911-b2137b6d296f" providerId="ADAL" clId="{2021CBAA-A7F5-4AE3-A0F7-F893D06E41D6}" dt="2025-02-12T11:58:23.392" v="3349"/>
          <ac:graphicFrameMkLst>
            <pc:docMk/>
            <pc:sldMk cId="565055461" sldId="261"/>
            <ac:graphicFrameMk id="5" creationId="{780B5C98-F0E0-D338-3E11-52ED12D17D24}"/>
          </ac:graphicFrameMkLst>
        </pc:graphicFrameChg>
        <pc:graphicFrameChg chg="mod modGraphic">
          <ac:chgData name="Ayan Saha" userId="e783d796-5d19-4b26-b911-b2137b6d296f" providerId="ADAL" clId="{2021CBAA-A7F5-4AE3-A0F7-F893D06E41D6}" dt="2025-02-14T09:01:27.970" v="7772" actId="2"/>
          <ac:graphicFrameMkLst>
            <pc:docMk/>
            <pc:sldMk cId="565055461" sldId="261"/>
            <ac:graphicFrameMk id="6" creationId="{B99CCF3F-4E69-7155-932E-9285A92385B4}"/>
          </ac:graphicFrameMkLst>
        </pc:graphicFrameChg>
        <pc:graphicFrameChg chg="mod modGraphic">
          <ac:chgData name="Ayan Saha" userId="e783d796-5d19-4b26-b911-b2137b6d296f" providerId="ADAL" clId="{2021CBAA-A7F5-4AE3-A0F7-F893D06E41D6}" dt="2025-02-14T09:01:19.198" v="7764" actId="20577"/>
          <ac:graphicFrameMkLst>
            <pc:docMk/>
            <pc:sldMk cId="565055461" sldId="261"/>
            <ac:graphicFrameMk id="10" creationId="{BBACEB93-F9B7-3EE7-094C-DC8DAEC5541E}"/>
          </ac:graphicFrameMkLst>
        </pc:graphicFrameChg>
      </pc:sldChg>
      <pc:sldChg chg="addSp delSp modSp mod ord">
        <pc:chgData name="Ayan Saha" userId="e783d796-5d19-4b26-b911-b2137b6d296f" providerId="ADAL" clId="{2021CBAA-A7F5-4AE3-A0F7-F893D06E41D6}" dt="2025-02-14T14:34:32.175" v="7882" actId="14100"/>
        <pc:sldMkLst>
          <pc:docMk/>
          <pc:sldMk cId="2820023370" sldId="262"/>
        </pc:sldMkLst>
        <pc:spChg chg="mod">
          <ac:chgData name="Ayan Saha" userId="e783d796-5d19-4b26-b911-b2137b6d296f" providerId="ADAL" clId="{2021CBAA-A7F5-4AE3-A0F7-F893D06E41D6}" dt="2025-02-12T10:49:27.408" v="3080"/>
          <ac:spMkLst>
            <pc:docMk/>
            <pc:sldMk cId="2820023370" sldId="262"/>
            <ac:spMk id="2" creationId="{0C47523A-422F-0481-DC19-C6B440961B06}"/>
          </ac:spMkLst>
        </pc:spChg>
        <pc:spChg chg="mod">
          <ac:chgData name="Ayan Saha" userId="e783d796-5d19-4b26-b911-b2137b6d296f" providerId="ADAL" clId="{2021CBAA-A7F5-4AE3-A0F7-F893D06E41D6}" dt="2025-02-14T09:02:16.026" v="7789" actId="2"/>
          <ac:spMkLst>
            <pc:docMk/>
            <pc:sldMk cId="2820023370" sldId="262"/>
            <ac:spMk id="4" creationId="{09922002-1782-AE8D-0B1D-681CA6B56182}"/>
          </ac:spMkLst>
        </pc:spChg>
        <pc:spChg chg="add mod">
          <ac:chgData name="Ayan Saha" userId="e783d796-5d19-4b26-b911-b2137b6d296f" providerId="ADAL" clId="{2021CBAA-A7F5-4AE3-A0F7-F893D06E41D6}" dt="2025-02-13T06:42:41.572" v="4281" actId="1076"/>
          <ac:spMkLst>
            <pc:docMk/>
            <pc:sldMk cId="2820023370" sldId="262"/>
            <ac:spMk id="8" creationId="{FAEB6158-4DC4-2A25-B919-B3F808394CD7}"/>
          </ac:spMkLst>
        </pc:spChg>
        <pc:spChg chg="add mod">
          <ac:chgData name="Ayan Saha" userId="e783d796-5d19-4b26-b911-b2137b6d296f" providerId="ADAL" clId="{2021CBAA-A7F5-4AE3-A0F7-F893D06E41D6}" dt="2025-02-14T05:32:08.099" v="5422" actId="1076"/>
          <ac:spMkLst>
            <pc:docMk/>
            <pc:sldMk cId="2820023370" sldId="262"/>
            <ac:spMk id="9" creationId="{E829FC2A-E998-1708-2D12-10E00D1C72CD}"/>
          </ac:spMkLst>
        </pc:spChg>
        <pc:spChg chg="add del mod">
          <ac:chgData name="Ayan Saha" userId="e783d796-5d19-4b26-b911-b2137b6d296f" providerId="ADAL" clId="{2021CBAA-A7F5-4AE3-A0F7-F893D06E41D6}" dt="2025-02-14T05:28:50.094" v="5403"/>
          <ac:spMkLst>
            <pc:docMk/>
            <pc:sldMk cId="2820023370" sldId="262"/>
            <ac:spMk id="10" creationId="{52D102EE-BD24-F799-7183-0F79ECBFD769}"/>
          </ac:spMkLst>
        </pc:spChg>
        <pc:spChg chg="add mod">
          <ac:chgData name="Ayan Saha" userId="e783d796-5d19-4b26-b911-b2137b6d296f" providerId="ADAL" clId="{2021CBAA-A7F5-4AE3-A0F7-F893D06E41D6}" dt="2025-02-14T09:02:19.428" v="7792" actId="2"/>
          <ac:spMkLst>
            <pc:docMk/>
            <pc:sldMk cId="2820023370" sldId="262"/>
            <ac:spMk id="11" creationId="{0715035C-B025-0BF5-2F09-ED823E3470EC}"/>
          </ac:spMkLst>
        </pc:spChg>
        <pc:spChg chg="add mod">
          <ac:chgData name="Ayan Saha" userId="e783d796-5d19-4b26-b911-b2137b6d296f" providerId="ADAL" clId="{2021CBAA-A7F5-4AE3-A0F7-F893D06E41D6}" dt="2025-02-14T05:32:15.822" v="5424" actId="1076"/>
          <ac:spMkLst>
            <pc:docMk/>
            <pc:sldMk cId="2820023370" sldId="262"/>
            <ac:spMk id="12" creationId="{AB529CBE-DB5A-E335-F95A-8C960B13D443}"/>
          </ac:spMkLst>
        </pc:spChg>
        <pc:spChg chg="add mod">
          <ac:chgData name="Ayan Saha" userId="e783d796-5d19-4b26-b911-b2137b6d296f" providerId="ADAL" clId="{2021CBAA-A7F5-4AE3-A0F7-F893D06E41D6}" dt="2025-02-14T05:31:01.047" v="5414"/>
          <ac:spMkLst>
            <pc:docMk/>
            <pc:sldMk cId="2820023370" sldId="262"/>
            <ac:spMk id="13" creationId="{F5814CC0-649D-9AAE-EC90-E4F926DA23FF}"/>
          </ac:spMkLst>
        </pc:spChg>
        <pc:graphicFrameChg chg="add del mod modGraphic">
          <ac:chgData name="Ayan Saha" userId="e783d796-5d19-4b26-b911-b2137b6d296f" providerId="ADAL" clId="{2021CBAA-A7F5-4AE3-A0F7-F893D06E41D6}" dt="2025-02-14T09:02:17.950" v="7790" actId="2"/>
          <ac:graphicFrameMkLst>
            <pc:docMk/>
            <pc:sldMk cId="2820023370" sldId="262"/>
            <ac:graphicFrameMk id="3" creationId="{9DA191E4-4ED4-D6F1-B238-E355F007D239}"/>
          </ac:graphicFrameMkLst>
        </pc:graphicFrameChg>
        <pc:graphicFrameChg chg="add mod modGraphic">
          <ac:chgData name="Ayan Saha" userId="e783d796-5d19-4b26-b911-b2137b6d296f" providerId="ADAL" clId="{2021CBAA-A7F5-4AE3-A0F7-F893D06E41D6}" dt="2025-02-14T05:32:10.372" v="5423" actId="1076"/>
          <ac:graphicFrameMkLst>
            <pc:docMk/>
            <pc:sldMk cId="2820023370" sldId="262"/>
            <ac:graphicFrameMk id="7" creationId="{2E1D4308-316E-BE81-17B8-AA440D852D36}"/>
          </ac:graphicFrameMkLst>
        </pc:graphicFrameChg>
        <pc:picChg chg="add mod">
          <ac:chgData name="Ayan Saha" userId="e783d796-5d19-4b26-b911-b2137b6d296f" providerId="ADAL" clId="{2021CBAA-A7F5-4AE3-A0F7-F893D06E41D6}" dt="2025-02-14T14:34:32.175" v="7882" actId="14100"/>
          <ac:picMkLst>
            <pc:docMk/>
            <pc:sldMk cId="2820023370" sldId="262"/>
            <ac:picMk id="5" creationId="{8F51CF4F-5713-DF1A-0038-D486A7369B0A}"/>
          </ac:picMkLst>
        </pc:picChg>
        <pc:picChg chg="add del mod">
          <ac:chgData name="Ayan Saha" userId="e783d796-5d19-4b26-b911-b2137b6d296f" providerId="ADAL" clId="{2021CBAA-A7F5-4AE3-A0F7-F893D06E41D6}" dt="2025-02-13T06:35:35.169" v="4105" actId="478"/>
          <ac:picMkLst>
            <pc:docMk/>
            <pc:sldMk cId="2820023370" sldId="262"/>
            <ac:picMk id="6" creationId="{8EC4E58F-E5CB-FD90-6029-67ACA29C07CF}"/>
          </ac:picMkLst>
        </pc:picChg>
      </pc:sldChg>
      <pc:sldChg chg="addSp delSp modSp mod ord">
        <pc:chgData name="Ayan Saha" userId="e783d796-5d19-4b26-b911-b2137b6d296f" providerId="ADAL" clId="{2021CBAA-A7F5-4AE3-A0F7-F893D06E41D6}" dt="2025-02-14T14:47:30.066" v="8004"/>
        <pc:sldMkLst>
          <pc:docMk/>
          <pc:sldMk cId="4101571911" sldId="263"/>
        </pc:sldMkLst>
        <pc:spChg chg="mod">
          <ac:chgData name="Ayan Saha" userId="e783d796-5d19-4b26-b911-b2137b6d296f" providerId="ADAL" clId="{2021CBAA-A7F5-4AE3-A0F7-F893D06E41D6}" dt="2025-02-14T05:09:07.721" v="5229" actId="1035"/>
          <ac:spMkLst>
            <pc:docMk/>
            <pc:sldMk cId="4101571911" sldId="263"/>
            <ac:spMk id="2" creationId="{4791422C-90E7-DF59-D986-8CFB6E1CAECE}"/>
          </ac:spMkLst>
        </pc:spChg>
        <pc:spChg chg="mod">
          <ac:chgData name="Ayan Saha" userId="e783d796-5d19-4b26-b911-b2137b6d296f" providerId="ADAL" clId="{2021CBAA-A7F5-4AE3-A0F7-F893D06E41D6}" dt="2025-02-14T14:33:48.340" v="7879" actId="1076"/>
          <ac:spMkLst>
            <pc:docMk/>
            <pc:sldMk cId="4101571911" sldId="263"/>
            <ac:spMk id="4" creationId="{372DAC87-E1C0-A15E-D40F-6384D9D17760}"/>
          </ac:spMkLst>
        </pc:spChg>
        <pc:spChg chg="mod">
          <ac:chgData name="Ayan Saha" userId="e783d796-5d19-4b26-b911-b2137b6d296f" providerId="ADAL" clId="{2021CBAA-A7F5-4AE3-A0F7-F893D06E41D6}" dt="2025-02-14T14:34:54.444" v="7883" actId="108"/>
          <ac:spMkLst>
            <pc:docMk/>
            <pc:sldMk cId="4101571911" sldId="263"/>
            <ac:spMk id="7" creationId="{C17874C8-72CD-091A-4B2B-DCB600C2D7D1}"/>
          </ac:spMkLst>
        </pc:spChg>
        <pc:spChg chg="add mod">
          <ac:chgData name="Ayan Saha" userId="e783d796-5d19-4b26-b911-b2137b6d296f" providerId="ADAL" clId="{2021CBAA-A7F5-4AE3-A0F7-F893D06E41D6}" dt="2025-02-14T06:42:41.703" v="5708" actId="1076"/>
          <ac:spMkLst>
            <pc:docMk/>
            <pc:sldMk cId="4101571911" sldId="263"/>
            <ac:spMk id="8" creationId="{A4D1B4CD-9A7D-FDAC-3428-A6A9622E333A}"/>
          </ac:spMkLst>
        </pc:spChg>
        <pc:spChg chg="add del">
          <ac:chgData name="Ayan Saha" userId="e783d796-5d19-4b26-b911-b2137b6d296f" providerId="ADAL" clId="{2021CBAA-A7F5-4AE3-A0F7-F893D06E41D6}" dt="2025-02-14T06:41:15.995" v="5665" actId="478"/>
          <ac:spMkLst>
            <pc:docMk/>
            <pc:sldMk cId="4101571911" sldId="263"/>
            <ac:spMk id="12" creationId="{15C22020-9FDB-51E4-23C4-A996AC8774DB}"/>
          </ac:spMkLst>
        </pc:spChg>
        <pc:graphicFrameChg chg="add del mod modGraphic">
          <ac:chgData name="Ayan Saha" userId="e783d796-5d19-4b26-b911-b2137b6d296f" providerId="ADAL" clId="{2021CBAA-A7F5-4AE3-A0F7-F893D06E41D6}" dt="2025-02-14T06:28:53.622" v="5510" actId="478"/>
          <ac:graphicFrameMkLst>
            <pc:docMk/>
            <pc:sldMk cId="4101571911" sldId="263"/>
            <ac:graphicFrameMk id="3" creationId="{9D0545F2-6B34-3587-EAD2-77F2DD6F387F}"/>
          </ac:graphicFrameMkLst>
        </pc:graphicFrameChg>
        <pc:graphicFrameChg chg="add del mod">
          <ac:chgData name="Ayan Saha" userId="e783d796-5d19-4b26-b911-b2137b6d296f" providerId="ADAL" clId="{2021CBAA-A7F5-4AE3-A0F7-F893D06E41D6}" dt="2025-02-14T05:12:20.170" v="5292" actId="478"/>
          <ac:graphicFrameMkLst>
            <pc:docMk/>
            <pc:sldMk cId="4101571911" sldId="263"/>
            <ac:graphicFrameMk id="5" creationId="{1D03BC0E-3386-A966-CE5A-AE06CD0E0DE7}"/>
          </ac:graphicFrameMkLst>
        </pc:graphicFrameChg>
        <pc:graphicFrameChg chg="add mod modGraphic">
          <ac:chgData name="Ayan Saha" userId="e783d796-5d19-4b26-b911-b2137b6d296f" providerId="ADAL" clId="{2021CBAA-A7F5-4AE3-A0F7-F893D06E41D6}" dt="2025-02-14T14:33:51.409" v="7880" actId="1076"/>
          <ac:graphicFrameMkLst>
            <pc:docMk/>
            <pc:sldMk cId="4101571911" sldId="263"/>
            <ac:graphicFrameMk id="9" creationId="{119DD169-2FFE-750B-0CDD-27AE56AC26D6}"/>
          </ac:graphicFrameMkLst>
        </pc:graphicFrameChg>
        <pc:graphicFrameChg chg="add del mod">
          <ac:chgData name="Ayan Saha" userId="e783d796-5d19-4b26-b911-b2137b6d296f" providerId="ADAL" clId="{2021CBAA-A7F5-4AE3-A0F7-F893D06E41D6}" dt="2025-02-14T06:39:57.400" v="5643" actId="478"/>
          <ac:graphicFrameMkLst>
            <pc:docMk/>
            <pc:sldMk cId="4101571911" sldId="263"/>
            <ac:graphicFrameMk id="10" creationId="{6D048AE7-5A09-0271-4DBF-7106ADA96CA5}"/>
          </ac:graphicFrameMkLst>
        </pc:graphicFrameChg>
        <pc:picChg chg="add del mod">
          <ac:chgData name="Ayan Saha" userId="e783d796-5d19-4b26-b911-b2137b6d296f" providerId="ADAL" clId="{2021CBAA-A7F5-4AE3-A0F7-F893D06E41D6}" dt="2025-02-14T06:31:16.506" v="5528" actId="478"/>
          <ac:picMkLst>
            <pc:docMk/>
            <pc:sldMk cId="4101571911" sldId="263"/>
            <ac:picMk id="6" creationId="{B49357A6-1D80-EE40-74CE-31F54CC7CE2D}"/>
          </ac:picMkLst>
        </pc:picChg>
        <pc:picChg chg="add mod">
          <ac:chgData name="Ayan Saha" userId="e783d796-5d19-4b26-b911-b2137b6d296f" providerId="ADAL" clId="{2021CBAA-A7F5-4AE3-A0F7-F893D06E41D6}" dt="2025-02-14T06:42:21.451" v="5706" actId="1076"/>
          <ac:picMkLst>
            <pc:docMk/>
            <pc:sldMk cId="4101571911" sldId="263"/>
            <ac:picMk id="13" creationId="{82073292-21B4-3E9F-7BE0-761F90C39B52}"/>
          </ac:picMkLst>
        </pc:picChg>
      </pc:sldChg>
      <pc:sldChg chg="modSp ord modNotesTx">
        <pc:chgData name="Ayan Saha" userId="e783d796-5d19-4b26-b911-b2137b6d296f" providerId="ADAL" clId="{2021CBAA-A7F5-4AE3-A0F7-F893D06E41D6}" dt="2025-02-12T11:07:45.774" v="3121" actId="20577"/>
        <pc:sldMkLst>
          <pc:docMk/>
          <pc:sldMk cId="1299659430" sldId="272"/>
        </pc:sldMkLst>
        <pc:spChg chg="mod">
          <ac:chgData name="Ayan Saha" userId="e783d796-5d19-4b26-b911-b2137b6d296f" providerId="ADAL" clId="{2021CBAA-A7F5-4AE3-A0F7-F893D06E41D6}" dt="2025-02-12T10:49:27.408" v="3080"/>
          <ac:spMkLst>
            <pc:docMk/>
            <pc:sldMk cId="1299659430" sldId="272"/>
            <ac:spMk id="18" creationId="{2790702B-5041-D048-FD3E-80F175EAD6CA}"/>
          </ac:spMkLst>
        </pc:spChg>
        <pc:spChg chg="mod">
          <ac:chgData name="Ayan Saha" userId="e783d796-5d19-4b26-b911-b2137b6d296f" providerId="ADAL" clId="{2021CBAA-A7F5-4AE3-A0F7-F893D06E41D6}" dt="2025-02-12T10:49:27.408" v="3080"/>
          <ac:spMkLst>
            <pc:docMk/>
            <pc:sldMk cId="1299659430" sldId="272"/>
            <ac:spMk id="19" creationId="{B8B2D1BC-5AC0-D650-DE95-F1252433F7B1}"/>
          </ac:spMkLst>
        </pc:spChg>
        <pc:spChg chg="mod">
          <ac:chgData name="Ayan Saha" userId="e783d796-5d19-4b26-b911-b2137b6d296f" providerId="ADAL" clId="{2021CBAA-A7F5-4AE3-A0F7-F893D06E41D6}" dt="2025-02-12T10:49:27.408" v="3080"/>
          <ac:spMkLst>
            <pc:docMk/>
            <pc:sldMk cId="1299659430" sldId="272"/>
            <ac:spMk id="20" creationId="{C688EDAE-40CD-3E2D-AF8F-22052F61CD6E}"/>
          </ac:spMkLst>
        </pc:spChg>
      </pc:sldChg>
      <pc:sldChg chg="del">
        <pc:chgData name="Ayan Saha" userId="e783d796-5d19-4b26-b911-b2137b6d296f" providerId="ADAL" clId="{2021CBAA-A7F5-4AE3-A0F7-F893D06E41D6}" dt="2025-02-03T06:26:35.148" v="305" actId="2696"/>
        <pc:sldMkLst>
          <pc:docMk/>
          <pc:sldMk cId="595839128" sldId="287"/>
        </pc:sldMkLst>
      </pc:sldChg>
      <pc:sldChg chg="del">
        <pc:chgData name="Ayan Saha" userId="e783d796-5d19-4b26-b911-b2137b6d296f" providerId="ADAL" clId="{2021CBAA-A7F5-4AE3-A0F7-F893D06E41D6}" dt="2025-02-03T06:26:35.148" v="305" actId="2696"/>
        <pc:sldMkLst>
          <pc:docMk/>
          <pc:sldMk cId="3354667030" sldId="288"/>
        </pc:sldMkLst>
      </pc:sldChg>
      <pc:sldChg chg="del">
        <pc:chgData name="Ayan Saha" userId="e783d796-5d19-4b26-b911-b2137b6d296f" providerId="ADAL" clId="{2021CBAA-A7F5-4AE3-A0F7-F893D06E41D6}" dt="2025-02-03T06:26:35.148" v="305" actId="2696"/>
        <pc:sldMkLst>
          <pc:docMk/>
          <pc:sldMk cId="2520596692" sldId="290"/>
        </pc:sldMkLst>
      </pc:sldChg>
      <pc:sldChg chg="del">
        <pc:chgData name="Ayan Saha" userId="e783d796-5d19-4b26-b911-b2137b6d296f" providerId="ADAL" clId="{2021CBAA-A7F5-4AE3-A0F7-F893D06E41D6}" dt="2025-02-03T06:26:35.148" v="305" actId="2696"/>
        <pc:sldMkLst>
          <pc:docMk/>
          <pc:sldMk cId="332312657" sldId="291"/>
        </pc:sldMkLst>
      </pc:sldChg>
      <pc:sldChg chg="del">
        <pc:chgData name="Ayan Saha" userId="e783d796-5d19-4b26-b911-b2137b6d296f" providerId="ADAL" clId="{2021CBAA-A7F5-4AE3-A0F7-F893D06E41D6}" dt="2025-02-03T06:26:35.148" v="305" actId="2696"/>
        <pc:sldMkLst>
          <pc:docMk/>
          <pc:sldMk cId="3867538944" sldId="292"/>
        </pc:sldMkLst>
      </pc:sldChg>
      <pc:sldChg chg="del">
        <pc:chgData name="Ayan Saha" userId="e783d796-5d19-4b26-b911-b2137b6d296f" providerId="ADAL" clId="{2021CBAA-A7F5-4AE3-A0F7-F893D06E41D6}" dt="2025-02-03T06:26:35.148" v="305" actId="2696"/>
        <pc:sldMkLst>
          <pc:docMk/>
          <pc:sldMk cId="3593546221" sldId="293"/>
        </pc:sldMkLst>
      </pc:sldChg>
      <pc:sldChg chg="del">
        <pc:chgData name="Ayan Saha" userId="e783d796-5d19-4b26-b911-b2137b6d296f" providerId="ADAL" clId="{2021CBAA-A7F5-4AE3-A0F7-F893D06E41D6}" dt="2025-02-03T06:26:35.148" v="305" actId="2696"/>
        <pc:sldMkLst>
          <pc:docMk/>
          <pc:sldMk cId="1542576200" sldId="294"/>
        </pc:sldMkLst>
      </pc:sldChg>
      <pc:sldChg chg="del">
        <pc:chgData name="Ayan Saha" userId="e783d796-5d19-4b26-b911-b2137b6d296f" providerId="ADAL" clId="{2021CBAA-A7F5-4AE3-A0F7-F893D06E41D6}" dt="2025-02-03T06:26:35.148" v="305" actId="2696"/>
        <pc:sldMkLst>
          <pc:docMk/>
          <pc:sldMk cId="4179772621" sldId="295"/>
        </pc:sldMkLst>
      </pc:sldChg>
      <pc:sldChg chg="del">
        <pc:chgData name="Ayan Saha" userId="e783d796-5d19-4b26-b911-b2137b6d296f" providerId="ADAL" clId="{2021CBAA-A7F5-4AE3-A0F7-F893D06E41D6}" dt="2025-02-03T06:26:35.148" v="305" actId="2696"/>
        <pc:sldMkLst>
          <pc:docMk/>
          <pc:sldMk cId="3103553648" sldId="296"/>
        </pc:sldMkLst>
      </pc:sldChg>
      <pc:sldChg chg="modSp">
        <pc:chgData name="Ayan Saha" userId="e783d796-5d19-4b26-b911-b2137b6d296f" providerId="ADAL" clId="{2021CBAA-A7F5-4AE3-A0F7-F893D06E41D6}" dt="2025-02-12T10:49:27.408" v="3080"/>
        <pc:sldMkLst>
          <pc:docMk/>
          <pc:sldMk cId="3206031639" sldId="297"/>
        </pc:sldMkLst>
        <pc:graphicFrameChg chg="mod">
          <ac:chgData name="Ayan Saha" userId="e783d796-5d19-4b26-b911-b2137b6d296f" providerId="ADAL" clId="{2021CBAA-A7F5-4AE3-A0F7-F893D06E41D6}" dt="2025-02-12T10:49:27.408" v="3080"/>
          <ac:graphicFrameMkLst>
            <pc:docMk/>
            <pc:sldMk cId="3206031639" sldId="297"/>
            <ac:graphicFrameMk id="23" creationId="{47319F31-DB5C-5C6C-73BF-F5499838EC1E}"/>
          </ac:graphicFrameMkLst>
        </pc:graphicFrameChg>
      </pc:sldChg>
      <pc:sldChg chg="del">
        <pc:chgData name="Ayan Saha" userId="e783d796-5d19-4b26-b911-b2137b6d296f" providerId="ADAL" clId="{2021CBAA-A7F5-4AE3-A0F7-F893D06E41D6}" dt="2025-02-03T06:26:35.148" v="305" actId="2696"/>
        <pc:sldMkLst>
          <pc:docMk/>
          <pc:sldMk cId="4135454720" sldId="299"/>
        </pc:sldMkLst>
      </pc:sldChg>
      <pc:sldChg chg="del">
        <pc:chgData name="Ayan Saha" userId="e783d796-5d19-4b26-b911-b2137b6d296f" providerId="ADAL" clId="{2021CBAA-A7F5-4AE3-A0F7-F893D06E41D6}" dt="2025-02-03T06:26:35.148" v="305" actId="2696"/>
        <pc:sldMkLst>
          <pc:docMk/>
          <pc:sldMk cId="3259340862" sldId="300"/>
        </pc:sldMkLst>
      </pc:sldChg>
      <pc:sldChg chg="modSp">
        <pc:chgData name="Ayan Saha" userId="e783d796-5d19-4b26-b911-b2137b6d296f" providerId="ADAL" clId="{2021CBAA-A7F5-4AE3-A0F7-F893D06E41D6}" dt="2025-02-12T10:49:27.408" v="3080"/>
        <pc:sldMkLst>
          <pc:docMk/>
          <pc:sldMk cId="3167597068" sldId="303"/>
        </pc:sldMkLst>
        <pc:spChg chg="mod">
          <ac:chgData name="Ayan Saha" userId="e783d796-5d19-4b26-b911-b2137b6d296f" providerId="ADAL" clId="{2021CBAA-A7F5-4AE3-A0F7-F893D06E41D6}" dt="2025-02-12T10:49:27.408" v="3080"/>
          <ac:spMkLst>
            <pc:docMk/>
            <pc:sldMk cId="3167597068" sldId="303"/>
            <ac:spMk id="16" creationId="{0A89A5C5-EE34-0C45-12E2-F2B69A487D6C}"/>
          </ac:spMkLst>
        </pc:spChg>
        <pc:spChg chg="mod">
          <ac:chgData name="Ayan Saha" userId="e783d796-5d19-4b26-b911-b2137b6d296f" providerId="ADAL" clId="{2021CBAA-A7F5-4AE3-A0F7-F893D06E41D6}" dt="2025-02-12T10:49:27.408" v="3080"/>
          <ac:spMkLst>
            <pc:docMk/>
            <pc:sldMk cId="3167597068" sldId="303"/>
            <ac:spMk id="18" creationId="{42A27578-9BE6-E493-A780-A047EC2C100F}"/>
          </ac:spMkLst>
        </pc:spChg>
      </pc:sldChg>
      <pc:sldChg chg="del">
        <pc:chgData name="Ayan Saha" userId="e783d796-5d19-4b26-b911-b2137b6d296f" providerId="ADAL" clId="{2021CBAA-A7F5-4AE3-A0F7-F893D06E41D6}" dt="2025-02-03T06:26:35.148" v="305" actId="2696"/>
        <pc:sldMkLst>
          <pc:docMk/>
          <pc:sldMk cId="2864493209" sldId="308"/>
        </pc:sldMkLst>
      </pc:sldChg>
      <pc:sldChg chg="del">
        <pc:chgData name="Ayan Saha" userId="e783d796-5d19-4b26-b911-b2137b6d296f" providerId="ADAL" clId="{2021CBAA-A7F5-4AE3-A0F7-F893D06E41D6}" dt="2025-02-03T06:26:35.148" v="305" actId="2696"/>
        <pc:sldMkLst>
          <pc:docMk/>
          <pc:sldMk cId="1203139453" sldId="310"/>
        </pc:sldMkLst>
      </pc:sldChg>
      <pc:sldChg chg="del">
        <pc:chgData name="Ayan Saha" userId="e783d796-5d19-4b26-b911-b2137b6d296f" providerId="ADAL" clId="{2021CBAA-A7F5-4AE3-A0F7-F893D06E41D6}" dt="2025-02-03T06:26:35.148" v="305" actId="2696"/>
        <pc:sldMkLst>
          <pc:docMk/>
          <pc:sldMk cId="1100840116" sldId="311"/>
        </pc:sldMkLst>
      </pc:sldChg>
      <pc:sldChg chg="del">
        <pc:chgData name="Ayan Saha" userId="e783d796-5d19-4b26-b911-b2137b6d296f" providerId="ADAL" clId="{2021CBAA-A7F5-4AE3-A0F7-F893D06E41D6}" dt="2025-02-03T06:26:35.148" v="305" actId="2696"/>
        <pc:sldMkLst>
          <pc:docMk/>
          <pc:sldMk cId="3132395883" sldId="312"/>
        </pc:sldMkLst>
      </pc:sldChg>
      <pc:sldChg chg="del">
        <pc:chgData name="Ayan Saha" userId="e783d796-5d19-4b26-b911-b2137b6d296f" providerId="ADAL" clId="{2021CBAA-A7F5-4AE3-A0F7-F893D06E41D6}" dt="2025-02-03T06:26:35.148" v="305" actId="2696"/>
        <pc:sldMkLst>
          <pc:docMk/>
          <pc:sldMk cId="3761521484" sldId="313"/>
        </pc:sldMkLst>
      </pc:sldChg>
      <pc:sldChg chg="del">
        <pc:chgData name="Ayan Saha" userId="e783d796-5d19-4b26-b911-b2137b6d296f" providerId="ADAL" clId="{2021CBAA-A7F5-4AE3-A0F7-F893D06E41D6}" dt="2025-02-03T06:26:35.148" v="305" actId="2696"/>
        <pc:sldMkLst>
          <pc:docMk/>
          <pc:sldMk cId="3447549351" sldId="314"/>
        </pc:sldMkLst>
      </pc:sldChg>
      <pc:sldChg chg="del">
        <pc:chgData name="Ayan Saha" userId="e783d796-5d19-4b26-b911-b2137b6d296f" providerId="ADAL" clId="{2021CBAA-A7F5-4AE3-A0F7-F893D06E41D6}" dt="2025-02-03T06:26:35.148" v="305" actId="2696"/>
        <pc:sldMkLst>
          <pc:docMk/>
          <pc:sldMk cId="2156410771" sldId="315"/>
        </pc:sldMkLst>
      </pc:sldChg>
      <pc:sldChg chg="del">
        <pc:chgData name="Ayan Saha" userId="e783d796-5d19-4b26-b911-b2137b6d296f" providerId="ADAL" clId="{2021CBAA-A7F5-4AE3-A0F7-F893D06E41D6}" dt="2025-02-03T06:26:35.148" v="305" actId="2696"/>
        <pc:sldMkLst>
          <pc:docMk/>
          <pc:sldMk cId="1033234269" sldId="316"/>
        </pc:sldMkLst>
      </pc:sldChg>
      <pc:sldChg chg="del">
        <pc:chgData name="Ayan Saha" userId="e783d796-5d19-4b26-b911-b2137b6d296f" providerId="ADAL" clId="{2021CBAA-A7F5-4AE3-A0F7-F893D06E41D6}" dt="2025-02-03T06:26:35.148" v="305" actId="2696"/>
        <pc:sldMkLst>
          <pc:docMk/>
          <pc:sldMk cId="3883159910" sldId="317"/>
        </pc:sldMkLst>
      </pc:sldChg>
      <pc:sldChg chg="addSp delSp ord delDesignElem">
        <pc:chgData name="Ayan Saha" userId="e783d796-5d19-4b26-b911-b2137b6d296f" providerId="ADAL" clId="{2021CBAA-A7F5-4AE3-A0F7-F893D06E41D6}" dt="2025-02-12T05:09:42.566" v="2784"/>
        <pc:sldMkLst>
          <pc:docMk/>
          <pc:sldMk cId="2896960624" sldId="719"/>
        </pc:sldMkLst>
        <pc:spChg chg="add del">
          <ac:chgData name="Ayan Saha" userId="e783d796-5d19-4b26-b911-b2137b6d296f" providerId="ADAL" clId="{2021CBAA-A7F5-4AE3-A0F7-F893D06E41D6}" dt="2025-02-03T06:00:54.974" v="79"/>
          <ac:spMkLst>
            <pc:docMk/>
            <pc:sldMk cId="2896960624" sldId="719"/>
            <ac:spMk id="1052" creationId="{08C9B587-E65E-4B52-B37C-ABEBB6E87928}"/>
          </ac:spMkLst>
        </pc:spChg>
        <pc:spChg chg="add del">
          <ac:chgData name="Ayan Saha" userId="e783d796-5d19-4b26-b911-b2137b6d296f" providerId="ADAL" clId="{2021CBAA-A7F5-4AE3-A0F7-F893D06E41D6}" dt="2025-02-03T06:00:54.974" v="79"/>
          <ac:spMkLst>
            <pc:docMk/>
            <pc:sldMk cId="2896960624" sldId="719"/>
            <ac:spMk id="1053" creationId="{0671A8AE-40A1-4631-A6B8-581AFF065482}"/>
          </ac:spMkLst>
        </pc:spChg>
        <pc:spChg chg="add del">
          <ac:chgData name="Ayan Saha" userId="e783d796-5d19-4b26-b911-b2137b6d296f" providerId="ADAL" clId="{2021CBAA-A7F5-4AE3-A0F7-F893D06E41D6}" dt="2025-02-03T06:00:54.974" v="79"/>
          <ac:spMkLst>
            <pc:docMk/>
            <pc:sldMk cId="2896960624" sldId="719"/>
            <ac:spMk id="1054" creationId="{AB58EF07-17C2-48CF-ABB0-EEF1F17CB8F0}"/>
          </ac:spMkLst>
        </pc:spChg>
        <pc:spChg chg="add del">
          <ac:chgData name="Ayan Saha" userId="e783d796-5d19-4b26-b911-b2137b6d296f" providerId="ADAL" clId="{2021CBAA-A7F5-4AE3-A0F7-F893D06E41D6}" dt="2025-02-03T06:00:54.974" v="79"/>
          <ac:spMkLst>
            <pc:docMk/>
            <pc:sldMk cId="2896960624" sldId="719"/>
            <ac:spMk id="1055" creationId="{AF2F604E-43BE-4DC3-B983-E071523364F8}"/>
          </ac:spMkLst>
        </pc:spChg>
      </pc:sldChg>
      <pc:sldChg chg="del">
        <pc:chgData name="Ayan Saha" userId="e783d796-5d19-4b26-b911-b2137b6d296f" providerId="ADAL" clId="{2021CBAA-A7F5-4AE3-A0F7-F893D06E41D6}" dt="2025-02-03T06:26:35.148" v="305" actId="2696"/>
        <pc:sldMkLst>
          <pc:docMk/>
          <pc:sldMk cId="2560858719" sldId="727"/>
        </pc:sldMkLst>
      </pc:sldChg>
      <pc:sldChg chg="modSp">
        <pc:chgData name="Ayan Saha" userId="e783d796-5d19-4b26-b911-b2137b6d296f" providerId="ADAL" clId="{2021CBAA-A7F5-4AE3-A0F7-F893D06E41D6}" dt="2025-02-12T10:49:27.408" v="3080"/>
        <pc:sldMkLst>
          <pc:docMk/>
          <pc:sldMk cId="2159283764" sldId="728"/>
        </pc:sldMkLst>
        <pc:spChg chg="mod">
          <ac:chgData name="Ayan Saha" userId="e783d796-5d19-4b26-b911-b2137b6d296f" providerId="ADAL" clId="{2021CBAA-A7F5-4AE3-A0F7-F893D06E41D6}" dt="2025-02-12T10:49:27.408" v="3080"/>
          <ac:spMkLst>
            <pc:docMk/>
            <pc:sldMk cId="2159283764" sldId="728"/>
            <ac:spMk id="5" creationId="{4DA68CCF-6809-801C-DC11-16AB8A3991B0}"/>
          </ac:spMkLst>
        </pc:spChg>
      </pc:sldChg>
      <pc:sldChg chg="modSp">
        <pc:chgData name="Ayan Saha" userId="e783d796-5d19-4b26-b911-b2137b6d296f" providerId="ADAL" clId="{2021CBAA-A7F5-4AE3-A0F7-F893D06E41D6}" dt="2025-02-12T10:49:27.408" v="3080"/>
        <pc:sldMkLst>
          <pc:docMk/>
          <pc:sldMk cId="2591859214" sldId="729"/>
        </pc:sldMkLst>
        <pc:spChg chg="mod">
          <ac:chgData name="Ayan Saha" userId="e783d796-5d19-4b26-b911-b2137b6d296f" providerId="ADAL" clId="{2021CBAA-A7F5-4AE3-A0F7-F893D06E41D6}" dt="2025-02-12T10:49:27.408" v="3080"/>
          <ac:spMkLst>
            <pc:docMk/>
            <pc:sldMk cId="2591859214" sldId="729"/>
            <ac:spMk id="4" creationId="{AA3C7F97-4D97-5B5C-2872-F5B8A2332650}"/>
          </ac:spMkLst>
        </pc:spChg>
      </pc:sldChg>
      <pc:sldChg chg="modSp">
        <pc:chgData name="Ayan Saha" userId="e783d796-5d19-4b26-b911-b2137b6d296f" providerId="ADAL" clId="{2021CBAA-A7F5-4AE3-A0F7-F893D06E41D6}" dt="2025-02-12T10:49:27.408" v="3080"/>
        <pc:sldMkLst>
          <pc:docMk/>
          <pc:sldMk cId="2537971970" sldId="733"/>
        </pc:sldMkLst>
        <pc:spChg chg="mod">
          <ac:chgData name="Ayan Saha" userId="e783d796-5d19-4b26-b911-b2137b6d296f" providerId="ADAL" clId="{2021CBAA-A7F5-4AE3-A0F7-F893D06E41D6}" dt="2025-02-12T10:49:27.408" v="3080"/>
          <ac:spMkLst>
            <pc:docMk/>
            <pc:sldMk cId="2537971970" sldId="733"/>
            <ac:spMk id="6" creationId="{EF334509-DB78-27A7-FBFD-E85E10BA3AB6}"/>
          </ac:spMkLst>
        </pc:spChg>
      </pc:sldChg>
      <pc:sldChg chg="modSp">
        <pc:chgData name="Ayan Saha" userId="e783d796-5d19-4b26-b911-b2137b6d296f" providerId="ADAL" clId="{2021CBAA-A7F5-4AE3-A0F7-F893D06E41D6}" dt="2025-02-12T10:49:27.408" v="3080"/>
        <pc:sldMkLst>
          <pc:docMk/>
          <pc:sldMk cId="1119961171" sldId="735"/>
        </pc:sldMkLst>
        <pc:spChg chg="mod">
          <ac:chgData name="Ayan Saha" userId="e783d796-5d19-4b26-b911-b2137b6d296f" providerId="ADAL" clId="{2021CBAA-A7F5-4AE3-A0F7-F893D06E41D6}" dt="2025-02-12T10:49:27.408" v="3080"/>
          <ac:spMkLst>
            <pc:docMk/>
            <pc:sldMk cId="1119961171" sldId="735"/>
            <ac:spMk id="6" creationId="{E396F200-7DCD-76A4-F881-9BE3E7A16566}"/>
          </ac:spMkLst>
        </pc:spChg>
      </pc:sldChg>
      <pc:sldChg chg="modSp">
        <pc:chgData name="Ayan Saha" userId="e783d796-5d19-4b26-b911-b2137b6d296f" providerId="ADAL" clId="{2021CBAA-A7F5-4AE3-A0F7-F893D06E41D6}" dt="2025-02-12T10:49:27.408" v="3080"/>
        <pc:sldMkLst>
          <pc:docMk/>
          <pc:sldMk cId="4232635710" sldId="736"/>
        </pc:sldMkLst>
        <pc:spChg chg="mod">
          <ac:chgData name="Ayan Saha" userId="e783d796-5d19-4b26-b911-b2137b6d296f" providerId="ADAL" clId="{2021CBAA-A7F5-4AE3-A0F7-F893D06E41D6}" dt="2025-02-12T10:49:27.408" v="3080"/>
          <ac:spMkLst>
            <pc:docMk/>
            <pc:sldMk cId="4232635710" sldId="736"/>
            <ac:spMk id="7" creationId="{4CBFDEC1-6E14-D2E5-7CB4-906638310EBA}"/>
          </ac:spMkLst>
        </pc:spChg>
      </pc:sldChg>
      <pc:sldChg chg="modSp">
        <pc:chgData name="Ayan Saha" userId="e783d796-5d19-4b26-b911-b2137b6d296f" providerId="ADAL" clId="{2021CBAA-A7F5-4AE3-A0F7-F893D06E41D6}" dt="2025-02-12T10:49:27.408" v="3080"/>
        <pc:sldMkLst>
          <pc:docMk/>
          <pc:sldMk cId="1634299009" sldId="737"/>
        </pc:sldMkLst>
        <pc:spChg chg="mod">
          <ac:chgData name="Ayan Saha" userId="e783d796-5d19-4b26-b911-b2137b6d296f" providerId="ADAL" clId="{2021CBAA-A7F5-4AE3-A0F7-F893D06E41D6}" dt="2025-02-12T10:49:27.408" v="3080"/>
          <ac:spMkLst>
            <pc:docMk/>
            <pc:sldMk cId="1634299009" sldId="737"/>
            <ac:spMk id="3" creationId="{3E1F1AF6-0119-95FE-5980-D482D2FEE488}"/>
          </ac:spMkLst>
        </pc:spChg>
        <pc:spChg chg="mod">
          <ac:chgData name="Ayan Saha" userId="e783d796-5d19-4b26-b911-b2137b6d296f" providerId="ADAL" clId="{2021CBAA-A7F5-4AE3-A0F7-F893D06E41D6}" dt="2025-02-12T10:49:27.408" v="3080"/>
          <ac:spMkLst>
            <pc:docMk/>
            <pc:sldMk cId="1634299009" sldId="737"/>
            <ac:spMk id="4" creationId="{7B584E4D-F6AC-4A9C-B3E0-08DAEA9DA58A}"/>
          </ac:spMkLst>
        </pc:spChg>
        <pc:spChg chg="mod">
          <ac:chgData name="Ayan Saha" userId="e783d796-5d19-4b26-b911-b2137b6d296f" providerId="ADAL" clId="{2021CBAA-A7F5-4AE3-A0F7-F893D06E41D6}" dt="2025-02-12T10:49:27.408" v="3080"/>
          <ac:spMkLst>
            <pc:docMk/>
            <pc:sldMk cId="1634299009" sldId="737"/>
            <ac:spMk id="6" creationId="{97EDE5B0-7D42-E811-29A8-89C086C8BF50}"/>
          </ac:spMkLst>
        </pc:spChg>
        <pc:spChg chg="mod">
          <ac:chgData name="Ayan Saha" userId="e783d796-5d19-4b26-b911-b2137b6d296f" providerId="ADAL" clId="{2021CBAA-A7F5-4AE3-A0F7-F893D06E41D6}" dt="2025-02-12T10:49:27.408" v="3080"/>
          <ac:spMkLst>
            <pc:docMk/>
            <pc:sldMk cId="1634299009" sldId="737"/>
            <ac:spMk id="14" creationId="{37D1F81E-05B4-41BE-321F-BBB7D1573563}"/>
          </ac:spMkLst>
        </pc:spChg>
      </pc:sldChg>
      <pc:sldChg chg="ord">
        <pc:chgData name="Ayan Saha" userId="e783d796-5d19-4b26-b911-b2137b6d296f" providerId="ADAL" clId="{2021CBAA-A7F5-4AE3-A0F7-F893D06E41D6}" dt="2025-02-12T05:09:42.566" v="2784"/>
        <pc:sldMkLst>
          <pc:docMk/>
          <pc:sldMk cId="4228734441" sldId="738"/>
        </pc:sldMkLst>
      </pc:sldChg>
      <pc:sldChg chg="modSp">
        <pc:chgData name="Ayan Saha" userId="e783d796-5d19-4b26-b911-b2137b6d296f" providerId="ADAL" clId="{2021CBAA-A7F5-4AE3-A0F7-F893D06E41D6}" dt="2025-02-12T10:49:27.408" v="3080"/>
        <pc:sldMkLst>
          <pc:docMk/>
          <pc:sldMk cId="897296820" sldId="739"/>
        </pc:sldMkLst>
        <pc:spChg chg="mod">
          <ac:chgData name="Ayan Saha" userId="e783d796-5d19-4b26-b911-b2137b6d296f" providerId="ADAL" clId="{2021CBAA-A7F5-4AE3-A0F7-F893D06E41D6}" dt="2025-02-12T10:49:27.408" v="3080"/>
          <ac:spMkLst>
            <pc:docMk/>
            <pc:sldMk cId="897296820" sldId="739"/>
            <ac:spMk id="5" creationId="{919B97C6-E8FA-200C-354E-B5587683DE15}"/>
          </ac:spMkLst>
        </pc:spChg>
        <pc:spChg chg="mod">
          <ac:chgData name="Ayan Saha" userId="e783d796-5d19-4b26-b911-b2137b6d296f" providerId="ADAL" clId="{2021CBAA-A7F5-4AE3-A0F7-F893D06E41D6}" dt="2025-02-12T10:49:27.408" v="3080"/>
          <ac:spMkLst>
            <pc:docMk/>
            <pc:sldMk cId="897296820" sldId="739"/>
            <ac:spMk id="11" creationId="{69E86D39-5DED-BDBC-AB9A-3BB9170391E4}"/>
          </ac:spMkLst>
        </pc:spChg>
      </pc:sldChg>
      <pc:sldChg chg="modSp">
        <pc:chgData name="Ayan Saha" userId="e783d796-5d19-4b26-b911-b2137b6d296f" providerId="ADAL" clId="{2021CBAA-A7F5-4AE3-A0F7-F893D06E41D6}" dt="2025-02-12T10:49:27.408" v="3080"/>
        <pc:sldMkLst>
          <pc:docMk/>
          <pc:sldMk cId="192544404" sldId="741"/>
        </pc:sldMkLst>
        <pc:spChg chg="mod">
          <ac:chgData name="Ayan Saha" userId="e783d796-5d19-4b26-b911-b2137b6d296f" providerId="ADAL" clId="{2021CBAA-A7F5-4AE3-A0F7-F893D06E41D6}" dt="2025-02-12T10:49:27.408" v="3080"/>
          <ac:spMkLst>
            <pc:docMk/>
            <pc:sldMk cId="192544404" sldId="741"/>
            <ac:spMk id="7" creationId="{E39E5DED-3260-F2BF-E1C1-6128FD04CCD2}"/>
          </ac:spMkLst>
        </pc:spChg>
        <pc:spChg chg="mod">
          <ac:chgData name="Ayan Saha" userId="e783d796-5d19-4b26-b911-b2137b6d296f" providerId="ADAL" clId="{2021CBAA-A7F5-4AE3-A0F7-F893D06E41D6}" dt="2025-02-12T10:49:27.408" v="3080"/>
          <ac:spMkLst>
            <pc:docMk/>
            <pc:sldMk cId="192544404" sldId="741"/>
            <ac:spMk id="17" creationId="{70CA0405-AAE6-F426-28A0-6C399DC7F778}"/>
          </ac:spMkLst>
        </pc:spChg>
      </pc:sldChg>
      <pc:sldChg chg="modSp">
        <pc:chgData name="Ayan Saha" userId="e783d796-5d19-4b26-b911-b2137b6d296f" providerId="ADAL" clId="{2021CBAA-A7F5-4AE3-A0F7-F893D06E41D6}" dt="2025-02-12T10:49:27.408" v="3080"/>
        <pc:sldMkLst>
          <pc:docMk/>
          <pc:sldMk cId="2294744677" sldId="742"/>
        </pc:sldMkLst>
        <pc:spChg chg="mod">
          <ac:chgData name="Ayan Saha" userId="e783d796-5d19-4b26-b911-b2137b6d296f" providerId="ADAL" clId="{2021CBAA-A7F5-4AE3-A0F7-F893D06E41D6}" dt="2025-02-12T10:49:27.408" v="3080"/>
          <ac:spMkLst>
            <pc:docMk/>
            <pc:sldMk cId="2294744677" sldId="742"/>
            <ac:spMk id="5" creationId="{489A4500-56DB-E68C-E6BC-F0F5EA4D955D}"/>
          </ac:spMkLst>
        </pc:spChg>
        <pc:spChg chg="mod">
          <ac:chgData name="Ayan Saha" userId="e783d796-5d19-4b26-b911-b2137b6d296f" providerId="ADAL" clId="{2021CBAA-A7F5-4AE3-A0F7-F893D06E41D6}" dt="2025-02-12T10:49:27.408" v="3080"/>
          <ac:spMkLst>
            <pc:docMk/>
            <pc:sldMk cId="2294744677" sldId="742"/>
            <ac:spMk id="7" creationId="{A5B9C2D1-31C4-C2BD-878A-4AEB52B8599F}"/>
          </ac:spMkLst>
        </pc:spChg>
      </pc:sldChg>
      <pc:sldChg chg="addSp delSp mod">
        <pc:chgData name="Ayan Saha" userId="e783d796-5d19-4b26-b911-b2137b6d296f" providerId="ADAL" clId="{2021CBAA-A7F5-4AE3-A0F7-F893D06E41D6}" dt="2025-02-13T06:26:15.902" v="3834" actId="21"/>
        <pc:sldMkLst>
          <pc:docMk/>
          <pc:sldMk cId="1442746238" sldId="743"/>
        </pc:sldMkLst>
        <pc:picChg chg="add del">
          <ac:chgData name="Ayan Saha" userId="e783d796-5d19-4b26-b911-b2137b6d296f" providerId="ADAL" clId="{2021CBAA-A7F5-4AE3-A0F7-F893D06E41D6}" dt="2025-02-13T06:26:15.902" v="3834" actId="21"/>
          <ac:picMkLst>
            <pc:docMk/>
            <pc:sldMk cId="1442746238" sldId="743"/>
            <ac:picMk id="7" creationId="{2DA5E34A-48DA-5C4F-B2ED-C1E6DB0384B5}"/>
          </ac:picMkLst>
        </pc:picChg>
        <pc:picChg chg="add del">
          <ac:chgData name="Ayan Saha" userId="e783d796-5d19-4b26-b911-b2137b6d296f" providerId="ADAL" clId="{2021CBAA-A7F5-4AE3-A0F7-F893D06E41D6}" dt="2025-02-13T06:26:15.902" v="3834" actId="21"/>
          <ac:picMkLst>
            <pc:docMk/>
            <pc:sldMk cId="1442746238" sldId="743"/>
            <ac:picMk id="10" creationId="{85949B8D-9ACE-D70A-AE12-269C97A7560D}"/>
          </ac:picMkLst>
        </pc:picChg>
      </pc:sldChg>
      <pc:sldChg chg="modSp mod ord">
        <pc:chgData name="Ayan Saha" userId="e783d796-5d19-4b26-b911-b2137b6d296f" providerId="ADAL" clId="{2021CBAA-A7F5-4AE3-A0F7-F893D06E41D6}" dt="2025-02-09T06:56:16.613" v="1753"/>
        <pc:sldMkLst>
          <pc:docMk/>
          <pc:sldMk cId="3780938203" sldId="744"/>
        </pc:sldMkLst>
        <pc:spChg chg="mod">
          <ac:chgData name="Ayan Saha" userId="e783d796-5d19-4b26-b911-b2137b6d296f" providerId="ADAL" clId="{2021CBAA-A7F5-4AE3-A0F7-F893D06E41D6}" dt="2025-02-06T11:31:37.690" v="643" actId="14100"/>
          <ac:spMkLst>
            <pc:docMk/>
            <pc:sldMk cId="3780938203" sldId="744"/>
            <ac:spMk id="17" creationId="{6D0271B3-6CEC-BA40-F045-8FEC74666AB7}"/>
          </ac:spMkLst>
        </pc:spChg>
      </pc:sldChg>
      <pc:sldChg chg="addSp delSp modSp mod">
        <pc:chgData name="Ayan Saha" userId="e783d796-5d19-4b26-b911-b2137b6d296f" providerId="ADAL" clId="{2021CBAA-A7F5-4AE3-A0F7-F893D06E41D6}" dt="2025-02-06T05:47:33.767" v="463" actId="1076"/>
        <pc:sldMkLst>
          <pc:docMk/>
          <pc:sldMk cId="3524474060" sldId="745"/>
        </pc:sldMkLst>
        <pc:spChg chg="mod">
          <ac:chgData name="Ayan Saha" userId="e783d796-5d19-4b26-b911-b2137b6d296f" providerId="ADAL" clId="{2021CBAA-A7F5-4AE3-A0F7-F893D06E41D6}" dt="2025-02-06T05:28:51.002" v="425" actId="1076"/>
          <ac:spMkLst>
            <pc:docMk/>
            <pc:sldMk cId="3524474060" sldId="745"/>
            <ac:spMk id="2" creationId="{DA7CF6C8-2600-648D-D45E-818E84850B7F}"/>
          </ac:spMkLst>
        </pc:spChg>
        <pc:picChg chg="add mod">
          <ac:chgData name="Ayan Saha" userId="e783d796-5d19-4b26-b911-b2137b6d296f" providerId="ADAL" clId="{2021CBAA-A7F5-4AE3-A0F7-F893D06E41D6}" dt="2025-02-06T05:46:55.014" v="461" actId="14100"/>
          <ac:picMkLst>
            <pc:docMk/>
            <pc:sldMk cId="3524474060" sldId="745"/>
            <ac:picMk id="8" creationId="{D5BD785E-BFEE-36AF-C61D-8DA83D213BC0}"/>
          </ac:picMkLst>
        </pc:picChg>
        <pc:picChg chg="add mod">
          <ac:chgData name="Ayan Saha" userId="e783d796-5d19-4b26-b911-b2137b6d296f" providerId="ADAL" clId="{2021CBAA-A7F5-4AE3-A0F7-F893D06E41D6}" dt="2025-02-06T05:47:33.767" v="463" actId="1076"/>
          <ac:picMkLst>
            <pc:docMk/>
            <pc:sldMk cId="3524474060" sldId="745"/>
            <ac:picMk id="10" creationId="{E8767E00-C1EE-4321-3FA8-63A8BEF239BA}"/>
          </ac:picMkLst>
        </pc:picChg>
        <pc:picChg chg="add mod">
          <ac:chgData name="Ayan Saha" userId="e783d796-5d19-4b26-b911-b2137b6d296f" providerId="ADAL" clId="{2021CBAA-A7F5-4AE3-A0F7-F893D06E41D6}" dt="2025-02-06T05:46:49.434" v="458" actId="14100"/>
          <ac:picMkLst>
            <pc:docMk/>
            <pc:sldMk cId="3524474060" sldId="745"/>
            <ac:picMk id="12" creationId="{AD684B3F-8000-D9F0-A405-05107DF70C65}"/>
          </ac:picMkLst>
        </pc:picChg>
      </pc:sldChg>
      <pc:sldChg chg="del">
        <pc:chgData name="Ayan Saha" userId="e783d796-5d19-4b26-b911-b2137b6d296f" providerId="ADAL" clId="{2021CBAA-A7F5-4AE3-A0F7-F893D06E41D6}" dt="2025-02-03T06:28:28.649" v="306" actId="47"/>
        <pc:sldMkLst>
          <pc:docMk/>
          <pc:sldMk cId="1845127932" sldId="746"/>
        </pc:sldMkLst>
      </pc:sldChg>
      <pc:sldChg chg="addSp delSp modSp mod ord">
        <pc:chgData name="Ayan Saha" userId="e783d796-5d19-4b26-b911-b2137b6d296f" providerId="ADAL" clId="{2021CBAA-A7F5-4AE3-A0F7-F893D06E41D6}" dt="2025-02-14T14:43:42.436" v="7966"/>
        <pc:sldMkLst>
          <pc:docMk/>
          <pc:sldMk cId="2299966215" sldId="747"/>
        </pc:sldMkLst>
        <pc:spChg chg="mod">
          <ac:chgData name="Ayan Saha" userId="e783d796-5d19-4b26-b911-b2137b6d296f" providerId="ADAL" clId="{2021CBAA-A7F5-4AE3-A0F7-F893D06E41D6}" dt="2025-02-14T14:42:06.100" v="7954" actId="20577"/>
          <ac:spMkLst>
            <pc:docMk/>
            <pc:sldMk cId="2299966215" sldId="747"/>
            <ac:spMk id="4" creationId="{B11B3BF5-E87C-F0A1-F970-C8E9327BA85B}"/>
          </ac:spMkLst>
        </pc:spChg>
        <pc:picChg chg="add mod">
          <ac:chgData name="Ayan Saha" userId="e783d796-5d19-4b26-b911-b2137b6d296f" providerId="ADAL" clId="{2021CBAA-A7F5-4AE3-A0F7-F893D06E41D6}" dt="2025-02-14T14:43:35.275" v="7964" actId="167"/>
          <ac:picMkLst>
            <pc:docMk/>
            <pc:sldMk cId="2299966215" sldId="747"/>
            <ac:picMk id="2" creationId="{2C536751-07C8-5AB8-81AE-CB516131B536}"/>
          </ac:picMkLst>
        </pc:picChg>
        <pc:picChg chg="add del">
          <ac:chgData name="Ayan Saha" userId="e783d796-5d19-4b26-b911-b2137b6d296f" providerId="ADAL" clId="{2021CBAA-A7F5-4AE3-A0F7-F893D06E41D6}" dt="2025-02-14T14:43:23.880" v="7960" actId="478"/>
          <ac:picMkLst>
            <pc:docMk/>
            <pc:sldMk cId="2299966215" sldId="747"/>
            <ac:picMk id="1026" creationId="{6C449734-DAA6-4846-4BE3-7D7090569F69}"/>
          </ac:picMkLst>
        </pc:picChg>
      </pc:sldChg>
      <pc:sldChg chg="modSp">
        <pc:chgData name="Ayan Saha" userId="e783d796-5d19-4b26-b911-b2137b6d296f" providerId="ADAL" clId="{2021CBAA-A7F5-4AE3-A0F7-F893D06E41D6}" dt="2025-02-12T10:49:27.408" v="3080"/>
        <pc:sldMkLst>
          <pc:docMk/>
          <pc:sldMk cId="2931321029" sldId="749"/>
        </pc:sldMkLst>
        <pc:graphicFrameChg chg="mod">
          <ac:chgData name="Ayan Saha" userId="e783d796-5d19-4b26-b911-b2137b6d296f" providerId="ADAL" clId="{2021CBAA-A7F5-4AE3-A0F7-F893D06E41D6}" dt="2025-02-12T10:49:27.408" v="3080"/>
          <ac:graphicFrameMkLst>
            <pc:docMk/>
            <pc:sldMk cId="2931321029" sldId="749"/>
            <ac:graphicFrameMk id="20" creationId="{DED2F6B4-F196-BA1E-2922-5A868EA395BA}"/>
          </ac:graphicFrameMkLst>
        </pc:graphicFrameChg>
      </pc:sldChg>
      <pc:sldChg chg="modSp mod ord">
        <pc:chgData name="Ayan Saha" userId="e783d796-5d19-4b26-b911-b2137b6d296f" providerId="ADAL" clId="{2021CBAA-A7F5-4AE3-A0F7-F893D06E41D6}" dt="2025-02-10T05:25:48.278" v="2770" actId="20577"/>
        <pc:sldMkLst>
          <pc:docMk/>
          <pc:sldMk cId="1707473727" sldId="750"/>
        </pc:sldMkLst>
        <pc:graphicFrameChg chg="modGraphic">
          <ac:chgData name="Ayan Saha" userId="e783d796-5d19-4b26-b911-b2137b6d296f" providerId="ADAL" clId="{2021CBAA-A7F5-4AE3-A0F7-F893D06E41D6}" dt="2025-02-10T05:25:48.278" v="2770" actId="20577"/>
          <ac:graphicFrameMkLst>
            <pc:docMk/>
            <pc:sldMk cId="1707473727" sldId="750"/>
            <ac:graphicFrameMk id="20" creationId="{3B34B37D-70C2-15CF-B907-BE64DAED836C}"/>
          </ac:graphicFrameMkLst>
        </pc:graphicFrameChg>
      </pc:sldChg>
      <pc:sldChg chg="modSp mod ord modNotes modNotesTx">
        <pc:chgData name="Ayan Saha" userId="e783d796-5d19-4b26-b911-b2137b6d296f" providerId="ADAL" clId="{2021CBAA-A7F5-4AE3-A0F7-F893D06E41D6}" dt="2025-02-12T10:49:27.408" v="3080"/>
        <pc:sldMkLst>
          <pc:docMk/>
          <pc:sldMk cId="1300667429" sldId="751"/>
        </pc:sldMkLst>
        <pc:spChg chg="mod">
          <ac:chgData name="Ayan Saha" userId="e783d796-5d19-4b26-b911-b2137b6d296f" providerId="ADAL" clId="{2021CBAA-A7F5-4AE3-A0F7-F893D06E41D6}" dt="2025-02-12T10:49:27.408" v="3080"/>
          <ac:spMkLst>
            <pc:docMk/>
            <pc:sldMk cId="1300667429" sldId="751"/>
            <ac:spMk id="7" creationId="{29CE106A-874E-3D82-5097-E7EACBF63A5E}"/>
          </ac:spMkLst>
        </pc:spChg>
      </pc:sldChg>
      <pc:sldChg chg="modSp ord">
        <pc:chgData name="Ayan Saha" userId="e783d796-5d19-4b26-b911-b2137b6d296f" providerId="ADAL" clId="{2021CBAA-A7F5-4AE3-A0F7-F893D06E41D6}" dt="2025-02-12T10:49:27.408" v="3080"/>
        <pc:sldMkLst>
          <pc:docMk/>
          <pc:sldMk cId="1851191469" sldId="752"/>
        </pc:sldMkLst>
        <pc:spChg chg="mod">
          <ac:chgData name="Ayan Saha" userId="e783d796-5d19-4b26-b911-b2137b6d296f" providerId="ADAL" clId="{2021CBAA-A7F5-4AE3-A0F7-F893D06E41D6}" dt="2025-02-12T10:49:27.408" v="3080"/>
          <ac:spMkLst>
            <pc:docMk/>
            <pc:sldMk cId="1851191469" sldId="752"/>
            <ac:spMk id="7" creationId="{56D61D8E-20BD-D5E5-CB22-B5ADB357DBB5}"/>
          </ac:spMkLst>
        </pc:spChg>
        <pc:graphicFrameChg chg="mod">
          <ac:chgData name="Ayan Saha" userId="e783d796-5d19-4b26-b911-b2137b6d296f" providerId="ADAL" clId="{2021CBAA-A7F5-4AE3-A0F7-F893D06E41D6}" dt="2025-02-12T10:49:27.408" v="3080"/>
          <ac:graphicFrameMkLst>
            <pc:docMk/>
            <pc:sldMk cId="1851191469" sldId="752"/>
            <ac:graphicFrameMk id="17" creationId="{174813B8-B498-1D96-2ECC-5BD85C898F5B}"/>
          </ac:graphicFrameMkLst>
        </pc:graphicFrameChg>
      </pc:sldChg>
      <pc:sldChg chg="addSp delSp modSp mod">
        <pc:chgData name="Ayan Saha" userId="e783d796-5d19-4b26-b911-b2137b6d296f" providerId="ADAL" clId="{2021CBAA-A7F5-4AE3-A0F7-F893D06E41D6}" dt="2025-02-14T09:00:54.610" v="7754" actId="2"/>
        <pc:sldMkLst>
          <pc:docMk/>
          <pc:sldMk cId="2873075159" sldId="753"/>
        </pc:sldMkLst>
        <pc:spChg chg="mod">
          <ac:chgData name="Ayan Saha" userId="e783d796-5d19-4b26-b911-b2137b6d296f" providerId="ADAL" clId="{2021CBAA-A7F5-4AE3-A0F7-F893D06E41D6}" dt="2025-02-12T10:47:31.564" v="3072" actId="108"/>
          <ac:spMkLst>
            <pc:docMk/>
            <pc:sldMk cId="2873075159" sldId="753"/>
            <ac:spMk id="2" creationId="{C48EEE89-7CAA-3FFE-1E5B-9ECCD15CD4C8}"/>
          </ac:spMkLst>
        </pc:spChg>
        <pc:spChg chg="mod">
          <ac:chgData name="Ayan Saha" userId="e783d796-5d19-4b26-b911-b2137b6d296f" providerId="ADAL" clId="{2021CBAA-A7F5-4AE3-A0F7-F893D06E41D6}" dt="2025-02-14T09:00:54.610" v="7754" actId="2"/>
          <ac:spMkLst>
            <pc:docMk/>
            <pc:sldMk cId="2873075159" sldId="753"/>
            <ac:spMk id="7" creationId="{47BF2F57-0A80-8C68-7E35-78EAE96BA59A}"/>
          </ac:spMkLst>
        </pc:spChg>
        <pc:spChg chg="mod">
          <ac:chgData name="Ayan Saha" userId="e783d796-5d19-4b26-b911-b2137b6d296f" providerId="ADAL" clId="{2021CBAA-A7F5-4AE3-A0F7-F893D06E41D6}" dt="2025-02-12T11:57:47.681" v="3346" actId="108"/>
          <ac:spMkLst>
            <pc:docMk/>
            <pc:sldMk cId="2873075159" sldId="753"/>
            <ac:spMk id="8" creationId="{34DC5743-04AC-77DA-EC3E-4EBA10853EE8}"/>
          </ac:spMkLst>
        </pc:spChg>
        <pc:picChg chg="add mod">
          <ac:chgData name="Ayan Saha" userId="e783d796-5d19-4b26-b911-b2137b6d296f" providerId="ADAL" clId="{2021CBAA-A7F5-4AE3-A0F7-F893D06E41D6}" dt="2025-02-03T06:16:18.929" v="182"/>
          <ac:picMkLst>
            <pc:docMk/>
            <pc:sldMk cId="2873075159" sldId="753"/>
            <ac:picMk id="30" creationId="{9454166F-1FFE-2D3C-BCEF-C6AC604A5142}"/>
          </ac:picMkLst>
        </pc:picChg>
      </pc:sldChg>
      <pc:sldChg chg="addSp delSp modSp mod">
        <pc:chgData name="Ayan Saha" userId="e783d796-5d19-4b26-b911-b2137b6d296f" providerId="ADAL" clId="{2021CBAA-A7F5-4AE3-A0F7-F893D06E41D6}" dt="2025-02-12T10:49:27.408" v="3080"/>
        <pc:sldMkLst>
          <pc:docMk/>
          <pc:sldMk cId="185207293" sldId="756"/>
        </pc:sldMkLst>
        <pc:spChg chg="mod">
          <ac:chgData name="Ayan Saha" userId="e783d796-5d19-4b26-b911-b2137b6d296f" providerId="ADAL" clId="{2021CBAA-A7F5-4AE3-A0F7-F893D06E41D6}" dt="2025-02-12T10:49:27.408" v="3080"/>
          <ac:spMkLst>
            <pc:docMk/>
            <pc:sldMk cId="185207293" sldId="756"/>
            <ac:spMk id="2" creationId="{05504247-B112-D8FD-A909-89F6B197A6CB}"/>
          </ac:spMkLst>
        </pc:spChg>
      </pc:sldChg>
      <pc:sldChg chg="modSp modNotes">
        <pc:chgData name="Ayan Saha" userId="e783d796-5d19-4b26-b911-b2137b6d296f" providerId="ADAL" clId="{2021CBAA-A7F5-4AE3-A0F7-F893D06E41D6}" dt="2025-02-12T10:49:27.408" v="3080"/>
        <pc:sldMkLst>
          <pc:docMk/>
          <pc:sldMk cId="2838615405" sldId="757"/>
        </pc:sldMkLst>
        <pc:spChg chg="mod">
          <ac:chgData name="Ayan Saha" userId="e783d796-5d19-4b26-b911-b2137b6d296f" providerId="ADAL" clId="{2021CBAA-A7F5-4AE3-A0F7-F893D06E41D6}" dt="2025-02-12T10:49:27.408" v="3080"/>
          <ac:spMkLst>
            <pc:docMk/>
            <pc:sldMk cId="2838615405" sldId="757"/>
            <ac:spMk id="3" creationId="{94F6B3C4-12D1-6223-3A9E-B8FEB6EB52E0}"/>
          </ac:spMkLst>
        </pc:spChg>
        <pc:spChg chg="mod">
          <ac:chgData name="Ayan Saha" userId="e783d796-5d19-4b26-b911-b2137b6d296f" providerId="ADAL" clId="{2021CBAA-A7F5-4AE3-A0F7-F893D06E41D6}" dt="2025-02-12T10:49:27.408" v="3080"/>
          <ac:spMkLst>
            <pc:docMk/>
            <pc:sldMk cId="2838615405" sldId="757"/>
            <ac:spMk id="9" creationId="{8A87242E-4274-606F-0690-B3FE64C609B6}"/>
          </ac:spMkLst>
        </pc:spChg>
      </pc:sldChg>
      <pc:sldChg chg="modSp">
        <pc:chgData name="Ayan Saha" userId="e783d796-5d19-4b26-b911-b2137b6d296f" providerId="ADAL" clId="{2021CBAA-A7F5-4AE3-A0F7-F893D06E41D6}" dt="2025-02-12T10:49:27.408" v="3080"/>
        <pc:sldMkLst>
          <pc:docMk/>
          <pc:sldMk cId="2623029588" sldId="758"/>
        </pc:sldMkLst>
        <pc:spChg chg="mod">
          <ac:chgData name="Ayan Saha" userId="e783d796-5d19-4b26-b911-b2137b6d296f" providerId="ADAL" clId="{2021CBAA-A7F5-4AE3-A0F7-F893D06E41D6}" dt="2025-02-12T10:49:27.408" v="3080"/>
          <ac:spMkLst>
            <pc:docMk/>
            <pc:sldMk cId="2623029588" sldId="758"/>
            <ac:spMk id="2" creationId="{B91A357C-D26A-1391-D766-D8752C225207}"/>
          </ac:spMkLst>
        </pc:spChg>
        <pc:spChg chg="mod">
          <ac:chgData name="Ayan Saha" userId="e783d796-5d19-4b26-b911-b2137b6d296f" providerId="ADAL" clId="{2021CBAA-A7F5-4AE3-A0F7-F893D06E41D6}" dt="2025-02-12T10:49:27.408" v="3080"/>
          <ac:spMkLst>
            <pc:docMk/>
            <pc:sldMk cId="2623029588" sldId="758"/>
            <ac:spMk id="11" creationId="{E6B11663-0D75-ACA6-C81D-0A3E9BFA1331}"/>
          </ac:spMkLst>
        </pc:spChg>
        <pc:graphicFrameChg chg="mod">
          <ac:chgData name="Ayan Saha" userId="e783d796-5d19-4b26-b911-b2137b6d296f" providerId="ADAL" clId="{2021CBAA-A7F5-4AE3-A0F7-F893D06E41D6}" dt="2025-02-12T10:49:27.408" v="3080"/>
          <ac:graphicFrameMkLst>
            <pc:docMk/>
            <pc:sldMk cId="2623029588" sldId="758"/>
            <ac:graphicFrameMk id="5" creationId="{702002E6-6CFF-409C-003D-77900351024E}"/>
          </ac:graphicFrameMkLst>
        </pc:graphicFrameChg>
      </pc:sldChg>
      <pc:sldChg chg="modSp mod ord">
        <pc:chgData name="Ayan Saha" userId="e783d796-5d19-4b26-b911-b2137b6d296f" providerId="ADAL" clId="{2021CBAA-A7F5-4AE3-A0F7-F893D06E41D6}" dt="2025-02-12T10:49:27.408" v="3080"/>
        <pc:sldMkLst>
          <pc:docMk/>
          <pc:sldMk cId="759075347" sldId="759"/>
        </pc:sldMkLst>
        <pc:spChg chg="mod">
          <ac:chgData name="Ayan Saha" userId="e783d796-5d19-4b26-b911-b2137b6d296f" providerId="ADAL" clId="{2021CBAA-A7F5-4AE3-A0F7-F893D06E41D6}" dt="2025-02-12T10:49:27.408" v="3080"/>
          <ac:spMkLst>
            <pc:docMk/>
            <pc:sldMk cId="759075347" sldId="759"/>
            <ac:spMk id="6" creationId="{1FE078E9-797B-2BD1-36B3-2A8314BB4177}"/>
          </ac:spMkLst>
        </pc:spChg>
        <pc:spChg chg="mod">
          <ac:chgData name="Ayan Saha" userId="e783d796-5d19-4b26-b911-b2137b6d296f" providerId="ADAL" clId="{2021CBAA-A7F5-4AE3-A0F7-F893D06E41D6}" dt="2025-02-03T06:21:25.853" v="264" actId="20577"/>
          <ac:spMkLst>
            <pc:docMk/>
            <pc:sldMk cId="759075347" sldId="759"/>
            <ac:spMk id="13" creationId="{5AFFDF9B-C379-E6EC-201B-39ECC8CB301C}"/>
          </ac:spMkLst>
        </pc:spChg>
        <pc:spChg chg="mod">
          <ac:chgData name="Ayan Saha" userId="e783d796-5d19-4b26-b911-b2137b6d296f" providerId="ADAL" clId="{2021CBAA-A7F5-4AE3-A0F7-F893D06E41D6}" dt="2025-02-12T10:49:27.408" v="3080"/>
          <ac:spMkLst>
            <pc:docMk/>
            <pc:sldMk cId="759075347" sldId="759"/>
            <ac:spMk id="47" creationId="{A674F5F8-275E-3677-9EEA-B492D2A3499E}"/>
          </ac:spMkLst>
        </pc:spChg>
        <pc:spChg chg="mod">
          <ac:chgData name="Ayan Saha" userId="e783d796-5d19-4b26-b911-b2137b6d296f" providerId="ADAL" clId="{2021CBAA-A7F5-4AE3-A0F7-F893D06E41D6}" dt="2025-02-12T10:49:27.408" v="3080"/>
          <ac:spMkLst>
            <pc:docMk/>
            <pc:sldMk cId="759075347" sldId="759"/>
            <ac:spMk id="48" creationId="{636CD91A-90A9-B4C2-FC72-79DC456E7041}"/>
          </ac:spMkLst>
        </pc:spChg>
        <pc:spChg chg="mod">
          <ac:chgData name="Ayan Saha" userId="e783d796-5d19-4b26-b911-b2137b6d296f" providerId="ADAL" clId="{2021CBAA-A7F5-4AE3-A0F7-F893D06E41D6}" dt="2025-02-12T10:49:27.408" v="3080"/>
          <ac:spMkLst>
            <pc:docMk/>
            <pc:sldMk cId="759075347" sldId="759"/>
            <ac:spMk id="51" creationId="{2B4CBC5A-6224-8353-F7C4-DE28AD44B220}"/>
          </ac:spMkLst>
        </pc:spChg>
      </pc:sldChg>
      <pc:sldChg chg="ord">
        <pc:chgData name="Ayan Saha" userId="e783d796-5d19-4b26-b911-b2137b6d296f" providerId="ADAL" clId="{2021CBAA-A7F5-4AE3-A0F7-F893D06E41D6}" dt="2025-02-09T10:29:26.303" v="2609"/>
        <pc:sldMkLst>
          <pc:docMk/>
          <pc:sldMk cId="1128480811" sldId="760"/>
        </pc:sldMkLst>
      </pc:sldChg>
      <pc:sldChg chg="ord">
        <pc:chgData name="Ayan Saha" userId="e783d796-5d19-4b26-b911-b2137b6d296f" providerId="ADAL" clId="{2021CBAA-A7F5-4AE3-A0F7-F893D06E41D6}" dt="2025-02-09T10:29:26.303" v="2609"/>
        <pc:sldMkLst>
          <pc:docMk/>
          <pc:sldMk cId="3359925155" sldId="761"/>
        </pc:sldMkLst>
      </pc:sldChg>
      <pc:sldChg chg="del ord">
        <pc:chgData name="Ayan Saha" userId="e783d796-5d19-4b26-b911-b2137b6d296f" providerId="ADAL" clId="{2021CBAA-A7F5-4AE3-A0F7-F893D06E41D6}" dt="2025-02-03T06:32:17.470" v="325" actId="47"/>
        <pc:sldMkLst>
          <pc:docMk/>
          <pc:sldMk cId="528575026" sldId="762"/>
        </pc:sldMkLst>
      </pc:sldChg>
      <pc:sldChg chg="modSp mod">
        <pc:chgData name="Ayan Saha" userId="e783d796-5d19-4b26-b911-b2137b6d296f" providerId="ADAL" clId="{2021CBAA-A7F5-4AE3-A0F7-F893D06E41D6}" dt="2025-02-12T10:49:27.408" v="3080"/>
        <pc:sldMkLst>
          <pc:docMk/>
          <pc:sldMk cId="2663187893" sldId="763"/>
        </pc:sldMkLst>
        <pc:spChg chg="mod">
          <ac:chgData name="Ayan Saha" userId="e783d796-5d19-4b26-b911-b2137b6d296f" providerId="ADAL" clId="{2021CBAA-A7F5-4AE3-A0F7-F893D06E41D6}" dt="2025-02-12T10:49:27.408" v="3080"/>
          <ac:spMkLst>
            <pc:docMk/>
            <pc:sldMk cId="2663187893" sldId="763"/>
            <ac:spMk id="6" creationId="{1C0FF912-4C99-93B8-9DAA-5EA1BA5B9E92}"/>
          </ac:spMkLst>
        </pc:spChg>
      </pc:sldChg>
      <pc:sldChg chg="addSp delSp modSp mod ord delDesignElem">
        <pc:chgData name="Ayan Saha" userId="e783d796-5d19-4b26-b911-b2137b6d296f" providerId="ADAL" clId="{2021CBAA-A7F5-4AE3-A0F7-F893D06E41D6}" dt="2025-02-12T05:10:09.347" v="2792"/>
        <pc:sldMkLst>
          <pc:docMk/>
          <pc:sldMk cId="1286963799" sldId="764"/>
        </pc:sldMkLst>
        <pc:spChg chg="mod ord">
          <ac:chgData name="Ayan Saha" userId="e783d796-5d19-4b26-b911-b2137b6d296f" providerId="ADAL" clId="{2021CBAA-A7F5-4AE3-A0F7-F893D06E41D6}" dt="2025-02-03T06:04:28.459" v="97" actId="26606"/>
          <ac:spMkLst>
            <pc:docMk/>
            <pc:sldMk cId="1286963799" sldId="764"/>
            <ac:spMk id="2" creationId="{13D0809B-09EE-E717-CF41-BC882849343C}"/>
          </ac:spMkLst>
        </pc:spChg>
        <pc:spChg chg="add">
          <ac:chgData name="Ayan Saha" userId="e783d796-5d19-4b26-b911-b2137b6d296f" providerId="ADAL" clId="{2021CBAA-A7F5-4AE3-A0F7-F893D06E41D6}" dt="2025-02-03T06:04:28.459" v="97" actId="26606"/>
          <ac:spMkLst>
            <pc:docMk/>
            <pc:sldMk cId="1286963799" sldId="764"/>
            <ac:spMk id="1092" creationId="{D776D29F-0A2C-4F75-8582-7C7DFCBD11D5}"/>
          </ac:spMkLst>
        </pc:spChg>
        <pc:spChg chg="add">
          <ac:chgData name="Ayan Saha" userId="e783d796-5d19-4b26-b911-b2137b6d296f" providerId="ADAL" clId="{2021CBAA-A7F5-4AE3-A0F7-F893D06E41D6}" dt="2025-02-03T06:04:28.459" v="97" actId="26606"/>
          <ac:spMkLst>
            <pc:docMk/>
            <pc:sldMk cId="1286963799" sldId="764"/>
            <ac:spMk id="1094" creationId="{C4D41903-2C9D-4F9E-AA1F-6161F8A6FC01}"/>
          </ac:spMkLst>
        </pc:spChg>
        <pc:spChg chg="add">
          <ac:chgData name="Ayan Saha" userId="e783d796-5d19-4b26-b911-b2137b6d296f" providerId="ADAL" clId="{2021CBAA-A7F5-4AE3-A0F7-F893D06E41D6}" dt="2025-02-03T06:04:28.459" v="97" actId="26606"/>
          <ac:spMkLst>
            <pc:docMk/>
            <pc:sldMk cId="1286963799" sldId="764"/>
            <ac:spMk id="1096" creationId="{9E4574B5-C90E-412D-BAB0-B9F483290C67}"/>
          </ac:spMkLst>
        </pc:spChg>
        <pc:picChg chg="add mod ord">
          <ac:chgData name="Ayan Saha" userId="e783d796-5d19-4b26-b911-b2137b6d296f" providerId="ADAL" clId="{2021CBAA-A7F5-4AE3-A0F7-F893D06E41D6}" dt="2025-02-03T06:09:08.643" v="98" actId="1036"/>
          <ac:picMkLst>
            <pc:docMk/>
            <pc:sldMk cId="1286963799" sldId="764"/>
            <ac:picMk id="4" creationId="{8C95E6FE-26BF-B998-E317-87CD1678D8F6}"/>
          </ac:picMkLst>
        </pc:picChg>
      </pc:sldChg>
      <pc:sldChg chg="addSp delSp modSp mod ord delDesignElem">
        <pc:chgData name="Ayan Saha" userId="e783d796-5d19-4b26-b911-b2137b6d296f" providerId="ADAL" clId="{2021CBAA-A7F5-4AE3-A0F7-F893D06E41D6}" dt="2025-02-12T05:10:09.347" v="2792"/>
        <pc:sldMkLst>
          <pc:docMk/>
          <pc:sldMk cId="392192491" sldId="765"/>
        </pc:sldMkLst>
        <pc:spChg chg="mod">
          <ac:chgData name="Ayan Saha" userId="e783d796-5d19-4b26-b911-b2137b6d296f" providerId="ADAL" clId="{2021CBAA-A7F5-4AE3-A0F7-F893D06E41D6}" dt="2025-02-03T05:55:17.101" v="28"/>
          <ac:spMkLst>
            <pc:docMk/>
            <pc:sldMk cId="392192491" sldId="765"/>
            <ac:spMk id="2" creationId="{60A52538-A802-F819-E327-706621010270}"/>
          </ac:spMkLst>
        </pc:spChg>
        <pc:spChg chg="add del">
          <ac:chgData name="Ayan Saha" userId="e783d796-5d19-4b26-b911-b2137b6d296f" providerId="ADAL" clId="{2021CBAA-A7F5-4AE3-A0F7-F893D06E41D6}" dt="2025-02-03T06:00:54.974" v="79"/>
          <ac:spMkLst>
            <pc:docMk/>
            <pc:sldMk cId="392192491" sldId="765"/>
            <ac:spMk id="1052" creationId="{E21F8276-77E1-FBBA-3B9D-0E66684FAC7B}"/>
          </ac:spMkLst>
        </pc:spChg>
        <pc:spChg chg="add del">
          <ac:chgData name="Ayan Saha" userId="e783d796-5d19-4b26-b911-b2137b6d296f" providerId="ADAL" clId="{2021CBAA-A7F5-4AE3-A0F7-F893D06E41D6}" dt="2025-02-03T06:00:54.974" v="79"/>
          <ac:spMkLst>
            <pc:docMk/>
            <pc:sldMk cId="392192491" sldId="765"/>
            <ac:spMk id="1053" creationId="{17BF9917-7F3F-2108-92B8-F95FD2E2A651}"/>
          </ac:spMkLst>
        </pc:spChg>
        <pc:spChg chg="add del">
          <ac:chgData name="Ayan Saha" userId="e783d796-5d19-4b26-b911-b2137b6d296f" providerId="ADAL" clId="{2021CBAA-A7F5-4AE3-A0F7-F893D06E41D6}" dt="2025-02-03T06:00:54.974" v="79"/>
          <ac:spMkLst>
            <pc:docMk/>
            <pc:sldMk cId="392192491" sldId="765"/>
            <ac:spMk id="1054" creationId="{8FC087F0-0E1E-F96E-699C-B3EE9642C384}"/>
          </ac:spMkLst>
        </pc:spChg>
        <pc:spChg chg="add del">
          <ac:chgData name="Ayan Saha" userId="e783d796-5d19-4b26-b911-b2137b6d296f" providerId="ADAL" clId="{2021CBAA-A7F5-4AE3-A0F7-F893D06E41D6}" dt="2025-02-03T06:00:54.974" v="79"/>
          <ac:spMkLst>
            <pc:docMk/>
            <pc:sldMk cId="392192491" sldId="765"/>
            <ac:spMk id="1055" creationId="{69EA65F2-A729-9298-F6D0-E26C4453298F}"/>
          </ac:spMkLst>
        </pc:spChg>
        <pc:picChg chg="add mod modCrop">
          <ac:chgData name="Ayan Saha" userId="e783d796-5d19-4b26-b911-b2137b6d296f" providerId="ADAL" clId="{2021CBAA-A7F5-4AE3-A0F7-F893D06E41D6}" dt="2025-02-03T06:02:06.619" v="89" actId="14100"/>
          <ac:picMkLst>
            <pc:docMk/>
            <pc:sldMk cId="392192491" sldId="765"/>
            <ac:picMk id="4" creationId="{7C9200A7-46D3-A849-A400-E887E1E6E8D2}"/>
          </ac:picMkLst>
        </pc:picChg>
      </pc:sldChg>
      <pc:sldChg chg="addSp delSp modSp add mod ord delDesignElem">
        <pc:chgData name="Ayan Saha" userId="e783d796-5d19-4b26-b911-b2137b6d296f" providerId="ADAL" clId="{2021CBAA-A7F5-4AE3-A0F7-F893D06E41D6}" dt="2025-02-12T05:10:09.347" v="2792"/>
        <pc:sldMkLst>
          <pc:docMk/>
          <pc:sldMk cId="3282692269" sldId="766"/>
        </pc:sldMkLst>
        <pc:spChg chg="mod ord">
          <ac:chgData name="Ayan Saha" userId="e783d796-5d19-4b26-b911-b2137b6d296f" providerId="ADAL" clId="{2021CBAA-A7F5-4AE3-A0F7-F893D06E41D6}" dt="2025-02-03T05:57:13.137" v="65" actId="20577"/>
          <ac:spMkLst>
            <pc:docMk/>
            <pc:sldMk cId="3282692269" sldId="766"/>
            <ac:spMk id="2" creationId="{862DE839-5C54-C21A-6038-EAB431399962}"/>
          </ac:spMkLst>
        </pc:spChg>
        <pc:spChg chg="add del">
          <ac:chgData name="Ayan Saha" userId="e783d796-5d19-4b26-b911-b2137b6d296f" providerId="ADAL" clId="{2021CBAA-A7F5-4AE3-A0F7-F893D06E41D6}" dt="2025-02-03T06:00:54.974" v="79"/>
          <ac:spMkLst>
            <pc:docMk/>
            <pc:sldMk cId="3282692269" sldId="766"/>
            <ac:spMk id="1052" creationId="{F7A6C7E7-03A1-2C75-F4DC-A658A443250D}"/>
          </ac:spMkLst>
        </pc:spChg>
        <pc:spChg chg="add del">
          <ac:chgData name="Ayan Saha" userId="e783d796-5d19-4b26-b911-b2137b6d296f" providerId="ADAL" clId="{2021CBAA-A7F5-4AE3-A0F7-F893D06E41D6}" dt="2025-02-03T06:00:54.974" v="79"/>
          <ac:spMkLst>
            <pc:docMk/>
            <pc:sldMk cId="3282692269" sldId="766"/>
            <ac:spMk id="1053" creationId="{945F1BBC-BEB9-ADE4-B97E-CE9E996DF418}"/>
          </ac:spMkLst>
        </pc:spChg>
        <pc:spChg chg="add del">
          <ac:chgData name="Ayan Saha" userId="e783d796-5d19-4b26-b911-b2137b6d296f" providerId="ADAL" clId="{2021CBAA-A7F5-4AE3-A0F7-F893D06E41D6}" dt="2025-02-03T06:00:54.974" v="79"/>
          <ac:spMkLst>
            <pc:docMk/>
            <pc:sldMk cId="3282692269" sldId="766"/>
            <ac:spMk id="1054" creationId="{8C6F83FB-AC16-E39A-5BAD-FBA1D52018D5}"/>
          </ac:spMkLst>
        </pc:spChg>
        <pc:spChg chg="add del">
          <ac:chgData name="Ayan Saha" userId="e783d796-5d19-4b26-b911-b2137b6d296f" providerId="ADAL" clId="{2021CBAA-A7F5-4AE3-A0F7-F893D06E41D6}" dt="2025-02-03T06:00:54.974" v="79"/>
          <ac:spMkLst>
            <pc:docMk/>
            <pc:sldMk cId="3282692269" sldId="766"/>
            <ac:spMk id="1055" creationId="{4016388E-16D6-26D0-959B-8794420EC6BC}"/>
          </ac:spMkLst>
        </pc:spChg>
        <pc:picChg chg="add mod">
          <ac:chgData name="Ayan Saha" userId="e783d796-5d19-4b26-b911-b2137b6d296f" providerId="ADAL" clId="{2021CBAA-A7F5-4AE3-A0F7-F893D06E41D6}" dt="2025-02-03T05:57:22.756" v="67" actId="1440"/>
          <ac:picMkLst>
            <pc:docMk/>
            <pc:sldMk cId="3282692269" sldId="766"/>
            <ac:picMk id="4" creationId="{09828DC0-1526-5953-6006-778D4E899A42}"/>
          </ac:picMkLst>
        </pc:picChg>
      </pc:sldChg>
      <pc:sldChg chg="modSp add ord">
        <pc:chgData name="Ayan Saha" userId="e783d796-5d19-4b26-b911-b2137b6d296f" providerId="ADAL" clId="{2021CBAA-A7F5-4AE3-A0F7-F893D06E41D6}" dt="2025-02-12T10:49:27.408" v="3080"/>
        <pc:sldMkLst>
          <pc:docMk/>
          <pc:sldMk cId="2244718601" sldId="767"/>
        </pc:sldMkLst>
        <pc:spChg chg="mod">
          <ac:chgData name="Ayan Saha" userId="e783d796-5d19-4b26-b911-b2137b6d296f" providerId="ADAL" clId="{2021CBAA-A7F5-4AE3-A0F7-F893D06E41D6}" dt="2025-02-12T10:49:27.408" v="3080"/>
          <ac:spMkLst>
            <pc:docMk/>
            <pc:sldMk cId="2244718601" sldId="767"/>
            <ac:spMk id="7" creationId="{37D30EAB-04CA-B250-B879-8A1B28065385}"/>
          </ac:spMkLst>
        </pc:spChg>
      </pc:sldChg>
      <pc:sldChg chg="addSp delSp modSp add mod ord">
        <pc:chgData name="Ayan Saha" userId="e783d796-5d19-4b26-b911-b2137b6d296f" providerId="ADAL" clId="{2021CBAA-A7F5-4AE3-A0F7-F893D06E41D6}" dt="2025-02-12T05:10:09.347" v="2792"/>
        <pc:sldMkLst>
          <pc:docMk/>
          <pc:sldMk cId="2910550939" sldId="768"/>
        </pc:sldMkLst>
        <pc:spChg chg="mod ord">
          <ac:chgData name="Ayan Saha" userId="e783d796-5d19-4b26-b911-b2137b6d296f" providerId="ADAL" clId="{2021CBAA-A7F5-4AE3-A0F7-F893D06E41D6}" dt="2025-02-03T06:19:55.548" v="207" actId="26606"/>
          <ac:spMkLst>
            <pc:docMk/>
            <pc:sldMk cId="2910550939" sldId="768"/>
            <ac:spMk id="2" creationId="{FED752B8-8113-D910-6DFE-F47E67C6A941}"/>
          </ac:spMkLst>
        </pc:spChg>
        <pc:spChg chg="add">
          <ac:chgData name="Ayan Saha" userId="e783d796-5d19-4b26-b911-b2137b6d296f" providerId="ADAL" clId="{2021CBAA-A7F5-4AE3-A0F7-F893D06E41D6}" dt="2025-02-03T06:19:55.548" v="207" actId="26606"/>
          <ac:spMkLst>
            <pc:docMk/>
            <pc:sldMk cId="2910550939" sldId="768"/>
            <ac:spMk id="1255" creationId="{0671A8AE-40A1-4631-A6B8-581AFF065482}"/>
          </ac:spMkLst>
        </pc:spChg>
        <pc:spChg chg="add">
          <ac:chgData name="Ayan Saha" userId="e783d796-5d19-4b26-b911-b2137b6d296f" providerId="ADAL" clId="{2021CBAA-A7F5-4AE3-A0F7-F893D06E41D6}" dt="2025-02-03T06:19:55.548" v="207" actId="26606"/>
          <ac:spMkLst>
            <pc:docMk/>
            <pc:sldMk cId="2910550939" sldId="768"/>
            <ac:spMk id="1257" creationId="{AB58EF07-17C2-48CF-ABB0-EEF1F17CB8F0}"/>
          </ac:spMkLst>
        </pc:spChg>
        <pc:spChg chg="add">
          <ac:chgData name="Ayan Saha" userId="e783d796-5d19-4b26-b911-b2137b6d296f" providerId="ADAL" clId="{2021CBAA-A7F5-4AE3-A0F7-F893D06E41D6}" dt="2025-02-03T06:19:55.548" v="207" actId="26606"/>
          <ac:spMkLst>
            <pc:docMk/>
            <pc:sldMk cId="2910550939" sldId="768"/>
            <ac:spMk id="1259" creationId="{AF2F604E-43BE-4DC3-B983-E071523364F8}"/>
          </ac:spMkLst>
        </pc:spChg>
        <pc:spChg chg="add">
          <ac:chgData name="Ayan Saha" userId="e783d796-5d19-4b26-b911-b2137b6d296f" providerId="ADAL" clId="{2021CBAA-A7F5-4AE3-A0F7-F893D06E41D6}" dt="2025-02-03T06:19:55.548" v="207" actId="26606"/>
          <ac:spMkLst>
            <pc:docMk/>
            <pc:sldMk cId="2910550939" sldId="768"/>
            <ac:spMk id="1261" creationId="{08C9B587-E65E-4B52-B37C-ABEBB6E87928}"/>
          </ac:spMkLst>
        </pc:spChg>
        <pc:picChg chg="add mod">
          <ac:chgData name="Ayan Saha" userId="e783d796-5d19-4b26-b911-b2137b6d296f" providerId="ADAL" clId="{2021CBAA-A7F5-4AE3-A0F7-F893D06E41D6}" dt="2025-02-03T06:19:55.548" v="207" actId="26606"/>
          <ac:picMkLst>
            <pc:docMk/>
            <pc:sldMk cId="2910550939" sldId="768"/>
            <ac:picMk id="5" creationId="{694319FC-D511-8381-E361-6B16DCF83776}"/>
          </ac:picMkLst>
        </pc:picChg>
      </pc:sldChg>
      <pc:sldChg chg="addSp delSp modSp add mod ord">
        <pc:chgData name="Ayan Saha" userId="e783d796-5d19-4b26-b911-b2137b6d296f" providerId="ADAL" clId="{2021CBAA-A7F5-4AE3-A0F7-F893D06E41D6}" dt="2025-02-09T10:29:26.303" v="2609"/>
        <pc:sldMkLst>
          <pc:docMk/>
          <pc:sldMk cId="3526327365" sldId="769"/>
        </pc:sldMkLst>
        <pc:spChg chg="mod ord">
          <ac:chgData name="Ayan Saha" userId="e783d796-5d19-4b26-b911-b2137b6d296f" providerId="ADAL" clId="{2021CBAA-A7F5-4AE3-A0F7-F893D06E41D6}" dt="2025-02-03T06:24:49.895" v="304" actId="122"/>
          <ac:spMkLst>
            <pc:docMk/>
            <pc:sldMk cId="3526327365" sldId="769"/>
            <ac:spMk id="2" creationId="{6A8791AB-B4ED-9EB1-D528-8CBAD8BBB94D}"/>
          </ac:spMkLst>
        </pc:spChg>
        <pc:spChg chg="add">
          <ac:chgData name="Ayan Saha" userId="e783d796-5d19-4b26-b911-b2137b6d296f" providerId="ADAL" clId="{2021CBAA-A7F5-4AE3-A0F7-F893D06E41D6}" dt="2025-02-03T06:24:08.979" v="277" actId="26606"/>
          <ac:spMkLst>
            <pc:docMk/>
            <pc:sldMk cId="3526327365" sldId="769"/>
            <ac:spMk id="1266" creationId="{0671A8AE-40A1-4631-A6B8-581AFF065482}"/>
          </ac:spMkLst>
        </pc:spChg>
        <pc:spChg chg="add">
          <ac:chgData name="Ayan Saha" userId="e783d796-5d19-4b26-b911-b2137b6d296f" providerId="ADAL" clId="{2021CBAA-A7F5-4AE3-A0F7-F893D06E41D6}" dt="2025-02-03T06:24:08.979" v="277" actId="26606"/>
          <ac:spMkLst>
            <pc:docMk/>
            <pc:sldMk cId="3526327365" sldId="769"/>
            <ac:spMk id="1268" creationId="{AB58EF07-17C2-48CF-ABB0-EEF1F17CB8F0}"/>
          </ac:spMkLst>
        </pc:spChg>
        <pc:spChg chg="add">
          <ac:chgData name="Ayan Saha" userId="e783d796-5d19-4b26-b911-b2137b6d296f" providerId="ADAL" clId="{2021CBAA-A7F5-4AE3-A0F7-F893D06E41D6}" dt="2025-02-03T06:24:08.979" v="277" actId="26606"/>
          <ac:spMkLst>
            <pc:docMk/>
            <pc:sldMk cId="3526327365" sldId="769"/>
            <ac:spMk id="1270" creationId="{AF2F604E-43BE-4DC3-B983-E071523364F8}"/>
          </ac:spMkLst>
        </pc:spChg>
        <pc:spChg chg="add">
          <ac:chgData name="Ayan Saha" userId="e783d796-5d19-4b26-b911-b2137b6d296f" providerId="ADAL" clId="{2021CBAA-A7F5-4AE3-A0F7-F893D06E41D6}" dt="2025-02-03T06:24:08.979" v="277" actId="26606"/>
          <ac:spMkLst>
            <pc:docMk/>
            <pc:sldMk cId="3526327365" sldId="769"/>
            <ac:spMk id="1272" creationId="{08C9B587-E65E-4B52-B37C-ABEBB6E87928}"/>
          </ac:spMkLst>
        </pc:spChg>
        <pc:picChg chg="add mod">
          <ac:chgData name="Ayan Saha" userId="e783d796-5d19-4b26-b911-b2137b6d296f" providerId="ADAL" clId="{2021CBAA-A7F5-4AE3-A0F7-F893D06E41D6}" dt="2025-02-03T06:24:08.979" v="277" actId="26606"/>
          <ac:picMkLst>
            <pc:docMk/>
            <pc:sldMk cId="3526327365" sldId="769"/>
            <ac:picMk id="6" creationId="{521FE95C-03FB-B0D9-67AE-06132D628129}"/>
          </ac:picMkLst>
        </pc:picChg>
      </pc:sldChg>
      <pc:sldChg chg="modSp mod ord modNotes modNotesTx">
        <pc:chgData name="Ayan Saha" userId="e783d796-5d19-4b26-b911-b2137b6d296f" providerId="ADAL" clId="{2021CBAA-A7F5-4AE3-A0F7-F893D06E41D6}" dt="2025-02-14T09:00:18.667" v="7743" actId="20577"/>
        <pc:sldMkLst>
          <pc:docMk/>
          <pc:sldMk cId="1662351200" sldId="770"/>
        </pc:sldMkLst>
        <pc:spChg chg="mod">
          <ac:chgData name="Ayan Saha" userId="e783d796-5d19-4b26-b911-b2137b6d296f" providerId="ADAL" clId="{2021CBAA-A7F5-4AE3-A0F7-F893D06E41D6}" dt="2025-02-14T09:00:18.667" v="7743" actId="20577"/>
          <ac:spMkLst>
            <pc:docMk/>
            <pc:sldMk cId="1662351200" sldId="770"/>
            <ac:spMk id="7" creationId="{5F9A69B7-0B80-730E-951C-217B1FA93C6F}"/>
          </ac:spMkLst>
        </pc:spChg>
        <pc:graphicFrameChg chg="mod">
          <ac:chgData name="Ayan Saha" userId="e783d796-5d19-4b26-b911-b2137b6d296f" providerId="ADAL" clId="{2021CBAA-A7F5-4AE3-A0F7-F893D06E41D6}" dt="2025-02-12T11:57:04.366" v="3339"/>
          <ac:graphicFrameMkLst>
            <pc:docMk/>
            <pc:sldMk cId="1662351200" sldId="770"/>
            <ac:graphicFrameMk id="13" creationId="{A013B910-0BB5-0931-5156-4CC175406F8F}"/>
          </ac:graphicFrameMkLst>
        </pc:graphicFrameChg>
      </pc:sldChg>
      <pc:sldChg chg="addSp modSp add mod ord modNotesTx">
        <pc:chgData name="Ayan Saha" userId="e783d796-5d19-4b26-b911-b2137b6d296f" providerId="ADAL" clId="{2021CBAA-A7F5-4AE3-A0F7-F893D06E41D6}" dt="2025-02-14T09:01:59.638" v="7783" actId="2"/>
        <pc:sldMkLst>
          <pc:docMk/>
          <pc:sldMk cId="4097209149" sldId="771"/>
        </pc:sldMkLst>
        <pc:spChg chg="mod">
          <ac:chgData name="Ayan Saha" userId="e783d796-5d19-4b26-b911-b2137b6d296f" providerId="ADAL" clId="{2021CBAA-A7F5-4AE3-A0F7-F893D06E41D6}" dt="2025-02-14T09:01:29.984" v="7773" actId="2"/>
          <ac:spMkLst>
            <pc:docMk/>
            <pc:sldMk cId="4097209149" sldId="771"/>
            <ac:spMk id="2" creationId="{85247498-C413-07DE-7107-8C95C1D6F017}"/>
          </ac:spMkLst>
        </pc:spChg>
        <pc:spChg chg="mod">
          <ac:chgData name="Ayan Saha" userId="e783d796-5d19-4b26-b911-b2137b6d296f" providerId="ADAL" clId="{2021CBAA-A7F5-4AE3-A0F7-F893D06E41D6}" dt="2025-02-14T09:01:49.368" v="7779" actId="2"/>
          <ac:spMkLst>
            <pc:docMk/>
            <pc:sldMk cId="4097209149" sldId="771"/>
            <ac:spMk id="4" creationId="{1CD5590B-790B-2025-73ED-AEB1BC88FB63}"/>
          </ac:spMkLst>
        </pc:spChg>
        <pc:spChg chg="add mod">
          <ac:chgData name="Ayan Saha" userId="e783d796-5d19-4b26-b911-b2137b6d296f" providerId="ADAL" clId="{2021CBAA-A7F5-4AE3-A0F7-F893D06E41D6}" dt="2025-02-12T10:44:35.734" v="3039" actId="115"/>
          <ac:spMkLst>
            <pc:docMk/>
            <pc:sldMk cId="4097209149" sldId="771"/>
            <ac:spMk id="5" creationId="{C558795C-C8CE-75EF-29B2-AF6C6D4D351F}"/>
          </ac:spMkLst>
        </pc:spChg>
        <pc:spChg chg="add mod">
          <ac:chgData name="Ayan Saha" userId="e783d796-5d19-4b26-b911-b2137b6d296f" providerId="ADAL" clId="{2021CBAA-A7F5-4AE3-A0F7-F893D06E41D6}" dt="2025-02-12T11:58:28.914" v="3351" actId="108"/>
          <ac:spMkLst>
            <pc:docMk/>
            <pc:sldMk cId="4097209149" sldId="771"/>
            <ac:spMk id="8" creationId="{2317EEFB-B086-1378-3E46-9C80C983CD7F}"/>
          </ac:spMkLst>
        </pc:spChg>
        <pc:spChg chg="add mod">
          <ac:chgData name="Ayan Saha" userId="e783d796-5d19-4b26-b911-b2137b6d296f" providerId="ADAL" clId="{2021CBAA-A7F5-4AE3-A0F7-F893D06E41D6}" dt="2025-02-12T11:58:26.857" v="3350" actId="108"/>
          <ac:spMkLst>
            <pc:docMk/>
            <pc:sldMk cId="4097209149" sldId="771"/>
            <ac:spMk id="13" creationId="{107CBBB0-B180-82A4-3B7C-A58DF526E5AF}"/>
          </ac:spMkLst>
        </pc:spChg>
        <pc:grpChg chg="add mod">
          <ac:chgData name="Ayan Saha" userId="e783d796-5d19-4b26-b911-b2137b6d296f" providerId="ADAL" clId="{2021CBAA-A7F5-4AE3-A0F7-F893D06E41D6}" dt="2025-02-09T06:56:05.274" v="1751" actId="1076"/>
          <ac:grpSpMkLst>
            <pc:docMk/>
            <pc:sldMk cId="4097209149" sldId="771"/>
            <ac:grpSpMk id="9" creationId="{86AD7A08-BE92-73EF-B6D3-0B1A88A484A9}"/>
          </ac:grpSpMkLst>
        </pc:grpChg>
        <pc:graphicFrameChg chg="mod modGraphic">
          <ac:chgData name="Ayan Saha" userId="e783d796-5d19-4b26-b911-b2137b6d296f" providerId="ADAL" clId="{2021CBAA-A7F5-4AE3-A0F7-F893D06E41D6}" dt="2025-02-14T09:01:54.327" v="7781" actId="2"/>
          <ac:graphicFrameMkLst>
            <pc:docMk/>
            <pc:sldMk cId="4097209149" sldId="771"/>
            <ac:graphicFrameMk id="3" creationId="{E2BE87A6-3EA6-338C-D78B-6AFD2357564A}"/>
          </ac:graphicFrameMkLst>
        </pc:graphicFrameChg>
        <pc:picChg chg="add mod">
          <ac:chgData name="Ayan Saha" userId="e783d796-5d19-4b26-b911-b2137b6d296f" providerId="ADAL" clId="{2021CBAA-A7F5-4AE3-A0F7-F893D06E41D6}" dt="2025-02-09T06:54:48.242" v="1729" actId="164"/>
          <ac:picMkLst>
            <pc:docMk/>
            <pc:sldMk cId="4097209149" sldId="771"/>
            <ac:picMk id="6" creationId="{07A5592A-1FBF-EF40-540A-E09A9DFAC10F}"/>
          </ac:picMkLst>
        </pc:picChg>
        <pc:picChg chg="add mod">
          <ac:chgData name="Ayan Saha" userId="e783d796-5d19-4b26-b911-b2137b6d296f" providerId="ADAL" clId="{2021CBAA-A7F5-4AE3-A0F7-F893D06E41D6}" dt="2025-02-09T06:55:27.925" v="1734" actId="1076"/>
          <ac:picMkLst>
            <pc:docMk/>
            <pc:sldMk cId="4097209149" sldId="771"/>
            <ac:picMk id="11" creationId="{A9F4150D-92BE-B2D7-1BE1-D8F2BF1375C5}"/>
          </ac:picMkLst>
        </pc:picChg>
      </pc:sldChg>
      <pc:sldChg chg="addSp delSp modSp add mod ord">
        <pc:chgData name="Ayan Saha" userId="e783d796-5d19-4b26-b911-b2137b6d296f" providerId="ADAL" clId="{2021CBAA-A7F5-4AE3-A0F7-F893D06E41D6}" dt="2025-02-12T10:49:27.408" v="3080"/>
        <pc:sldMkLst>
          <pc:docMk/>
          <pc:sldMk cId="2421466840" sldId="772"/>
        </pc:sldMkLst>
        <pc:spChg chg="mod">
          <ac:chgData name="Ayan Saha" userId="e783d796-5d19-4b26-b911-b2137b6d296f" providerId="ADAL" clId="{2021CBAA-A7F5-4AE3-A0F7-F893D06E41D6}" dt="2025-02-09T07:11:02.387" v="1773" actId="20577"/>
          <ac:spMkLst>
            <pc:docMk/>
            <pc:sldMk cId="2421466840" sldId="772"/>
            <ac:spMk id="2" creationId="{299E3252-F382-B4E9-B195-ACD5D0C9CC42}"/>
          </ac:spMkLst>
        </pc:spChg>
        <pc:spChg chg="mod">
          <ac:chgData name="Ayan Saha" userId="e783d796-5d19-4b26-b911-b2137b6d296f" providerId="ADAL" clId="{2021CBAA-A7F5-4AE3-A0F7-F893D06E41D6}" dt="2025-02-12T10:49:27.408" v="3080"/>
          <ac:spMkLst>
            <pc:docMk/>
            <pc:sldMk cId="2421466840" sldId="772"/>
            <ac:spMk id="7" creationId="{E68F8E8A-A87A-BA70-58E5-B8B6C8B2FA53}"/>
          </ac:spMkLst>
        </pc:spChg>
      </pc:sldChg>
      <pc:sldChg chg="addSp delSp modSp add mod ord modNotesTx">
        <pc:chgData name="Ayan Saha" userId="e783d796-5d19-4b26-b911-b2137b6d296f" providerId="ADAL" clId="{2021CBAA-A7F5-4AE3-A0F7-F893D06E41D6}" dt="2025-02-14T14:47:30.066" v="8004"/>
        <pc:sldMkLst>
          <pc:docMk/>
          <pc:sldMk cId="2482871219" sldId="773"/>
        </pc:sldMkLst>
        <pc:spChg chg="del">
          <ac:chgData name="Ayan Saha" userId="e783d796-5d19-4b26-b911-b2137b6d296f" providerId="ADAL" clId="{2021CBAA-A7F5-4AE3-A0F7-F893D06E41D6}" dt="2025-02-14T05:21:36.093" v="5360" actId="478"/>
          <ac:spMkLst>
            <pc:docMk/>
            <pc:sldMk cId="2482871219" sldId="773"/>
            <ac:spMk id="3" creationId="{FAEB1098-049D-203C-FC34-6F74AECE69DD}"/>
          </ac:spMkLst>
        </pc:spChg>
        <pc:spChg chg="mod">
          <ac:chgData name="Ayan Saha" userId="e783d796-5d19-4b26-b911-b2137b6d296f" providerId="ADAL" clId="{2021CBAA-A7F5-4AE3-A0F7-F893D06E41D6}" dt="2025-02-14T08:59:54.744" v="7738" actId="20577"/>
          <ac:spMkLst>
            <pc:docMk/>
            <pc:sldMk cId="2482871219" sldId="773"/>
            <ac:spMk id="7" creationId="{4BE71A43-0ADD-0B6F-5E30-CD39A521F9C4}"/>
          </ac:spMkLst>
        </pc:spChg>
        <pc:spChg chg="mod">
          <ac:chgData name="Ayan Saha" userId="e783d796-5d19-4b26-b911-b2137b6d296f" providerId="ADAL" clId="{2021CBAA-A7F5-4AE3-A0F7-F893D06E41D6}" dt="2025-02-14T06:46:58.579" v="5715" actId="1076"/>
          <ac:spMkLst>
            <pc:docMk/>
            <pc:sldMk cId="2482871219" sldId="773"/>
            <ac:spMk id="9" creationId="{235C6C96-53BF-31AD-B314-141D1FA6FEA7}"/>
          </ac:spMkLst>
        </pc:spChg>
        <pc:spChg chg="add mod">
          <ac:chgData name="Ayan Saha" userId="e783d796-5d19-4b26-b911-b2137b6d296f" providerId="ADAL" clId="{2021CBAA-A7F5-4AE3-A0F7-F893D06E41D6}" dt="2025-02-14T08:12:15.472" v="6878" actId="20577"/>
          <ac:spMkLst>
            <pc:docMk/>
            <pc:sldMk cId="2482871219" sldId="773"/>
            <ac:spMk id="10" creationId="{CBA9EAE5-AD9D-6305-DEF4-395C4B1346BC}"/>
          </ac:spMkLst>
        </pc:spChg>
        <pc:spChg chg="add mod">
          <ac:chgData name="Ayan Saha" userId="e783d796-5d19-4b26-b911-b2137b6d296f" providerId="ADAL" clId="{2021CBAA-A7F5-4AE3-A0F7-F893D06E41D6}" dt="2025-02-14T06:59:50.514" v="5858" actId="1037"/>
          <ac:spMkLst>
            <pc:docMk/>
            <pc:sldMk cId="2482871219" sldId="773"/>
            <ac:spMk id="11" creationId="{27B8B82B-476A-5558-633B-ED86F22D53E1}"/>
          </ac:spMkLst>
        </pc:spChg>
        <pc:spChg chg="add mod">
          <ac:chgData name="Ayan Saha" userId="e783d796-5d19-4b26-b911-b2137b6d296f" providerId="ADAL" clId="{2021CBAA-A7F5-4AE3-A0F7-F893D06E41D6}" dt="2025-02-14T08:12:20.419" v="6879" actId="113"/>
          <ac:spMkLst>
            <pc:docMk/>
            <pc:sldMk cId="2482871219" sldId="773"/>
            <ac:spMk id="13" creationId="{A30FBCC6-E489-2B5E-3CD9-F804003BED0A}"/>
          </ac:spMkLst>
        </pc:spChg>
        <pc:spChg chg="add mod">
          <ac:chgData name="Ayan Saha" userId="e783d796-5d19-4b26-b911-b2137b6d296f" providerId="ADAL" clId="{2021CBAA-A7F5-4AE3-A0F7-F893D06E41D6}" dt="2025-02-14T07:05:25.341" v="5904" actId="1076"/>
          <ac:spMkLst>
            <pc:docMk/>
            <pc:sldMk cId="2482871219" sldId="773"/>
            <ac:spMk id="15" creationId="{88EA4DD9-64AD-F71C-4AAD-80BAB349DB00}"/>
          </ac:spMkLst>
        </pc:spChg>
        <pc:spChg chg="mod">
          <ac:chgData name="Ayan Saha" userId="e783d796-5d19-4b26-b911-b2137b6d296f" providerId="ADAL" clId="{2021CBAA-A7F5-4AE3-A0F7-F893D06E41D6}" dt="2025-02-14T08:16:45.793" v="6915" actId="20577"/>
          <ac:spMkLst>
            <pc:docMk/>
            <pc:sldMk cId="2482871219" sldId="773"/>
            <ac:spMk id="18" creationId="{1415DE5B-1D12-37CE-E7DC-4360DAF6A121}"/>
          </ac:spMkLst>
        </pc:spChg>
        <pc:spChg chg="add del mod">
          <ac:chgData name="Ayan Saha" userId="e783d796-5d19-4b26-b911-b2137b6d296f" providerId="ADAL" clId="{2021CBAA-A7F5-4AE3-A0F7-F893D06E41D6}" dt="2025-02-14T08:06:32.648" v="6680" actId="478"/>
          <ac:spMkLst>
            <pc:docMk/>
            <pc:sldMk cId="2482871219" sldId="773"/>
            <ac:spMk id="20" creationId="{F2D5F4E7-93F5-DBAE-D92D-DA9FAA77E24E}"/>
          </ac:spMkLst>
        </pc:spChg>
        <pc:spChg chg="add del mod">
          <ac:chgData name="Ayan Saha" userId="e783d796-5d19-4b26-b911-b2137b6d296f" providerId="ADAL" clId="{2021CBAA-A7F5-4AE3-A0F7-F893D06E41D6}" dt="2025-02-14T08:11:33.910" v="6862" actId="478"/>
          <ac:spMkLst>
            <pc:docMk/>
            <pc:sldMk cId="2482871219" sldId="773"/>
            <ac:spMk id="24" creationId="{CEDB6AE1-BCEF-C9D1-5ADA-7D91BB34A38D}"/>
          </ac:spMkLst>
        </pc:spChg>
        <pc:spChg chg="add del mod">
          <ac:chgData name="Ayan Saha" userId="e783d796-5d19-4b26-b911-b2137b6d296f" providerId="ADAL" clId="{2021CBAA-A7F5-4AE3-A0F7-F893D06E41D6}" dt="2025-02-14T08:11:31.476" v="6861" actId="478"/>
          <ac:spMkLst>
            <pc:docMk/>
            <pc:sldMk cId="2482871219" sldId="773"/>
            <ac:spMk id="25" creationId="{D65924A2-9DF7-90CF-CA27-DB9E85CC6866}"/>
          </ac:spMkLst>
        </pc:spChg>
        <pc:grpChg chg="del mod">
          <ac:chgData name="Ayan Saha" userId="e783d796-5d19-4b26-b911-b2137b6d296f" providerId="ADAL" clId="{2021CBAA-A7F5-4AE3-A0F7-F893D06E41D6}" dt="2025-02-14T07:00:15.505" v="5865" actId="478"/>
          <ac:grpSpMkLst>
            <pc:docMk/>
            <pc:sldMk cId="2482871219" sldId="773"/>
            <ac:grpSpMk id="8" creationId="{F92E6D1D-1840-F1DE-9567-0B73A6E65895}"/>
          </ac:grpSpMkLst>
        </pc:grpChg>
        <pc:grpChg chg="add mod">
          <ac:chgData name="Ayan Saha" userId="e783d796-5d19-4b26-b911-b2137b6d296f" providerId="ADAL" clId="{2021CBAA-A7F5-4AE3-A0F7-F893D06E41D6}" dt="2025-02-14T07:08:52.632" v="5946" actId="404"/>
          <ac:grpSpMkLst>
            <pc:docMk/>
            <pc:sldMk cId="2482871219" sldId="773"/>
            <ac:grpSpMk id="16" creationId="{6AF7B54B-1064-C403-0D0A-226D5EC96DF8}"/>
          </ac:grpSpMkLst>
        </pc:grpChg>
        <pc:graphicFrameChg chg="add mod modGraphic">
          <ac:chgData name="Ayan Saha" userId="e783d796-5d19-4b26-b911-b2137b6d296f" providerId="ADAL" clId="{2021CBAA-A7F5-4AE3-A0F7-F893D06E41D6}" dt="2025-02-14T06:59:45.442" v="5854" actId="1076"/>
          <ac:graphicFrameMkLst>
            <pc:docMk/>
            <pc:sldMk cId="2482871219" sldId="773"/>
            <ac:graphicFrameMk id="2" creationId="{ACF00ADA-C7DF-42D2-747D-10B7DBBCCB88}"/>
          </ac:graphicFrameMkLst>
        </pc:graphicFrameChg>
        <pc:graphicFrameChg chg="mod modGraphic">
          <ac:chgData name="Ayan Saha" userId="e783d796-5d19-4b26-b911-b2137b6d296f" providerId="ADAL" clId="{2021CBAA-A7F5-4AE3-A0F7-F893D06E41D6}" dt="2025-02-14T08:03:36.151" v="6668" actId="20577"/>
          <ac:graphicFrameMkLst>
            <pc:docMk/>
            <pc:sldMk cId="2482871219" sldId="773"/>
            <ac:graphicFrameMk id="5" creationId="{BA44CEC9-C41F-5D3C-C421-43C9EB4E820E}"/>
          </ac:graphicFrameMkLst>
        </pc:graphicFrameChg>
        <pc:graphicFrameChg chg="add mod modGraphic">
          <ac:chgData name="Ayan Saha" userId="e783d796-5d19-4b26-b911-b2137b6d296f" providerId="ADAL" clId="{2021CBAA-A7F5-4AE3-A0F7-F893D06E41D6}" dt="2025-02-14T08:16:00.234" v="6902" actId="20577"/>
          <ac:graphicFrameMkLst>
            <pc:docMk/>
            <pc:sldMk cId="2482871219" sldId="773"/>
            <ac:graphicFrameMk id="12" creationId="{44559F51-17D7-1E13-4C01-5A11E01206E1}"/>
          </ac:graphicFrameMkLst>
        </pc:graphicFrameChg>
        <pc:graphicFrameChg chg="add mod modGraphic">
          <ac:chgData name="Ayan Saha" userId="e783d796-5d19-4b26-b911-b2137b6d296f" providerId="ADAL" clId="{2021CBAA-A7F5-4AE3-A0F7-F893D06E41D6}" dt="2025-02-14T08:11:40.032" v="6863" actId="122"/>
          <ac:graphicFrameMkLst>
            <pc:docMk/>
            <pc:sldMk cId="2482871219" sldId="773"/>
            <ac:graphicFrameMk id="14" creationId="{5E4A68E0-F443-0562-79CB-C6ED5F6AF5CC}"/>
          </ac:graphicFrameMkLst>
        </pc:graphicFrameChg>
        <pc:picChg chg="mod">
          <ac:chgData name="Ayan Saha" userId="e783d796-5d19-4b26-b911-b2137b6d296f" providerId="ADAL" clId="{2021CBAA-A7F5-4AE3-A0F7-F893D06E41D6}" dt="2025-02-14T07:08:52.632" v="5946" actId="404"/>
          <ac:picMkLst>
            <pc:docMk/>
            <pc:sldMk cId="2482871219" sldId="773"/>
            <ac:picMk id="17" creationId="{13C797E5-7C50-C1D8-4CFD-14A9668AB953}"/>
          </ac:picMkLst>
        </pc:picChg>
        <pc:picChg chg="mod">
          <ac:chgData name="Ayan Saha" userId="e783d796-5d19-4b26-b911-b2137b6d296f" providerId="ADAL" clId="{2021CBAA-A7F5-4AE3-A0F7-F893D06E41D6}" dt="2025-02-14T06:46:58.579" v="5715" actId="1076"/>
          <ac:picMkLst>
            <pc:docMk/>
            <pc:sldMk cId="2482871219" sldId="773"/>
            <ac:picMk id="1032" creationId="{CAF2C733-4827-24CC-BFFE-CA3552E79364}"/>
          </ac:picMkLst>
        </pc:picChg>
        <pc:cxnChg chg="add mod">
          <ac:chgData name="Ayan Saha" userId="e783d796-5d19-4b26-b911-b2137b6d296f" providerId="ADAL" clId="{2021CBAA-A7F5-4AE3-A0F7-F893D06E41D6}" dt="2025-02-14T08:05:50.963" v="6679" actId="13822"/>
          <ac:cxnSpMkLst>
            <pc:docMk/>
            <pc:sldMk cId="2482871219" sldId="773"/>
            <ac:cxnSpMk id="22" creationId="{1B05910C-AF42-DBB1-63C5-9CA190F429DD}"/>
          </ac:cxnSpMkLst>
        </pc:cxnChg>
      </pc:sldChg>
      <pc:sldChg chg="addSp delSp modSp add mod ord">
        <pc:chgData name="Ayan Saha" userId="e783d796-5d19-4b26-b911-b2137b6d296f" providerId="ADAL" clId="{2021CBAA-A7F5-4AE3-A0F7-F893D06E41D6}" dt="2025-02-14T14:40:29.964" v="7893"/>
        <pc:sldMkLst>
          <pc:docMk/>
          <pc:sldMk cId="133072930" sldId="774"/>
        </pc:sldMkLst>
        <pc:spChg chg="add mod">
          <ac:chgData name="Ayan Saha" userId="e783d796-5d19-4b26-b911-b2137b6d296f" providerId="ADAL" clId="{2021CBAA-A7F5-4AE3-A0F7-F893D06E41D6}" dt="2025-02-14T08:27:01.227" v="7168" actId="20577"/>
          <ac:spMkLst>
            <pc:docMk/>
            <pc:sldMk cId="133072930" sldId="774"/>
            <ac:spMk id="3" creationId="{B35FC8D8-12E5-5062-99C9-209BB7E7C81B}"/>
          </ac:spMkLst>
        </pc:spChg>
        <pc:spChg chg="del mod">
          <ac:chgData name="Ayan Saha" userId="e783d796-5d19-4b26-b911-b2137b6d296f" providerId="ADAL" clId="{2021CBAA-A7F5-4AE3-A0F7-F893D06E41D6}" dt="2025-02-14T07:25:42.175" v="6259" actId="478"/>
          <ac:spMkLst>
            <pc:docMk/>
            <pc:sldMk cId="133072930" sldId="774"/>
            <ac:spMk id="7" creationId="{C134AD81-7D34-E39C-172F-5F0416C61A7C}"/>
          </ac:spMkLst>
        </pc:spChg>
        <pc:spChg chg="mod">
          <ac:chgData name="Ayan Saha" userId="e783d796-5d19-4b26-b911-b2137b6d296f" providerId="ADAL" clId="{2021CBAA-A7F5-4AE3-A0F7-F893D06E41D6}" dt="2025-02-14T07:33:08.336" v="6369" actId="14100"/>
          <ac:spMkLst>
            <pc:docMk/>
            <pc:sldMk cId="133072930" sldId="774"/>
            <ac:spMk id="8" creationId="{43538387-ADB6-27D5-9D4B-4CA7E1F929F5}"/>
          </ac:spMkLst>
        </pc:spChg>
        <pc:spChg chg="del mod">
          <ac:chgData name="Ayan Saha" userId="e783d796-5d19-4b26-b911-b2137b6d296f" providerId="ADAL" clId="{2021CBAA-A7F5-4AE3-A0F7-F893D06E41D6}" dt="2025-02-14T07:12:38.103" v="6018" actId="478"/>
          <ac:spMkLst>
            <pc:docMk/>
            <pc:sldMk cId="133072930" sldId="774"/>
            <ac:spMk id="10" creationId="{EC78112A-F7FF-2601-447F-FFE6B88FB422}"/>
          </ac:spMkLst>
        </pc:spChg>
        <pc:spChg chg="add mod">
          <ac:chgData name="Ayan Saha" userId="e783d796-5d19-4b26-b911-b2137b6d296f" providerId="ADAL" clId="{2021CBAA-A7F5-4AE3-A0F7-F893D06E41D6}" dt="2025-02-14T08:48:49.848" v="7660" actId="1076"/>
          <ac:spMkLst>
            <pc:docMk/>
            <pc:sldMk cId="133072930" sldId="774"/>
            <ac:spMk id="11" creationId="{00956236-17B8-E00C-03D6-16FB9645A01E}"/>
          </ac:spMkLst>
        </pc:spChg>
        <pc:spChg chg="add mod">
          <ac:chgData name="Ayan Saha" userId="e783d796-5d19-4b26-b911-b2137b6d296f" providerId="ADAL" clId="{2021CBAA-A7F5-4AE3-A0F7-F893D06E41D6}" dt="2025-02-14T08:47:11.495" v="7641" actId="1076"/>
          <ac:spMkLst>
            <pc:docMk/>
            <pc:sldMk cId="133072930" sldId="774"/>
            <ac:spMk id="13" creationId="{79B56664-BFEB-4A43-4748-567DD78DBC05}"/>
          </ac:spMkLst>
        </pc:spChg>
        <pc:spChg chg="add mod">
          <ac:chgData name="Ayan Saha" userId="e783d796-5d19-4b26-b911-b2137b6d296f" providerId="ADAL" clId="{2021CBAA-A7F5-4AE3-A0F7-F893D06E41D6}" dt="2025-02-14T08:47:35.249" v="7643" actId="1076"/>
          <ac:spMkLst>
            <pc:docMk/>
            <pc:sldMk cId="133072930" sldId="774"/>
            <ac:spMk id="14" creationId="{78C0896E-B676-C756-D18C-4C81D1C8D0F1}"/>
          </ac:spMkLst>
        </pc:spChg>
        <pc:spChg chg="add mod">
          <ac:chgData name="Ayan Saha" userId="e783d796-5d19-4b26-b911-b2137b6d296f" providerId="ADAL" clId="{2021CBAA-A7F5-4AE3-A0F7-F893D06E41D6}" dt="2025-02-14T08:48:45.560" v="7658" actId="1076"/>
          <ac:spMkLst>
            <pc:docMk/>
            <pc:sldMk cId="133072930" sldId="774"/>
            <ac:spMk id="15" creationId="{BE86C37A-B697-0F24-9569-5106364BECF9}"/>
          </ac:spMkLst>
        </pc:spChg>
        <pc:grpChg chg="mod">
          <ac:chgData name="Ayan Saha" userId="e783d796-5d19-4b26-b911-b2137b6d296f" providerId="ADAL" clId="{2021CBAA-A7F5-4AE3-A0F7-F893D06E41D6}" dt="2025-02-14T07:33:08.336" v="6369" actId="14100"/>
          <ac:grpSpMkLst>
            <pc:docMk/>
            <pc:sldMk cId="133072930" sldId="774"/>
            <ac:grpSpMk id="2" creationId="{67C9089E-972A-7412-6153-5A39C96D829E}"/>
          </ac:grpSpMkLst>
        </pc:grpChg>
        <pc:graphicFrameChg chg="mod modGraphic">
          <ac:chgData name="Ayan Saha" userId="e783d796-5d19-4b26-b911-b2137b6d296f" providerId="ADAL" clId="{2021CBAA-A7F5-4AE3-A0F7-F893D06E41D6}" dt="2025-02-14T14:40:29.964" v="7893"/>
          <ac:graphicFrameMkLst>
            <pc:docMk/>
            <pc:sldMk cId="133072930" sldId="774"/>
            <ac:graphicFrameMk id="5" creationId="{6730E25D-A82E-D198-4377-B788F00BDB9C}"/>
          </ac:graphicFrameMkLst>
        </pc:graphicFrameChg>
        <pc:graphicFrameChg chg="add mod modGraphic">
          <ac:chgData name="Ayan Saha" userId="e783d796-5d19-4b26-b911-b2137b6d296f" providerId="ADAL" clId="{2021CBAA-A7F5-4AE3-A0F7-F893D06E41D6}" dt="2025-02-14T08:48:47.853" v="7659" actId="1076"/>
          <ac:graphicFrameMkLst>
            <pc:docMk/>
            <pc:sldMk cId="133072930" sldId="774"/>
            <ac:graphicFrameMk id="9" creationId="{CAD3DC77-5CBC-A021-DB56-A57F0CDB4C89}"/>
          </ac:graphicFrameMkLst>
        </pc:graphicFrameChg>
        <pc:picChg chg="mod">
          <ac:chgData name="Ayan Saha" userId="e783d796-5d19-4b26-b911-b2137b6d296f" providerId="ADAL" clId="{2021CBAA-A7F5-4AE3-A0F7-F893D06E41D6}" dt="2025-02-14T07:33:08.336" v="6369" actId="14100"/>
          <ac:picMkLst>
            <pc:docMk/>
            <pc:sldMk cId="133072930" sldId="774"/>
            <ac:picMk id="6" creationId="{77474B34-46F4-B1E1-20CC-ECEBD3448123}"/>
          </ac:picMkLst>
        </pc:picChg>
      </pc:sldChg>
      <pc:sldChg chg="addSp modSp new mod ord">
        <pc:chgData name="Ayan Saha" userId="e783d796-5d19-4b26-b911-b2137b6d296f" providerId="ADAL" clId="{2021CBAA-A7F5-4AE3-A0F7-F893D06E41D6}" dt="2025-02-14T07:39:20.126" v="6394"/>
        <pc:sldMkLst>
          <pc:docMk/>
          <pc:sldMk cId="1309324958" sldId="775"/>
        </pc:sldMkLst>
        <pc:spChg chg="mod">
          <ac:chgData name="Ayan Saha" userId="e783d796-5d19-4b26-b911-b2137b6d296f" providerId="ADAL" clId="{2021CBAA-A7F5-4AE3-A0F7-F893D06E41D6}" dt="2025-02-12T11:55:30.653" v="3303" actId="115"/>
          <ac:spMkLst>
            <pc:docMk/>
            <pc:sldMk cId="1309324958" sldId="775"/>
            <ac:spMk id="2" creationId="{1E2EB4BE-2CA0-A64E-E2EC-F8B83B07C96D}"/>
          </ac:spMkLst>
        </pc:spChg>
        <pc:spChg chg="add mod">
          <ac:chgData name="Ayan Saha" userId="e783d796-5d19-4b26-b911-b2137b6d296f" providerId="ADAL" clId="{2021CBAA-A7F5-4AE3-A0F7-F893D06E41D6}" dt="2025-02-12T11:56:14.688" v="3312" actId="1076"/>
          <ac:spMkLst>
            <pc:docMk/>
            <pc:sldMk cId="1309324958" sldId="775"/>
            <ac:spMk id="4" creationId="{11E52515-4712-44E8-BCB3-45B94E1AEE22}"/>
          </ac:spMkLst>
        </pc:spChg>
        <pc:spChg chg="add mod">
          <ac:chgData name="Ayan Saha" userId="e783d796-5d19-4b26-b911-b2137b6d296f" providerId="ADAL" clId="{2021CBAA-A7F5-4AE3-A0F7-F893D06E41D6}" dt="2025-02-12T11:56:39.491" v="3337" actId="20577"/>
          <ac:spMkLst>
            <pc:docMk/>
            <pc:sldMk cId="1309324958" sldId="775"/>
            <ac:spMk id="6" creationId="{011001E7-D4CB-6FA6-A988-EB971BE82367}"/>
          </ac:spMkLst>
        </pc:spChg>
        <pc:spChg chg="add mod">
          <ac:chgData name="Ayan Saha" userId="e783d796-5d19-4b26-b911-b2137b6d296f" providerId="ADAL" clId="{2021CBAA-A7F5-4AE3-A0F7-F893D06E41D6}" dt="2025-02-12T11:56:05.595" v="3311" actId="1076"/>
          <ac:spMkLst>
            <pc:docMk/>
            <pc:sldMk cId="1309324958" sldId="775"/>
            <ac:spMk id="7" creationId="{CD9396FD-EB0E-5450-637C-877F75C8B70D}"/>
          </ac:spMkLst>
        </pc:spChg>
        <pc:spChg chg="add mod">
          <ac:chgData name="Ayan Saha" userId="e783d796-5d19-4b26-b911-b2137b6d296f" providerId="ADAL" clId="{2021CBAA-A7F5-4AE3-A0F7-F893D06E41D6}" dt="2025-02-12T11:55:59.049" v="3308" actId="1076"/>
          <ac:spMkLst>
            <pc:docMk/>
            <pc:sldMk cId="1309324958" sldId="775"/>
            <ac:spMk id="8" creationId="{5201AD80-EDBF-CE0B-9CEC-246D3C976D31}"/>
          </ac:spMkLst>
        </pc:spChg>
        <pc:spChg chg="add mod">
          <ac:chgData name="Ayan Saha" userId="e783d796-5d19-4b26-b911-b2137b6d296f" providerId="ADAL" clId="{2021CBAA-A7F5-4AE3-A0F7-F893D06E41D6}" dt="2025-02-12T11:55:30.653" v="3303" actId="115"/>
          <ac:spMkLst>
            <pc:docMk/>
            <pc:sldMk cId="1309324958" sldId="775"/>
            <ac:spMk id="9" creationId="{43646485-1E65-9E7C-92CF-D70E28B903B3}"/>
          </ac:spMkLst>
        </pc:spChg>
      </pc:sldChg>
      <pc:sldChg chg="modSp mod">
        <pc:chgData name="Ayan Saha" userId="e783d796-5d19-4b26-b911-b2137b6d296f" providerId="ADAL" clId="{2021CBAA-A7F5-4AE3-A0F7-F893D06E41D6}" dt="2025-02-14T09:00:58.768" v="7760" actId="2"/>
        <pc:sldMkLst>
          <pc:docMk/>
          <pc:sldMk cId="3262330955" sldId="776"/>
        </pc:sldMkLst>
        <pc:graphicFrameChg chg="mod modGraphic">
          <ac:chgData name="Ayan Saha" userId="e783d796-5d19-4b26-b911-b2137b6d296f" providerId="ADAL" clId="{2021CBAA-A7F5-4AE3-A0F7-F893D06E41D6}" dt="2025-02-14T09:00:58.768" v="7760" actId="2"/>
          <ac:graphicFrameMkLst>
            <pc:docMk/>
            <pc:sldMk cId="3262330955" sldId="776"/>
            <ac:graphicFrameMk id="3" creationId="{73102270-5228-75A1-1B10-1AE11A9C5629}"/>
          </ac:graphicFrameMkLst>
        </pc:graphicFrameChg>
      </pc:sldChg>
      <pc:sldChg chg="add ord">
        <pc:chgData name="Ayan Saha" userId="e783d796-5d19-4b26-b911-b2137b6d296f" providerId="ADAL" clId="{2021CBAA-A7F5-4AE3-A0F7-F893D06E41D6}" dt="2025-02-14T06:28:49.006" v="5509"/>
        <pc:sldMkLst>
          <pc:docMk/>
          <pc:sldMk cId="1540594337" sldId="777"/>
        </pc:sldMkLst>
      </pc:sldChg>
      <pc:sldChg chg="modSp del mod">
        <pc:chgData name="Ayan Saha" userId="e783d796-5d19-4b26-b911-b2137b6d296f" providerId="ADAL" clId="{2021CBAA-A7F5-4AE3-A0F7-F893D06E41D6}" dt="2025-02-13T07:34:13.421" v="4366" actId="47"/>
        <pc:sldMkLst>
          <pc:docMk/>
          <pc:sldMk cId="2762787656" sldId="777"/>
        </pc:sldMkLst>
        <pc:spChg chg="mod">
          <ac:chgData name="Ayan Saha" userId="e783d796-5d19-4b26-b911-b2137b6d296f" providerId="ADAL" clId="{2021CBAA-A7F5-4AE3-A0F7-F893D06E41D6}" dt="2025-02-13T07:31:57.615" v="4324" actId="21"/>
          <ac:spMkLst>
            <pc:docMk/>
            <pc:sldMk cId="2762787656" sldId="777"/>
            <ac:spMk id="4" creationId="{75F77B66-9D67-A2ED-8341-8913D0161520}"/>
          </ac:spMkLst>
        </pc:spChg>
      </pc:sldChg>
      <pc:sldChg chg="add ord">
        <pc:chgData name="Ayan Saha" userId="e783d796-5d19-4b26-b911-b2137b6d296f" providerId="ADAL" clId="{2021CBAA-A7F5-4AE3-A0F7-F893D06E41D6}" dt="2025-02-14T07:34:43.582" v="6372"/>
        <pc:sldMkLst>
          <pc:docMk/>
          <pc:sldMk cId="499041882" sldId="778"/>
        </pc:sldMkLst>
      </pc:sldChg>
      <pc:sldChg chg="modSp add del mod">
        <pc:chgData name="Ayan Saha" userId="e783d796-5d19-4b26-b911-b2137b6d296f" providerId="ADAL" clId="{2021CBAA-A7F5-4AE3-A0F7-F893D06E41D6}" dt="2025-02-14T07:10:25.214" v="5967" actId="47"/>
        <pc:sldMkLst>
          <pc:docMk/>
          <pc:sldMk cId="3528385353" sldId="778"/>
        </pc:sldMkLst>
        <pc:spChg chg="mod">
          <ac:chgData name="Ayan Saha" userId="e783d796-5d19-4b26-b911-b2137b6d296f" providerId="ADAL" clId="{2021CBAA-A7F5-4AE3-A0F7-F893D06E41D6}" dt="2025-02-14T06:45:59.624" v="5713" actId="20577"/>
          <ac:spMkLst>
            <pc:docMk/>
            <pc:sldMk cId="3528385353" sldId="778"/>
            <ac:spMk id="10" creationId="{E9F88656-0395-44A4-5997-74E8E21F0A79}"/>
          </ac:spMkLst>
        </pc:spChg>
        <pc:graphicFrameChg chg="modGraphic">
          <ac:chgData name="Ayan Saha" userId="e783d796-5d19-4b26-b911-b2137b6d296f" providerId="ADAL" clId="{2021CBAA-A7F5-4AE3-A0F7-F893D06E41D6}" dt="2025-02-14T06:46:13.885" v="5714" actId="6549"/>
          <ac:graphicFrameMkLst>
            <pc:docMk/>
            <pc:sldMk cId="3528385353" sldId="778"/>
            <ac:graphicFrameMk id="2" creationId="{11C968E4-07DA-84A8-CF1F-7AB337A41A41}"/>
          </ac:graphicFrameMkLst>
        </pc:graphicFrameChg>
      </pc:sldChg>
      <pc:sldChg chg="addSp delSp modSp add mod ord">
        <pc:chgData name="Ayan Saha" userId="e783d796-5d19-4b26-b911-b2137b6d296f" providerId="ADAL" clId="{2021CBAA-A7F5-4AE3-A0F7-F893D06E41D6}" dt="2025-02-14T14:30:53.172" v="7868"/>
        <pc:sldMkLst>
          <pc:docMk/>
          <pc:sldMk cId="3357140746" sldId="779"/>
        </pc:sldMkLst>
        <pc:spChg chg="mod">
          <ac:chgData name="Ayan Saha" userId="e783d796-5d19-4b26-b911-b2137b6d296f" providerId="ADAL" clId="{2021CBAA-A7F5-4AE3-A0F7-F893D06E41D6}" dt="2025-02-14T08:38:20.050" v="7454" actId="20577"/>
          <ac:spMkLst>
            <pc:docMk/>
            <pc:sldMk cId="3357140746" sldId="779"/>
            <ac:spMk id="3" creationId="{DC99D145-E6C2-0DB4-F9F9-6097CF5B6B75}"/>
          </ac:spMkLst>
        </pc:spChg>
        <pc:spChg chg="add mod">
          <ac:chgData name="Ayan Saha" userId="e783d796-5d19-4b26-b911-b2137b6d296f" providerId="ADAL" clId="{2021CBAA-A7F5-4AE3-A0F7-F893D06E41D6}" dt="2025-02-14T08:48:12.349" v="7649" actId="1076"/>
          <ac:spMkLst>
            <pc:docMk/>
            <pc:sldMk cId="3357140746" sldId="779"/>
            <ac:spMk id="7" creationId="{C2E9139E-B828-B53D-464E-603824719380}"/>
          </ac:spMkLst>
        </pc:spChg>
        <pc:spChg chg="mod">
          <ac:chgData name="Ayan Saha" userId="e783d796-5d19-4b26-b911-b2137b6d296f" providerId="ADAL" clId="{2021CBAA-A7F5-4AE3-A0F7-F893D06E41D6}" dt="2025-02-14T08:48:33.487" v="7656" actId="1076"/>
          <ac:spMkLst>
            <pc:docMk/>
            <pc:sldMk cId="3357140746" sldId="779"/>
            <ac:spMk id="8" creationId="{B3232BF1-413F-CDEE-FA5C-F687A45D78F4}"/>
          </ac:spMkLst>
        </pc:spChg>
        <pc:spChg chg="add mod">
          <ac:chgData name="Ayan Saha" userId="e783d796-5d19-4b26-b911-b2137b6d296f" providerId="ADAL" clId="{2021CBAA-A7F5-4AE3-A0F7-F893D06E41D6}" dt="2025-02-14T08:56:09.870" v="7705" actId="20577"/>
          <ac:spMkLst>
            <pc:docMk/>
            <pc:sldMk cId="3357140746" sldId="779"/>
            <ac:spMk id="10" creationId="{F2C80371-867C-24E4-B0E7-047E3F1481CC}"/>
          </ac:spMkLst>
        </pc:spChg>
        <pc:spChg chg="mod">
          <ac:chgData name="Ayan Saha" userId="e783d796-5d19-4b26-b911-b2137b6d296f" providerId="ADAL" clId="{2021CBAA-A7F5-4AE3-A0F7-F893D06E41D6}" dt="2025-02-14T08:48:25.828" v="7653" actId="1076"/>
          <ac:spMkLst>
            <pc:docMk/>
            <pc:sldMk cId="3357140746" sldId="779"/>
            <ac:spMk id="11" creationId="{F85149A8-3644-716D-45FA-B774A60760F6}"/>
          </ac:spMkLst>
        </pc:spChg>
        <pc:spChg chg="del">
          <ac:chgData name="Ayan Saha" userId="e783d796-5d19-4b26-b911-b2137b6d296f" providerId="ADAL" clId="{2021CBAA-A7F5-4AE3-A0F7-F893D06E41D6}" dt="2025-02-14T08:38:12.532" v="7448" actId="478"/>
          <ac:spMkLst>
            <pc:docMk/>
            <pc:sldMk cId="3357140746" sldId="779"/>
            <ac:spMk id="13" creationId="{1D795D73-D964-8DE2-E12F-6D488A41D4E5}"/>
          </ac:spMkLst>
        </pc:spChg>
        <pc:spChg chg="del">
          <ac:chgData name="Ayan Saha" userId="e783d796-5d19-4b26-b911-b2137b6d296f" providerId="ADAL" clId="{2021CBAA-A7F5-4AE3-A0F7-F893D06E41D6}" dt="2025-02-14T08:38:14.799" v="7449" actId="478"/>
          <ac:spMkLst>
            <pc:docMk/>
            <pc:sldMk cId="3357140746" sldId="779"/>
            <ac:spMk id="14" creationId="{D96D609B-785F-3660-BA60-2C7CAE9646DD}"/>
          </ac:spMkLst>
        </pc:spChg>
        <pc:spChg chg="add mod">
          <ac:chgData name="Ayan Saha" userId="e783d796-5d19-4b26-b911-b2137b6d296f" providerId="ADAL" clId="{2021CBAA-A7F5-4AE3-A0F7-F893D06E41D6}" dt="2025-02-14T08:48:17.106" v="7650" actId="164"/>
          <ac:spMkLst>
            <pc:docMk/>
            <pc:sldMk cId="3357140746" sldId="779"/>
            <ac:spMk id="15" creationId="{4DF6568C-32DD-D525-F47C-7A60B84707CE}"/>
          </ac:spMkLst>
        </pc:spChg>
        <pc:grpChg chg="mod">
          <ac:chgData name="Ayan Saha" userId="e783d796-5d19-4b26-b911-b2137b6d296f" providerId="ADAL" clId="{2021CBAA-A7F5-4AE3-A0F7-F893D06E41D6}" dt="2025-02-14T08:48:33.487" v="7656" actId="1076"/>
          <ac:grpSpMkLst>
            <pc:docMk/>
            <pc:sldMk cId="3357140746" sldId="779"/>
            <ac:grpSpMk id="2" creationId="{D403630C-028D-1A65-B91F-182DEA8878F7}"/>
          </ac:grpSpMkLst>
        </pc:grpChg>
        <pc:grpChg chg="add mod">
          <ac:chgData name="Ayan Saha" userId="e783d796-5d19-4b26-b911-b2137b6d296f" providerId="ADAL" clId="{2021CBAA-A7F5-4AE3-A0F7-F893D06E41D6}" dt="2025-02-14T08:48:19.549" v="7651" actId="1076"/>
          <ac:grpSpMkLst>
            <pc:docMk/>
            <pc:sldMk cId="3357140746" sldId="779"/>
            <ac:grpSpMk id="16" creationId="{F9BD0D02-F0FE-33FB-679B-155AFCD9893A}"/>
          </ac:grpSpMkLst>
        </pc:grpChg>
        <pc:graphicFrameChg chg="mod modGraphic">
          <ac:chgData name="Ayan Saha" userId="e783d796-5d19-4b26-b911-b2137b6d296f" providerId="ADAL" clId="{2021CBAA-A7F5-4AE3-A0F7-F893D06E41D6}" dt="2025-02-14T08:48:09.709" v="7648" actId="1076"/>
          <ac:graphicFrameMkLst>
            <pc:docMk/>
            <pc:sldMk cId="3357140746" sldId="779"/>
            <ac:graphicFrameMk id="5" creationId="{BE9822F8-7A6A-8F6A-38C8-52FA95B96D85}"/>
          </ac:graphicFrameMkLst>
        </pc:graphicFrameChg>
        <pc:graphicFrameChg chg="mod modGraphic">
          <ac:chgData name="Ayan Saha" userId="e783d796-5d19-4b26-b911-b2137b6d296f" providerId="ADAL" clId="{2021CBAA-A7F5-4AE3-A0F7-F893D06E41D6}" dt="2025-02-14T08:48:22.787" v="7652" actId="1076"/>
          <ac:graphicFrameMkLst>
            <pc:docMk/>
            <pc:sldMk cId="3357140746" sldId="779"/>
            <ac:graphicFrameMk id="9" creationId="{5A1C285C-812E-D828-2FBC-96AE5685E009}"/>
          </ac:graphicFrameMkLst>
        </pc:graphicFrameChg>
        <pc:picChg chg="mod">
          <ac:chgData name="Ayan Saha" userId="e783d796-5d19-4b26-b911-b2137b6d296f" providerId="ADAL" clId="{2021CBAA-A7F5-4AE3-A0F7-F893D06E41D6}" dt="2025-02-14T08:48:33.487" v="7656" actId="1076"/>
          <ac:picMkLst>
            <pc:docMk/>
            <pc:sldMk cId="3357140746" sldId="779"/>
            <ac:picMk id="6" creationId="{B5373B31-0CD6-4621-B0C5-CDA6D8C965EB}"/>
          </ac:picMkLst>
        </pc:picChg>
      </pc:sldChg>
      <pc:sldChg chg="delSp modSp add mod ord">
        <pc:chgData name="Ayan Saha" userId="e783d796-5d19-4b26-b911-b2137b6d296f" providerId="ADAL" clId="{2021CBAA-A7F5-4AE3-A0F7-F893D06E41D6}" dt="2025-02-14T14:39:05.765" v="7890" actId="478"/>
        <pc:sldMkLst>
          <pc:docMk/>
          <pc:sldMk cId="599649504" sldId="780"/>
        </pc:sldMkLst>
        <pc:spChg chg="mod">
          <ac:chgData name="Ayan Saha" userId="e783d796-5d19-4b26-b911-b2137b6d296f" providerId="ADAL" clId="{2021CBAA-A7F5-4AE3-A0F7-F893D06E41D6}" dt="2025-02-14T13:58:32.851" v="7866" actId="20577"/>
          <ac:spMkLst>
            <pc:docMk/>
            <pc:sldMk cId="599649504" sldId="780"/>
            <ac:spMk id="10" creationId="{233572F8-2FA9-B3B8-0D19-785D7419A9F7}"/>
          </ac:spMkLst>
        </pc:spChg>
        <pc:grpChg chg="del mod">
          <ac:chgData name="Ayan Saha" userId="e783d796-5d19-4b26-b911-b2137b6d296f" providerId="ADAL" clId="{2021CBAA-A7F5-4AE3-A0F7-F893D06E41D6}" dt="2025-02-14T14:39:05.765" v="7890" actId="478"/>
          <ac:grpSpMkLst>
            <pc:docMk/>
            <pc:sldMk cId="599649504" sldId="780"/>
            <ac:grpSpMk id="16" creationId="{1B725A75-7BEE-1F16-947E-02EB837A6BB0}"/>
          </ac:grpSpMkLst>
        </pc:grpChg>
      </pc:sldChg>
      <pc:sldChg chg="modSp add mod ord">
        <pc:chgData name="Ayan Saha" userId="e783d796-5d19-4b26-b911-b2137b6d296f" providerId="ADAL" clId="{2021CBAA-A7F5-4AE3-A0F7-F893D06E41D6}" dt="2025-02-14T14:47:00.223" v="7999"/>
        <pc:sldMkLst>
          <pc:docMk/>
          <pc:sldMk cId="3612588204" sldId="781"/>
        </pc:sldMkLst>
        <pc:spChg chg="mod">
          <ac:chgData name="Ayan Saha" userId="e783d796-5d19-4b26-b911-b2137b6d296f" providerId="ADAL" clId="{2021CBAA-A7F5-4AE3-A0F7-F893D06E41D6}" dt="2025-02-14T14:46:52.962" v="7997" actId="20577"/>
          <ac:spMkLst>
            <pc:docMk/>
            <pc:sldMk cId="3612588204" sldId="781"/>
            <ac:spMk id="4" creationId="{F7F7341F-E8E5-40E9-3B93-256B4E2C2FE1}"/>
          </ac:spMkLst>
        </pc:spChg>
      </pc:sldChg>
      <pc:sldChg chg="add ord">
        <pc:chgData name="Ayan Saha" userId="e783d796-5d19-4b26-b911-b2137b6d296f" providerId="ADAL" clId="{2021CBAA-A7F5-4AE3-A0F7-F893D06E41D6}" dt="2025-02-14T14:47:07.323" v="8002"/>
        <pc:sldMkLst>
          <pc:docMk/>
          <pc:sldMk cId="1471465964" sldId="78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DN%20SAHU\OneDrive\Desktop\backup.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DN%20SAHU\OneDrive\Desktop\backup.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N%20SAHU\OneDrive\Desktop\backup.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40" b="0" i="0" u="none" strike="noStrike" kern="1200" spc="0" baseline="0">
              <a:solidFill>
                <a:srgbClr val="00B0F0"/>
              </a:solidFill>
              <a:latin typeface="+mn-lt"/>
              <a:ea typeface="+mn-ea"/>
              <a:cs typeface="+mn-cs"/>
            </a:defRPr>
          </a:pPr>
          <a:endParaRPr lang="en-US"/>
        </a:p>
      </c:txPr>
    </c:title>
    <c:autoTitleDeleted val="0"/>
    <c:plotArea>
      <c:layout>
        <c:manualLayout>
          <c:layoutTarget val="inner"/>
          <c:xMode val="edge"/>
          <c:yMode val="edge"/>
          <c:x val="0.28581046744054972"/>
          <c:y val="0.11225343387351984"/>
          <c:w val="0.49096318563029168"/>
          <c:h val="0.78624655231601503"/>
        </c:manualLayout>
      </c:layout>
      <c:pieChart>
        <c:varyColors val="1"/>
        <c:ser>
          <c:idx val="0"/>
          <c:order val="0"/>
          <c:tx>
            <c:strRef>
              <c:f>Sheet1!$B$1</c:f>
              <c:strCache>
                <c:ptCount val="1"/>
                <c:pt idx="0">
                  <c:v>Global Iron Ore Production 2,537 MMT</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01-EACD-40A1-BB2B-6F8DC5E1475E}"/>
              </c:ext>
            </c:extLst>
          </c:dPt>
          <c:dPt>
            <c:idx val="1"/>
            <c:bubble3D val="0"/>
            <c:spPr>
              <a:solidFill>
                <a:srgbClr val="0070C0"/>
              </a:solidFill>
              <a:ln w="19050">
                <a:solidFill>
                  <a:schemeClr val="lt1"/>
                </a:solidFill>
              </a:ln>
              <a:effectLst/>
            </c:spPr>
            <c:extLst>
              <c:ext xmlns:c16="http://schemas.microsoft.com/office/drawing/2014/chart" uri="{C3380CC4-5D6E-409C-BE32-E72D297353CC}">
                <c16:uniqueId val="{00000002-EACD-40A1-BB2B-6F8DC5E1475E}"/>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3-EACD-40A1-BB2B-6F8DC5E1475E}"/>
              </c:ext>
            </c:extLst>
          </c:dPt>
          <c:dPt>
            <c:idx val="3"/>
            <c:bubble3D val="0"/>
            <c:spPr>
              <a:solidFill>
                <a:srgbClr val="00B0F0"/>
              </a:solidFill>
              <a:ln w="19050">
                <a:solidFill>
                  <a:schemeClr val="lt1"/>
                </a:solidFill>
              </a:ln>
              <a:effectLst/>
            </c:spPr>
            <c:extLst>
              <c:ext xmlns:c16="http://schemas.microsoft.com/office/drawing/2014/chart" uri="{C3380CC4-5D6E-409C-BE32-E72D297353CC}">
                <c16:uniqueId val="{00000004-EACD-40A1-BB2B-6F8DC5E1475E}"/>
              </c:ext>
            </c:extLst>
          </c:dPt>
          <c:dPt>
            <c:idx val="4"/>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6-EACD-40A1-BB2B-6F8DC5E1475E}"/>
              </c:ext>
            </c:extLst>
          </c:dPt>
          <c:dPt>
            <c:idx val="5"/>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7-EACD-40A1-BB2B-6F8DC5E1475E}"/>
              </c:ext>
            </c:extLst>
          </c:dPt>
          <c:dPt>
            <c:idx val="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5-EACD-40A1-BB2B-6F8DC5E1475E}"/>
              </c:ext>
            </c:extLst>
          </c:dPt>
          <c:dLbls>
            <c:dLbl>
              <c:idx val="0"/>
              <c:layout>
                <c:manualLayout>
                  <c:x val="4.6299518812708603E-3"/>
                  <c:y val="-5.989467218559160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ACD-40A1-BB2B-6F8DC5E1475E}"/>
                </c:ext>
              </c:extLst>
            </c:dLbl>
            <c:dLbl>
              <c:idx val="1"/>
              <c:layout>
                <c:manualLayout>
                  <c:x val="2.0840327334661807E-2"/>
                  <c:y val="-8.357994878290343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EACD-40A1-BB2B-6F8DC5E1475E}"/>
                </c:ext>
              </c:extLst>
            </c:dLbl>
            <c:dLbl>
              <c:idx val="2"/>
              <c:layout>
                <c:manualLayout>
                  <c:x val="9.3938805953293937E-3"/>
                  <c:y val="-3.160788011990114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ACD-40A1-BB2B-6F8DC5E1475E}"/>
                </c:ext>
              </c:extLst>
            </c:dLbl>
            <c:dLbl>
              <c:idx val="3"/>
              <c:layout>
                <c:manualLayout>
                  <c:x val="3.5092074423360653E-2"/>
                  <c:y val="6.0473725261182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EACD-40A1-BB2B-6F8DC5E1475E}"/>
                </c:ext>
              </c:extLst>
            </c:dLbl>
            <c:dLbl>
              <c:idx val="6"/>
              <c:layout>
                <c:manualLayout>
                  <c:x val="-7.1779756459890856E-3"/>
                  <c:y val="7.695848837224596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ACD-40A1-BB2B-6F8DC5E1475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Australia </c:v>
                </c:pt>
                <c:pt idx="1">
                  <c:v>Brazil</c:v>
                </c:pt>
                <c:pt idx="2">
                  <c:v>China</c:v>
                </c:pt>
                <c:pt idx="3">
                  <c:v>India</c:v>
                </c:pt>
                <c:pt idx="4">
                  <c:v>Russia</c:v>
                </c:pt>
                <c:pt idx="5">
                  <c:v>Ukraine</c:v>
                </c:pt>
                <c:pt idx="6">
                  <c:v>Others</c:v>
                </c:pt>
              </c:strCache>
            </c:strRef>
          </c:cat>
          <c:val>
            <c:numRef>
              <c:f>Sheet1!$B$2:$B$8</c:f>
              <c:numCache>
                <c:formatCode>General</c:formatCode>
                <c:ptCount val="7"/>
                <c:pt idx="0">
                  <c:v>34.6</c:v>
                </c:pt>
                <c:pt idx="1">
                  <c:v>14.6</c:v>
                </c:pt>
                <c:pt idx="2">
                  <c:v>13.8</c:v>
                </c:pt>
                <c:pt idx="3">
                  <c:v>9.1999999999999993</c:v>
                </c:pt>
                <c:pt idx="4">
                  <c:v>3.8</c:v>
                </c:pt>
                <c:pt idx="5">
                  <c:v>3.1</c:v>
                </c:pt>
                <c:pt idx="6">
                  <c:v>20.900000000000006</c:v>
                </c:pt>
              </c:numCache>
            </c:numRef>
          </c:val>
          <c:extLst>
            <c:ext xmlns:c16="http://schemas.microsoft.com/office/drawing/2014/chart" uri="{C3380CC4-5D6E-409C-BE32-E72D297353CC}">
              <c16:uniqueId val="{00000000-EACD-40A1-BB2B-6F8DC5E147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IN" sz="1440" b="1" i="0" u="none" strike="noStrike" kern="1200" spc="0" baseline="0">
                <a:solidFill>
                  <a:srgbClr val="C00000"/>
                </a:solidFill>
                <a:latin typeface="+mn-lt"/>
                <a:ea typeface="+mn-ea"/>
                <a:cs typeface="+mn-cs"/>
              </a:defRPr>
            </a:pPr>
            <a:r>
              <a:rPr lang="en-IN"/>
              <a:t>Crude Steel Production Capacities 167 3 MMT – FY23</a:t>
            </a:r>
          </a:p>
        </c:rich>
      </c:tx>
      <c:overlay val="0"/>
      <c:spPr>
        <a:noFill/>
        <a:ln>
          <a:noFill/>
        </a:ln>
        <a:effectLst/>
      </c:spPr>
      <c:txPr>
        <a:bodyPr rot="0" spcFirstLastPara="1" vertOverflow="ellipsis" vert="horz" wrap="square" anchor="ctr" anchorCtr="1"/>
        <a:lstStyle/>
        <a:p>
          <a:pPr>
            <a:defRPr lang="en-IN" sz="1440" b="1" i="0" u="none" strike="noStrike" kern="1200" spc="0" baseline="0">
              <a:solidFill>
                <a:srgbClr val="C00000"/>
              </a:solidFill>
              <a:latin typeface="+mn-lt"/>
              <a:ea typeface="+mn-ea"/>
              <a:cs typeface="+mn-cs"/>
            </a:defRPr>
          </a:pPr>
          <a:endParaRPr lang="en-US"/>
        </a:p>
      </c:txPr>
    </c:title>
    <c:autoTitleDeleted val="0"/>
    <c:plotArea>
      <c:layout/>
      <c:pieChart>
        <c:varyColors val="1"/>
        <c:ser>
          <c:idx val="0"/>
          <c:order val="0"/>
          <c:tx>
            <c:strRef>
              <c:f>Sheet1!$B$1</c:f>
              <c:strCache>
                <c:ptCount val="1"/>
                <c:pt idx="0">
                  <c:v>Crude Steel Production Capacities 167.3 MMT</c:v>
                </c:pt>
              </c:strCache>
            </c:strRef>
          </c:tx>
          <c:dPt>
            <c:idx val="0"/>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01-3F7D-4058-8EEF-2AD65E65B03A}"/>
              </c:ext>
            </c:extLst>
          </c:dPt>
          <c:dPt>
            <c:idx val="1"/>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2-3F7D-4058-8EEF-2AD65E65B03A}"/>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3-3F7D-4058-8EEF-2AD65E65B03A}"/>
              </c:ext>
            </c:extLst>
          </c:dPt>
          <c:dPt>
            <c:idx val="3"/>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6-3F7D-4058-8EEF-2AD65E65B03A}"/>
              </c:ext>
            </c:extLst>
          </c:dPt>
          <c:dPt>
            <c:idx val="4"/>
            <c:bubble3D val="0"/>
            <c:spPr>
              <a:solidFill>
                <a:schemeClr val="tx2">
                  <a:lumMod val="20000"/>
                  <a:lumOff val="80000"/>
                </a:schemeClr>
              </a:solidFill>
              <a:ln w="19050">
                <a:solidFill>
                  <a:schemeClr val="lt1"/>
                </a:solidFill>
              </a:ln>
              <a:effectLst/>
            </c:spPr>
            <c:extLst>
              <c:ext xmlns:c16="http://schemas.microsoft.com/office/drawing/2014/chart" uri="{C3380CC4-5D6E-409C-BE32-E72D297353CC}">
                <c16:uniqueId val="{00000007-3F7D-4058-8EEF-2AD65E65B03A}"/>
              </c:ext>
            </c:extLst>
          </c:dPt>
          <c:dPt>
            <c:idx val="5"/>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4-3F7D-4058-8EEF-2AD65E65B03A}"/>
              </c:ext>
            </c:extLst>
          </c:dPt>
          <c:dPt>
            <c:idx val="6"/>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8-3F7D-4058-8EEF-2AD65E65B03A}"/>
              </c:ext>
            </c:extLst>
          </c:dPt>
          <c:dPt>
            <c:idx val="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5-3F7D-4058-8EEF-2AD65E65B03A}"/>
              </c:ext>
            </c:extLst>
          </c:dPt>
          <c:dLbls>
            <c:dLbl>
              <c:idx val="0"/>
              <c:layout>
                <c:manualLayout>
                  <c:x val="8.62741864700187E-3"/>
                  <c:y val="1.549430869224010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7D-4058-8EEF-2AD65E65B03A}"/>
                </c:ext>
              </c:extLst>
            </c:dLbl>
            <c:dLbl>
              <c:idx val="1"/>
              <c:layout>
                <c:manualLayout>
                  <c:x val="0.15562246096003129"/>
                  <c:y val="-7.1481752265455736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17275983743142"/>
                      <c:h val="0.12685181485803007"/>
                    </c:manualLayout>
                  </c15:layout>
                </c:ext>
                <c:ext xmlns:c16="http://schemas.microsoft.com/office/drawing/2014/chart" uri="{C3380CC4-5D6E-409C-BE32-E72D297353CC}">
                  <c16:uniqueId val="{00000002-3F7D-4058-8EEF-2AD65E65B03A}"/>
                </c:ext>
              </c:extLst>
            </c:dLbl>
            <c:dLbl>
              <c:idx val="2"/>
              <c:layout>
                <c:manualLayout>
                  <c:x val="6.4270938529478031E-2"/>
                  <c:y val="-0.1177036693777575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7D-4058-8EEF-2AD65E65B03A}"/>
                </c:ext>
              </c:extLst>
            </c:dLbl>
            <c:dLbl>
              <c:idx val="5"/>
              <c:layout>
                <c:manualLayout>
                  <c:x val="-2.3976187137672313E-3"/>
                  <c:y val="-3.861736989869644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F7D-4058-8EEF-2AD65E65B03A}"/>
                </c:ext>
              </c:extLst>
            </c:dLbl>
            <c:dLbl>
              <c:idx val="7"/>
              <c:layout>
                <c:manualLayout>
                  <c:x val="-3.2025491974414899E-2"/>
                  <c:y val="6.419099906940825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F7D-4058-8EEF-2AD65E65B03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Odisha</c:v>
                </c:pt>
                <c:pt idx="1">
                  <c:v>Chhattigarh</c:v>
                </c:pt>
                <c:pt idx="2">
                  <c:v>Jharkhand</c:v>
                </c:pt>
                <c:pt idx="3">
                  <c:v>Maharashtra</c:v>
                </c:pt>
                <c:pt idx="4">
                  <c:v>Karnataka</c:v>
                </c:pt>
                <c:pt idx="5">
                  <c:v>W Bengal</c:v>
                </c:pt>
                <c:pt idx="6">
                  <c:v>Gujarat</c:v>
                </c:pt>
                <c:pt idx="7">
                  <c:v>Others</c:v>
                </c:pt>
              </c:strCache>
            </c:strRef>
          </c:cat>
          <c:val>
            <c:numRef>
              <c:f>Sheet1!$B$2:$B$9</c:f>
              <c:numCache>
                <c:formatCode>General</c:formatCode>
                <c:ptCount val="8"/>
                <c:pt idx="0">
                  <c:v>30.3</c:v>
                </c:pt>
                <c:pt idx="1">
                  <c:v>25.4</c:v>
                </c:pt>
                <c:pt idx="2">
                  <c:v>21</c:v>
                </c:pt>
                <c:pt idx="3">
                  <c:v>18.600000000000001</c:v>
                </c:pt>
                <c:pt idx="4">
                  <c:v>16.899999999999999</c:v>
                </c:pt>
                <c:pt idx="5">
                  <c:v>15.3</c:v>
                </c:pt>
                <c:pt idx="6">
                  <c:v>14.5</c:v>
                </c:pt>
                <c:pt idx="7">
                  <c:v>25.300000000000011</c:v>
                </c:pt>
              </c:numCache>
            </c:numRef>
          </c:val>
          <c:extLst>
            <c:ext xmlns:c16="http://schemas.microsoft.com/office/drawing/2014/chart" uri="{C3380CC4-5D6E-409C-BE32-E72D297353CC}">
              <c16:uniqueId val="{00000000-3F7D-4058-8EEF-2AD65E65B03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50" baseline="0">
                <a:solidFill>
                  <a:srgbClr val="FF0000"/>
                </a:solidFill>
                <a:latin typeface="+mn-lt"/>
                <a:ea typeface="+mn-ea"/>
                <a:cs typeface="+mn-cs"/>
              </a:defRPr>
            </a:pPr>
            <a:r>
              <a:rPr lang="en-US" sz="1600">
                <a:solidFill>
                  <a:srgbClr val="FF0000"/>
                </a:solidFill>
              </a:rPr>
              <a:t>Domestic Crude Steel Production (MT)</a:t>
            </a:r>
          </a:p>
        </c:rich>
      </c:tx>
      <c:layout>
        <c:manualLayout>
          <c:xMode val="edge"/>
          <c:yMode val="edge"/>
          <c:x val="0.18458530841915186"/>
          <c:y val="8.091880435139278E-3"/>
        </c:manualLayout>
      </c:layout>
      <c:overlay val="0"/>
      <c:spPr>
        <a:noFill/>
        <a:ln>
          <a:noFill/>
        </a:ln>
        <a:effectLst/>
      </c:spPr>
      <c:txPr>
        <a:bodyPr rot="0" spcFirstLastPara="1" vertOverflow="ellipsis" vert="horz" wrap="square" anchor="ctr" anchorCtr="1"/>
        <a:lstStyle/>
        <a:p>
          <a:pPr>
            <a:defRPr sz="1600" b="1" i="0" u="none" strike="noStrike" kern="1200" cap="all" spc="50" baseline="0">
              <a:solidFill>
                <a:srgbClr val="FF0000"/>
              </a:solidFill>
              <a:latin typeface="+mn-lt"/>
              <a:ea typeface="+mn-ea"/>
              <a:cs typeface="+mn-cs"/>
            </a:defRPr>
          </a:pPr>
          <a:endParaRPr lang="en-US"/>
        </a:p>
      </c:txPr>
    </c:title>
    <c:autoTitleDeleted val="0"/>
    <c:plotArea>
      <c:layout>
        <c:manualLayout>
          <c:layoutTarget val="inner"/>
          <c:xMode val="edge"/>
          <c:yMode val="edge"/>
          <c:x val="9.7932172893704733E-2"/>
          <c:y val="0.1533411342458893"/>
          <c:w val="0.86925201039942701"/>
          <c:h val="0.72664321720422986"/>
        </c:manualLayout>
      </c:layout>
      <c:barChart>
        <c:barDir val="col"/>
        <c:grouping val="clustered"/>
        <c:varyColors val="0"/>
        <c:ser>
          <c:idx val="0"/>
          <c:order val="0"/>
          <c:tx>
            <c:strRef>
              <c:f>Sheet1!$B$1</c:f>
              <c:strCache>
                <c:ptCount val="1"/>
                <c:pt idx="0">
                  <c:v>Domestic Crude Steel Production (MMT)</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Pt>
            <c:idx val="5"/>
            <c:invertIfNegative val="0"/>
            <c:bubble3D val="0"/>
            <c:extLst>
              <c:ext xmlns:c16="http://schemas.microsoft.com/office/drawing/2014/chart" uri="{C3380CC4-5D6E-409C-BE32-E72D297353CC}">
                <c16:uniqueId val="{00000001-3BBF-406F-BC88-849422F4FD4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FY2019</c:v>
                </c:pt>
                <c:pt idx="1">
                  <c:v>FY2020</c:v>
                </c:pt>
                <c:pt idx="2">
                  <c:v>FY2021</c:v>
                </c:pt>
                <c:pt idx="3">
                  <c:v>FY2022</c:v>
                </c:pt>
                <c:pt idx="4">
                  <c:v>FY2023</c:v>
                </c:pt>
                <c:pt idx="5">
                  <c:v>FY2031E</c:v>
                </c:pt>
              </c:strCache>
            </c:strRef>
          </c:cat>
          <c:val>
            <c:numRef>
              <c:f>Sheet1!$B$2:$B$7</c:f>
              <c:numCache>
                <c:formatCode>General</c:formatCode>
                <c:ptCount val="6"/>
                <c:pt idx="0">
                  <c:v>110.9</c:v>
                </c:pt>
                <c:pt idx="1">
                  <c:v>109.1</c:v>
                </c:pt>
                <c:pt idx="2">
                  <c:v>103.5</c:v>
                </c:pt>
                <c:pt idx="3">
                  <c:v>120.3</c:v>
                </c:pt>
                <c:pt idx="4">
                  <c:v>126.3</c:v>
                </c:pt>
                <c:pt idx="5">
                  <c:v>230</c:v>
                </c:pt>
              </c:numCache>
            </c:numRef>
          </c:val>
          <c:extLst>
            <c:ext xmlns:c16="http://schemas.microsoft.com/office/drawing/2014/chart" uri="{C3380CC4-5D6E-409C-BE32-E72D297353CC}">
              <c16:uniqueId val="{00000002-3BBF-406F-BC88-849422F4FD4B}"/>
            </c:ext>
          </c:extLst>
        </c:ser>
        <c:dLbls>
          <c:showLegendKey val="0"/>
          <c:showVal val="0"/>
          <c:showCatName val="0"/>
          <c:showSerName val="0"/>
          <c:showPercent val="0"/>
          <c:showBubbleSize val="0"/>
        </c:dLbls>
        <c:gapWidth val="355"/>
        <c:overlap val="-70"/>
        <c:axId val="949704320"/>
        <c:axId val="949704800"/>
      </c:barChart>
      <c:catAx>
        <c:axId val="94970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C00000"/>
                </a:solidFill>
                <a:latin typeface="+mn-lt"/>
                <a:ea typeface="+mn-ea"/>
                <a:cs typeface="+mn-cs"/>
              </a:defRPr>
            </a:pPr>
            <a:endParaRPr lang="en-US"/>
          </a:p>
        </c:txPr>
        <c:crossAx val="949704800"/>
        <c:crosses val="autoZero"/>
        <c:auto val="1"/>
        <c:lblAlgn val="ctr"/>
        <c:lblOffset val="100"/>
        <c:noMultiLvlLbl val="0"/>
      </c:catAx>
      <c:valAx>
        <c:axId val="949704800"/>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C00000"/>
                </a:solidFill>
                <a:latin typeface="+mn-lt"/>
                <a:ea typeface="+mn-ea"/>
                <a:cs typeface="+mn-cs"/>
              </a:defRPr>
            </a:pPr>
            <a:endParaRPr lang="en-US"/>
          </a:p>
        </c:txPr>
        <c:crossAx val="949704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20000"/>
        <a:lumOff val="80000"/>
      </a:schemeClr>
    </a:soli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IN" sz="1440" b="1" i="0" u="none" strike="noStrike" kern="1200" spc="0" baseline="0">
                <a:solidFill>
                  <a:srgbClr val="C00000"/>
                </a:solidFill>
                <a:latin typeface="+mn-lt"/>
                <a:ea typeface="+mn-ea"/>
                <a:cs typeface="+mn-cs"/>
              </a:defRPr>
            </a:pPr>
            <a:r>
              <a:rPr lang="en-IN"/>
              <a:t>Crude Steel Production Capacities 167 3 MMT</a:t>
            </a:r>
          </a:p>
        </c:rich>
      </c:tx>
      <c:overlay val="0"/>
      <c:spPr>
        <a:noFill/>
        <a:ln>
          <a:noFill/>
        </a:ln>
        <a:effectLst/>
      </c:spPr>
      <c:txPr>
        <a:bodyPr rot="0" spcFirstLastPara="1" vertOverflow="ellipsis" vert="horz" wrap="square" anchor="ctr" anchorCtr="1"/>
        <a:lstStyle/>
        <a:p>
          <a:pPr>
            <a:defRPr lang="en-IN" sz="1440" b="1" i="0" u="none" strike="noStrike" kern="1200" spc="0" baseline="0">
              <a:solidFill>
                <a:srgbClr val="C00000"/>
              </a:solidFill>
              <a:latin typeface="+mn-lt"/>
              <a:ea typeface="+mn-ea"/>
              <a:cs typeface="+mn-cs"/>
            </a:defRPr>
          </a:pPr>
          <a:endParaRPr lang="en-US"/>
        </a:p>
      </c:txPr>
    </c:title>
    <c:autoTitleDeleted val="0"/>
    <c:plotArea>
      <c:layout/>
      <c:pieChart>
        <c:varyColors val="1"/>
        <c:ser>
          <c:idx val="0"/>
          <c:order val="0"/>
          <c:tx>
            <c:strRef>
              <c:f>Sheet1!$B$1</c:f>
              <c:strCache>
                <c:ptCount val="1"/>
                <c:pt idx="0">
                  <c:v>Crude Steel Production Capacities 167.3 MMT</c:v>
                </c:pt>
              </c:strCache>
            </c:strRef>
          </c:tx>
          <c:dPt>
            <c:idx val="0"/>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01-F175-46A1-B0F3-B1F231A30F6F}"/>
              </c:ext>
            </c:extLst>
          </c:dPt>
          <c:dPt>
            <c:idx val="1"/>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3-F175-46A1-B0F3-B1F231A30F6F}"/>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5-F175-46A1-B0F3-B1F231A30F6F}"/>
              </c:ext>
            </c:extLst>
          </c:dPt>
          <c:dPt>
            <c:idx val="3"/>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7-F175-46A1-B0F3-B1F231A30F6F}"/>
              </c:ext>
            </c:extLst>
          </c:dPt>
          <c:dPt>
            <c:idx val="4"/>
            <c:bubble3D val="0"/>
            <c:spPr>
              <a:solidFill>
                <a:schemeClr val="tx2">
                  <a:lumMod val="20000"/>
                  <a:lumOff val="80000"/>
                </a:schemeClr>
              </a:solidFill>
              <a:ln w="19050">
                <a:solidFill>
                  <a:schemeClr val="lt1"/>
                </a:solidFill>
              </a:ln>
              <a:effectLst/>
            </c:spPr>
            <c:extLst>
              <c:ext xmlns:c16="http://schemas.microsoft.com/office/drawing/2014/chart" uri="{C3380CC4-5D6E-409C-BE32-E72D297353CC}">
                <c16:uniqueId val="{00000009-F175-46A1-B0F3-B1F231A30F6F}"/>
              </c:ext>
            </c:extLst>
          </c:dPt>
          <c:dPt>
            <c:idx val="5"/>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B-F175-46A1-B0F3-B1F231A30F6F}"/>
              </c:ext>
            </c:extLst>
          </c:dPt>
          <c:dPt>
            <c:idx val="6"/>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D-F175-46A1-B0F3-B1F231A30F6F}"/>
              </c:ext>
            </c:extLst>
          </c:dPt>
          <c:dPt>
            <c:idx val="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F-F175-46A1-B0F3-B1F231A30F6F}"/>
              </c:ext>
            </c:extLst>
          </c:dPt>
          <c:dLbls>
            <c:dLbl>
              <c:idx val="0"/>
              <c:layout>
                <c:manualLayout>
                  <c:x val="7.4211170051586464E-2"/>
                  <c:y val="7.2901845172981872E-2"/>
                </c:manualLayout>
              </c:layout>
              <c:spPr>
                <a:solidFill>
                  <a:schemeClr val="accent4">
                    <a:lumMod val="20000"/>
                    <a:lumOff val="80000"/>
                  </a:schemeClr>
                </a:solid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rgbClr val="C0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3088824014103698"/>
                      <c:h val="0.23444437607338114"/>
                    </c:manualLayout>
                  </c15:layout>
                </c:ext>
                <c:ext xmlns:c16="http://schemas.microsoft.com/office/drawing/2014/chart" uri="{C3380CC4-5D6E-409C-BE32-E72D297353CC}">
                  <c16:uniqueId val="{00000001-F175-46A1-B0F3-B1F231A30F6F}"/>
                </c:ext>
              </c:extLst>
            </c:dLbl>
            <c:dLbl>
              <c:idx val="1"/>
              <c:layout>
                <c:manualLayout>
                  <c:x val="5.7276417875541601E-2"/>
                  <c:y val="-6.7778049641863625E-2"/>
                </c:manualLayout>
              </c:layout>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C0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6618255652517627"/>
                      <c:h val="0.12685181485803007"/>
                    </c:manualLayout>
                  </c15:layout>
                </c:ext>
                <c:ext xmlns:c16="http://schemas.microsoft.com/office/drawing/2014/chart" uri="{C3380CC4-5D6E-409C-BE32-E72D297353CC}">
                  <c16:uniqueId val="{00000003-F175-46A1-B0F3-B1F231A30F6F}"/>
                </c:ext>
              </c:extLst>
            </c:dLbl>
            <c:dLbl>
              <c:idx val="2"/>
              <c:layout>
                <c:manualLayout>
                  <c:x val="6.4270938529478031E-2"/>
                  <c:y val="-0.1177036693777575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175-46A1-B0F3-B1F231A30F6F}"/>
                </c:ext>
              </c:extLst>
            </c:dLbl>
            <c:dLbl>
              <c:idx val="5"/>
              <c:layout>
                <c:manualLayout>
                  <c:x val="-2.3976187137672313E-3"/>
                  <c:y val="-3.861736989869644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F175-46A1-B0F3-B1F231A30F6F}"/>
                </c:ext>
              </c:extLst>
            </c:dLbl>
            <c:dLbl>
              <c:idx val="7"/>
              <c:layout>
                <c:manualLayout>
                  <c:x val="-3.2025491974414899E-2"/>
                  <c:y val="6.4190999069408256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C00000"/>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F175-46A1-B0F3-B1F231A30F6F}"/>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00000"/>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Odisha</c:v>
                </c:pt>
                <c:pt idx="1">
                  <c:v>Chhattigarh</c:v>
                </c:pt>
                <c:pt idx="2">
                  <c:v>Jharkhand</c:v>
                </c:pt>
                <c:pt idx="3">
                  <c:v>Maharashtra</c:v>
                </c:pt>
                <c:pt idx="4">
                  <c:v>Karnataka</c:v>
                </c:pt>
                <c:pt idx="5">
                  <c:v>W Bengal</c:v>
                </c:pt>
                <c:pt idx="6">
                  <c:v>Gujarat</c:v>
                </c:pt>
                <c:pt idx="7">
                  <c:v>Others</c:v>
                </c:pt>
              </c:strCache>
            </c:strRef>
          </c:cat>
          <c:val>
            <c:numRef>
              <c:f>Sheet1!$B$2:$B$9</c:f>
              <c:numCache>
                <c:formatCode>General</c:formatCode>
                <c:ptCount val="8"/>
                <c:pt idx="0">
                  <c:v>30.3</c:v>
                </c:pt>
                <c:pt idx="1">
                  <c:v>25.4</c:v>
                </c:pt>
                <c:pt idx="2">
                  <c:v>21</c:v>
                </c:pt>
                <c:pt idx="3">
                  <c:v>18.600000000000001</c:v>
                </c:pt>
                <c:pt idx="4">
                  <c:v>16.899999999999999</c:v>
                </c:pt>
                <c:pt idx="5">
                  <c:v>15.3</c:v>
                </c:pt>
                <c:pt idx="6">
                  <c:v>14.5</c:v>
                </c:pt>
                <c:pt idx="7">
                  <c:v>25.300000000000011</c:v>
                </c:pt>
              </c:numCache>
            </c:numRef>
          </c:val>
          <c:extLst>
            <c:ext xmlns:c16="http://schemas.microsoft.com/office/drawing/2014/chart" uri="{C3380CC4-5D6E-409C-BE32-E72D297353CC}">
              <c16:uniqueId val="{00000010-F175-46A1-B0F3-B1F231A30F6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spPr>
            <a:ln w="34925" cap="rnd">
              <a:solidFill>
                <a:schemeClr val="lt1"/>
              </a:solidFill>
              <a:round/>
            </a:ln>
            <a:effectLst>
              <a:outerShdw dist="25400" dir="2700000" algn="tl" rotWithShape="0">
                <a:schemeClr val="accent1"/>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Sheet1!$A$25:$A$30</c:f>
              <c:strCache>
                <c:ptCount val="6"/>
                <c:pt idx="0">
                  <c:v>2019-20</c:v>
                </c:pt>
                <c:pt idx="1">
                  <c:v>2020-21</c:v>
                </c:pt>
                <c:pt idx="2">
                  <c:v>2021-22</c:v>
                </c:pt>
                <c:pt idx="3">
                  <c:v>2022-23</c:v>
                </c:pt>
                <c:pt idx="4">
                  <c:v>2023-24</c:v>
                </c:pt>
                <c:pt idx="5">
                  <c:v>2024-25 (Projected)</c:v>
                </c:pt>
              </c:strCache>
            </c:strRef>
          </c:cat>
          <c:val>
            <c:numRef>
              <c:f>Sheet1!$B$25:$B$30</c:f>
              <c:numCache>
                <c:formatCode>General</c:formatCode>
                <c:ptCount val="6"/>
                <c:pt idx="0">
                  <c:v>109</c:v>
                </c:pt>
                <c:pt idx="1">
                  <c:v>435</c:v>
                </c:pt>
                <c:pt idx="2">
                  <c:v>872</c:v>
                </c:pt>
                <c:pt idx="3">
                  <c:v>948</c:v>
                </c:pt>
                <c:pt idx="4">
                  <c:v>970</c:v>
                </c:pt>
                <c:pt idx="5">
                  <c:v>1015</c:v>
                </c:pt>
              </c:numCache>
            </c:numRef>
          </c:val>
          <c:smooth val="0"/>
          <c:extLst>
            <c:ext xmlns:c16="http://schemas.microsoft.com/office/drawing/2014/chart" uri="{C3380CC4-5D6E-409C-BE32-E72D297353CC}">
              <c16:uniqueId val="{00000000-AEF2-4775-81F3-D4F04BB32700}"/>
            </c:ext>
          </c:extLst>
        </c:ser>
        <c:dLbls>
          <c:dLblPos val="t"/>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491458864"/>
        <c:axId val="1492465152"/>
      </c:lineChart>
      <c:catAx>
        <c:axId val="1491458864"/>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400" b="1" i="0" u="none" strike="noStrike" kern="1200" spc="100" baseline="0">
                <a:solidFill>
                  <a:schemeClr val="bg1">
                    <a:lumMod val="95000"/>
                  </a:schemeClr>
                </a:solidFill>
                <a:latin typeface="+mn-lt"/>
                <a:ea typeface="+mn-ea"/>
                <a:cs typeface="+mn-cs"/>
              </a:defRPr>
            </a:pPr>
            <a:endParaRPr lang="en-US"/>
          </a:p>
        </c:txPr>
        <c:crossAx val="1492465152"/>
        <c:crosses val="autoZero"/>
        <c:auto val="1"/>
        <c:lblAlgn val="ctr"/>
        <c:lblOffset val="100"/>
        <c:noMultiLvlLbl val="0"/>
      </c:catAx>
      <c:valAx>
        <c:axId val="14924651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lt1"/>
                </a:solidFill>
                <a:latin typeface="+mn-lt"/>
                <a:ea typeface="+mn-ea"/>
                <a:cs typeface="+mn-cs"/>
              </a:defRPr>
            </a:pPr>
            <a:endParaRPr lang="en-US"/>
          </a:p>
        </c:txPr>
        <c:crossAx val="149145886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accent4">
        <a:lumMod val="50000"/>
      </a:schemeClr>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6391706269952"/>
          <c:y val="6.1205915948330171E-2"/>
          <c:w val="0.53445079212219593"/>
          <c:h val="0.8400170898759608"/>
        </c:manualLayout>
      </c:layout>
      <c:pieChart>
        <c:varyColors val="1"/>
        <c:ser>
          <c:idx val="0"/>
          <c:order val="0"/>
          <c:explosion val="11"/>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58F8-45AA-8797-4F4EF8A09DA4}"/>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58F8-45AA-8797-4F4EF8A09DA4}"/>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58F8-45AA-8797-4F4EF8A09DA4}"/>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58F8-45AA-8797-4F4EF8A09DA4}"/>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58F8-45AA-8797-4F4EF8A09DA4}"/>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58F8-45AA-8797-4F4EF8A09DA4}"/>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58F8-45AA-8797-4F4EF8A09DA4}"/>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58F8-45AA-8797-4F4EF8A09DA4}"/>
              </c:ext>
            </c:extLst>
          </c:dPt>
          <c:dLbls>
            <c:dLbl>
              <c:idx val="0"/>
              <c:layout>
                <c:manualLayout>
                  <c:x val="-0.14928078272956971"/>
                  <c:y val="1.455181702052094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58F8-45AA-8797-4F4EF8A09DA4}"/>
                </c:ext>
              </c:extLst>
            </c:dLbl>
            <c:dLbl>
              <c:idx val="1"/>
              <c:layout>
                <c:manualLayout>
                  <c:x val="4.36241856464454E-2"/>
                  <c:y val="2.4611739580402644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58F8-45AA-8797-4F4EF8A09DA4}"/>
                </c:ext>
              </c:extLst>
            </c:dLbl>
            <c:dLbl>
              <c:idx val="2"/>
              <c:layout>
                <c:manualLayout>
                  <c:x val="0.13111313247746548"/>
                  <c:y val="5.607320799821913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58F8-45AA-8797-4F4EF8A09DA4}"/>
                </c:ext>
              </c:extLst>
            </c:dLbl>
            <c:dLbl>
              <c:idx val="3"/>
              <c:layout>
                <c:manualLayout>
                  <c:x val="8.0477071829568925E-2"/>
                  <c:y val="2.900983987224138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58F8-45AA-8797-4F4EF8A09DA4}"/>
                </c:ext>
              </c:extLst>
            </c:dLbl>
            <c:dLbl>
              <c:idx val="4"/>
              <c:layout>
                <c:manualLayout>
                  <c:x val="4.4942796780824253E-2"/>
                  <c:y val="-1.607509439714255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58F8-45AA-8797-4F4EF8A09DA4}"/>
                </c:ext>
              </c:extLst>
            </c:dLbl>
            <c:dLbl>
              <c:idx val="5"/>
              <c:layout>
                <c:manualLayout>
                  <c:x val="9.8997114864458641E-2"/>
                  <c:y val="-0.1371713292068926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1137659751891072"/>
                      <c:h val="0.16388624003921015"/>
                    </c:manualLayout>
                  </c15:layout>
                </c:ext>
                <c:ext xmlns:c16="http://schemas.microsoft.com/office/drawing/2014/chart" uri="{C3380CC4-5D6E-409C-BE32-E72D297353CC}">
                  <c16:uniqueId val="{0000000B-58F8-45AA-8797-4F4EF8A09DA4}"/>
                </c:ext>
              </c:extLst>
            </c:dLbl>
            <c:dLbl>
              <c:idx val="6"/>
              <c:layout>
                <c:manualLayout>
                  <c:x val="-5.5052506013048966E-2"/>
                  <c:y val="-1.134421923997773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58F8-45AA-8797-4F4EF8A09DA4}"/>
                </c:ext>
              </c:extLst>
            </c:dLbl>
            <c:dLbl>
              <c:idx val="7"/>
              <c:layout>
                <c:manualLayout>
                  <c:x val="-0.23306786677008856"/>
                  <c:y val="6.550043047511146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58F8-45AA-8797-4F4EF8A09DA4}"/>
                </c:ext>
              </c:extLst>
            </c:dLbl>
            <c:spPr>
              <a:noFill/>
              <a:ln>
                <a:noFill/>
              </a:ln>
              <a:effectLst/>
            </c:spPr>
            <c:txPr>
              <a:bodyPr rot="0" spcFirstLastPara="1" vertOverflow="ellipsis" vert="horz" wrap="square" anchor="ctr" anchorCtr="1"/>
              <a:lstStyle/>
              <a:p>
                <a:pPr>
                  <a:defRPr sz="1400" b="1" i="0" u="none" strike="noStrike" kern="1200" baseline="0">
                    <a:solidFill>
                      <a:srgbClr val="002060"/>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Sheet1!$A$40:$A$47</c:f>
              <c:strCache>
                <c:ptCount val="8"/>
                <c:pt idx="0">
                  <c:v>Belgium</c:v>
                </c:pt>
                <c:pt idx="1">
                  <c:v>China</c:v>
                </c:pt>
                <c:pt idx="2">
                  <c:v>Germany</c:v>
                </c:pt>
                <c:pt idx="3">
                  <c:v>Kuwait</c:v>
                </c:pt>
                <c:pt idx="4">
                  <c:v>Netherland</c:v>
                </c:pt>
                <c:pt idx="5">
                  <c:v>UAE</c:v>
                </c:pt>
                <c:pt idx="6">
                  <c:v>USA</c:v>
                </c:pt>
                <c:pt idx="7">
                  <c:v>Others</c:v>
                </c:pt>
              </c:strCache>
            </c:strRef>
          </c:cat>
          <c:val>
            <c:numRef>
              <c:f>Sheet1!$B$40:$B$47</c:f>
              <c:numCache>
                <c:formatCode>0%</c:formatCode>
                <c:ptCount val="8"/>
                <c:pt idx="0">
                  <c:v>0.03</c:v>
                </c:pt>
                <c:pt idx="1">
                  <c:v>0.03</c:v>
                </c:pt>
                <c:pt idx="2">
                  <c:v>0.03</c:v>
                </c:pt>
                <c:pt idx="3">
                  <c:v>0.15</c:v>
                </c:pt>
                <c:pt idx="4">
                  <c:v>0.05</c:v>
                </c:pt>
                <c:pt idx="5">
                  <c:v>0.23</c:v>
                </c:pt>
                <c:pt idx="6">
                  <c:v>0.42</c:v>
                </c:pt>
                <c:pt idx="7">
                  <c:v>0.06</c:v>
                </c:pt>
              </c:numCache>
            </c:numRef>
          </c:val>
          <c:extLst>
            <c:ext xmlns:c16="http://schemas.microsoft.com/office/drawing/2014/chart" uri="{C3380CC4-5D6E-409C-BE32-E72D297353CC}">
              <c16:uniqueId val="{00000010-58F8-45AA-8797-4F4EF8A09DA4}"/>
            </c:ext>
          </c:extLst>
        </c:ser>
        <c:dLbls>
          <c:dLblPos val="in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20000"/>
        <a:lumOff val="80000"/>
      </a:schemeClr>
    </a:solidFill>
    <a:ln w="9525" cap="flat" cmpd="sng" algn="ctr">
      <a:solidFill>
        <a:schemeClr val="dk1">
          <a:lumMod val="15000"/>
          <a:lumOff val="85000"/>
        </a:schemeClr>
      </a:solidFill>
      <a:round/>
    </a:ln>
    <a:effectLst/>
  </c:spPr>
  <c:txPr>
    <a:bodyPr/>
    <a:lstStyle/>
    <a:p>
      <a:pPr>
        <a:defRPr>
          <a:solidFill>
            <a:srgbClr val="00206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rgbClr val="00B0F0"/>
                </a:solidFill>
                <a:latin typeface="+mn-lt"/>
                <a:ea typeface="+mn-ea"/>
                <a:cs typeface="+mn-cs"/>
              </a:defRPr>
            </a:pPr>
            <a:r>
              <a:rPr lang="en-IN" dirty="0"/>
              <a:t>Global Iron Ore Reserves 190,000 MMT</a:t>
            </a:r>
          </a:p>
        </c:rich>
      </c:tx>
      <c:overlay val="0"/>
      <c:spPr>
        <a:noFill/>
        <a:ln>
          <a:noFill/>
        </a:ln>
        <a:effectLst/>
      </c:spPr>
      <c:txPr>
        <a:bodyPr rot="0" spcFirstLastPara="1" vertOverflow="ellipsis" vert="horz" wrap="square" anchor="ctr" anchorCtr="1"/>
        <a:lstStyle/>
        <a:p>
          <a:pPr>
            <a:defRPr sz="1440" b="0" i="0" u="none" strike="noStrike" kern="1200" spc="0" baseline="0">
              <a:solidFill>
                <a:srgbClr val="00B0F0"/>
              </a:solidFill>
              <a:latin typeface="+mn-lt"/>
              <a:ea typeface="+mn-ea"/>
              <a:cs typeface="+mn-cs"/>
            </a:defRPr>
          </a:pPr>
          <a:endParaRPr lang="en-US"/>
        </a:p>
      </c:txPr>
    </c:title>
    <c:autoTitleDeleted val="0"/>
    <c:plotArea>
      <c:layout/>
      <c:pieChart>
        <c:varyColors val="1"/>
        <c:ser>
          <c:idx val="0"/>
          <c:order val="0"/>
          <c:tx>
            <c:strRef>
              <c:f>Sheet1!$B$1</c:f>
              <c:strCache>
                <c:ptCount val="1"/>
                <c:pt idx="0">
                  <c:v>Global Iron Ore Reserves 179,230 MMT</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01-D122-4BB0-811A-6A6BAA09A942}"/>
              </c:ext>
            </c:extLst>
          </c:dPt>
          <c:dPt>
            <c:idx val="1"/>
            <c:bubble3D val="0"/>
            <c:spPr>
              <a:solidFill>
                <a:srgbClr val="0070C0"/>
              </a:solidFill>
              <a:ln w="19050">
                <a:solidFill>
                  <a:schemeClr val="lt1"/>
                </a:solidFill>
              </a:ln>
              <a:effectLst/>
            </c:spPr>
            <c:extLst>
              <c:ext xmlns:c16="http://schemas.microsoft.com/office/drawing/2014/chart" uri="{C3380CC4-5D6E-409C-BE32-E72D297353CC}">
                <c16:uniqueId val="{00000002-D122-4BB0-811A-6A6BAA09A942}"/>
              </c:ext>
            </c:extLst>
          </c:dPt>
          <c:dPt>
            <c:idx val="2"/>
            <c:bubble3D val="0"/>
            <c:spPr>
              <a:solidFill>
                <a:schemeClr val="accent4">
                  <a:lumMod val="75000"/>
                </a:schemeClr>
              </a:solidFill>
              <a:ln w="19050">
                <a:solidFill>
                  <a:schemeClr val="lt1"/>
                </a:solidFill>
              </a:ln>
              <a:effectLst/>
            </c:spPr>
            <c:extLst>
              <c:ext xmlns:c16="http://schemas.microsoft.com/office/drawing/2014/chart" uri="{C3380CC4-5D6E-409C-BE32-E72D297353CC}">
                <c16:uniqueId val="{00000003-D122-4BB0-811A-6A6BAA09A942}"/>
              </c:ext>
            </c:extLst>
          </c:dPt>
          <c:dPt>
            <c:idx val="3"/>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4-D122-4BB0-811A-6A6BAA09A942}"/>
              </c:ext>
            </c:extLst>
          </c:dPt>
          <c:dPt>
            <c:idx val="4"/>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5-D122-4BB0-811A-6A6BAA09A942}"/>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6-D122-4BB0-811A-6A6BAA09A942}"/>
              </c:ext>
            </c:extLst>
          </c:dPt>
          <c:dPt>
            <c:idx val="6"/>
            <c:bubble3D val="0"/>
            <c:spPr>
              <a:solidFill>
                <a:srgbClr val="00B0F0"/>
              </a:solidFill>
              <a:ln w="19050">
                <a:solidFill>
                  <a:schemeClr val="lt1"/>
                </a:solidFill>
              </a:ln>
              <a:effectLst/>
            </c:spPr>
            <c:extLst>
              <c:ext xmlns:c16="http://schemas.microsoft.com/office/drawing/2014/chart" uri="{C3380CC4-5D6E-409C-BE32-E72D297353CC}">
                <c16:uniqueId val="{00000007-D122-4BB0-811A-6A6BAA09A942}"/>
              </c:ext>
            </c:extLst>
          </c:dPt>
          <c:dPt>
            <c:idx val="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8-D122-4BB0-811A-6A6BAA09A942}"/>
              </c:ext>
            </c:extLst>
          </c:dPt>
          <c:dLbls>
            <c:dLbl>
              <c:idx val="0"/>
              <c:layout>
                <c:manualLayout>
                  <c:x val="2.717417061362911E-2"/>
                  <c:y val="1.656195319335083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122-4BB0-811A-6A6BAA09A942}"/>
                </c:ext>
              </c:extLst>
            </c:dLbl>
            <c:dLbl>
              <c:idx val="1"/>
              <c:layout>
                <c:manualLayout>
                  <c:x val="5.4204904285199612E-2"/>
                  <c:y val="-8.735263560804899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D122-4BB0-811A-6A6BAA09A942}"/>
                </c:ext>
              </c:extLst>
            </c:dLbl>
            <c:dLbl>
              <c:idx val="2"/>
              <c:layout>
                <c:manualLayout>
                  <c:x val="-1.8399772178517758E-2"/>
                  <c:y val="-2.385662729658792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122-4BB0-811A-6A6BAA09A942}"/>
                </c:ext>
              </c:extLst>
            </c:dLbl>
            <c:dLbl>
              <c:idx val="3"/>
              <c:layout>
                <c:manualLayout>
                  <c:x val="1.0117022735594129E-2"/>
                  <c:y val="-1.339047462817147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D122-4BB0-811A-6A6BAA09A942}"/>
                </c:ext>
              </c:extLst>
            </c:dLbl>
            <c:dLbl>
              <c:idx val="7"/>
              <c:layout>
                <c:manualLayout>
                  <c:x val="2.6843049368730661E-2"/>
                  <c:y val="-6.2344160104986874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8-D122-4BB0-811A-6A6BAA09A942}"/>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Australia</c:v>
                </c:pt>
                <c:pt idx="1">
                  <c:v>Brazil</c:v>
                </c:pt>
                <c:pt idx="2">
                  <c:v>Russia</c:v>
                </c:pt>
                <c:pt idx="3">
                  <c:v>China</c:v>
                </c:pt>
                <c:pt idx="4">
                  <c:v>Ukraine</c:v>
                </c:pt>
                <c:pt idx="5">
                  <c:v>Canada</c:v>
                </c:pt>
                <c:pt idx="6">
                  <c:v>India</c:v>
                </c:pt>
                <c:pt idx="7">
                  <c:v>Others</c:v>
                </c:pt>
              </c:strCache>
            </c:strRef>
          </c:cat>
          <c:val>
            <c:numRef>
              <c:f>Sheet1!$B$2:$B$9</c:f>
              <c:numCache>
                <c:formatCode>General</c:formatCode>
                <c:ptCount val="8"/>
                <c:pt idx="0">
                  <c:v>58000</c:v>
                </c:pt>
                <c:pt idx="1">
                  <c:v>34000</c:v>
                </c:pt>
                <c:pt idx="2">
                  <c:v>29000</c:v>
                </c:pt>
                <c:pt idx="3">
                  <c:v>20000</c:v>
                </c:pt>
                <c:pt idx="4">
                  <c:v>6000</c:v>
                </c:pt>
                <c:pt idx="5">
                  <c:v>6000</c:v>
                </c:pt>
                <c:pt idx="6">
                  <c:v>5500</c:v>
                </c:pt>
                <c:pt idx="7">
                  <c:v>31500</c:v>
                </c:pt>
              </c:numCache>
            </c:numRef>
          </c:val>
          <c:extLst>
            <c:ext xmlns:c16="http://schemas.microsoft.com/office/drawing/2014/chart" uri="{C3380CC4-5D6E-409C-BE32-E72D297353CC}">
              <c16:uniqueId val="{00000000-D122-4BB0-811A-6A6BAA09A94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rgbClr val="00B0F0"/>
                </a:solidFill>
                <a:latin typeface="+mn-lt"/>
                <a:ea typeface="+mn-ea"/>
                <a:cs typeface="+mn-cs"/>
              </a:defRPr>
            </a:pPr>
            <a:r>
              <a:rPr lang="en-US" dirty="0">
                <a:solidFill>
                  <a:srgbClr val="00B0F0"/>
                </a:solidFill>
              </a:rPr>
              <a:t>Domestic Crude Steel Production (MT)</a:t>
            </a:r>
          </a:p>
        </c:rich>
      </c:tx>
      <c:overlay val="0"/>
      <c:spPr>
        <a:noFill/>
        <a:ln>
          <a:noFill/>
        </a:ln>
        <a:effectLst/>
      </c:spPr>
      <c:txPr>
        <a:bodyPr rot="0" spcFirstLastPara="1" vertOverflow="ellipsis" vert="horz" wrap="square" anchor="ctr" anchorCtr="1"/>
        <a:lstStyle/>
        <a:p>
          <a:pPr>
            <a:defRPr sz="1440" b="0" i="0" u="none" strike="noStrike" kern="1200" spc="0" baseline="0">
              <a:solidFill>
                <a:srgbClr val="00B0F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Domestic Crude Steel Production (MMT)</c:v>
                </c:pt>
              </c:strCache>
            </c:strRef>
          </c:tx>
          <c:spPr>
            <a:solidFill>
              <a:srgbClr val="002060"/>
            </a:solidFill>
            <a:ln>
              <a:noFill/>
            </a:ln>
            <a:effectLst/>
          </c:spPr>
          <c:invertIfNegative val="0"/>
          <c:dPt>
            <c:idx val="5"/>
            <c:invertIfNegative val="0"/>
            <c:bubble3D val="0"/>
            <c:spPr>
              <a:solidFill>
                <a:srgbClr val="00B0F0"/>
              </a:solidFill>
              <a:ln>
                <a:noFill/>
              </a:ln>
              <a:effectLst/>
            </c:spPr>
            <c:extLst>
              <c:ext xmlns:c16="http://schemas.microsoft.com/office/drawing/2014/chart" uri="{C3380CC4-5D6E-409C-BE32-E72D297353CC}">
                <c16:uniqueId val="{00000003-333C-4E37-AABB-77FA2ED19041}"/>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FY2019</c:v>
                </c:pt>
                <c:pt idx="1">
                  <c:v>FY2020</c:v>
                </c:pt>
                <c:pt idx="2">
                  <c:v>FY2021</c:v>
                </c:pt>
                <c:pt idx="3">
                  <c:v>FY2022</c:v>
                </c:pt>
                <c:pt idx="4">
                  <c:v>FY2023</c:v>
                </c:pt>
                <c:pt idx="5">
                  <c:v>FY2031E</c:v>
                </c:pt>
              </c:strCache>
            </c:strRef>
          </c:cat>
          <c:val>
            <c:numRef>
              <c:f>Sheet1!$B$2:$B$7</c:f>
              <c:numCache>
                <c:formatCode>General</c:formatCode>
                <c:ptCount val="6"/>
                <c:pt idx="0">
                  <c:v>110.9</c:v>
                </c:pt>
                <c:pt idx="1">
                  <c:v>109.1</c:v>
                </c:pt>
                <c:pt idx="2">
                  <c:v>103.5</c:v>
                </c:pt>
                <c:pt idx="3">
                  <c:v>120.3</c:v>
                </c:pt>
                <c:pt idx="4">
                  <c:v>126.3</c:v>
                </c:pt>
                <c:pt idx="5">
                  <c:v>230</c:v>
                </c:pt>
              </c:numCache>
            </c:numRef>
          </c:val>
          <c:extLst>
            <c:ext xmlns:c16="http://schemas.microsoft.com/office/drawing/2014/chart" uri="{C3380CC4-5D6E-409C-BE32-E72D297353CC}">
              <c16:uniqueId val="{00000000-333C-4E37-AABB-77FA2ED19041}"/>
            </c:ext>
          </c:extLst>
        </c:ser>
        <c:dLbls>
          <c:showLegendKey val="0"/>
          <c:showVal val="0"/>
          <c:showCatName val="0"/>
          <c:showSerName val="0"/>
          <c:showPercent val="0"/>
          <c:showBubbleSize val="0"/>
        </c:dLbls>
        <c:gapWidth val="219"/>
        <c:overlap val="-27"/>
        <c:axId val="949704320"/>
        <c:axId val="949704800"/>
      </c:barChart>
      <c:catAx>
        <c:axId val="94970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9704800"/>
        <c:crosses val="autoZero"/>
        <c:auto val="1"/>
        <c:lblAlgn val="ctr"/>
        <c:lblOffset val="100"/>
        <c:noMultiLvlLbl val="0"/>
      </c:catAx>
      <c:valAx>
        <c:axId val="9497048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9704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rgbClr val="00B0F0"/>
                </a:solidFill>
                <a:latin typeface="+mn-lt"/>
                <a:ea typeface="+mn-ea"/>
                <a:cs typeface="+mn-cs"/>
              </a:defRPr>
            </a:pPr>
            <a:r>
              <a:rPr lang="en-IN" dirty="0"/>
              <a:t>Crude Steel Production Capacities 167 3 MMT</a:t>
            </a:r>
          </a:p>
        </c:rich>
      </c:tx>
      <c:overlay val="0"/>
      <c:spPr>
        <a:noFill/>
        <a:ln>
          <a:noFill/>
        </a:ln>
        <a:effectLst/>
      </c:spPr>
      <c:txPr>
        <a:bodyPr rot="0" spcFirstLastPara="1" vertOverflow="ellipsis" vert="horz" wrap="square" anchor="ctr" anchorCtr="1"/>
        <a:lstStyle/>
        <a:p>
          <a:pPr>
            <a:defRPr sz="1440" b="0" i="0" u="none" strike="noStrike" kern="1200" spc="0" baseline="0">
              <a:solidFill>
                <a:srgbClr val="00B0F0"/>
              </a:solidFill>
              <a:latin typeface="+mn-lt"/>
              <a:ea typeface="+mn-ea"/>
              <a:cs typeface="+mn-cs"/>
            </a:defRPr>
          </a:pPr>
          <a:endParaRPr lang="en-US"/>
        </a:p>
      </c:txPr>
    </c:title>
    <c:autoTitleDeleted val="0"/>
    <c:plotArea>
      <c:layout/>
      <c:pieChart>
        <c:varyColors val="1"/>
        <c:ser>
          <c:idx val="0"/>
          <c:order val="0"/>
          <c:tx>
            <c:strRef>
              <c:f>Sheet1!$B$1</c:f>
              <c:strCache>
                <c:ptCount val="1"/>
                <c:pt idx="0">
                  <c:v>Crude Steel Production Capacities 167.3 MMT</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01-3F7D-4058-8EEF-2AD65E65B03A}"/>
              </c:ext>
            </c:extLst>
          </c:dPt>
          <c:dPt>
            <c:idx val="1"/>
            <c:bubble3D val="0"/>
            <c:spPr>
              <a:solidFill>
                <a:schemeClr val="tx2">
                  <a:lumMod val="75000"/>
                  <a:lumOff val="25000"/>
                </a:schemeClr>
              </a:solidFill>
              <a:ln w="19050">
                <a:solidFill>
                  <a:schemeClr val="lt1"/>
                </a:solidFill>
              </a:ln>
              <a:effectLst/>
            </c:spPr>
            <c:extLst>
              <c:ext xmlns:c16="http://schemas.microsoft.com/office/drawing/2014/chart" uri="{C3380CC4-5D6E-409C-BE32-E72D297353CC}">
                <c16:uniqueId val="{00000002-3F7D-4058-8EEF-2AD65E65B03A}"/>
              </c:ext>
            </c:extLst>
          </c:dPt>
          <c:dPt>
            <c:idx val="2"/>
            <c:bubble3D val="0"/>
            <c:spPr>
              <a:solidFill>
                <a:schemeClr val="tx2">
                  <a:lumMod val="50000"/>
                  <a:lumOff val="50000"/>
                </a:schemeClr>
              </a:solidFill>
              <a:ln w="19050">
                <a:solidFill>
                  <a:schemeClr val="lt1"/>
                </a:solidFill>
              </a:ln>
              <a:effectLst/>
            </c:spPr>
            <c:extLst>
              <c:ext xmlns:c16="http://schemas.microsoft.com/office/drawing/2014/chart" uri="{C3380CC4-5D6E-409C-BE32-E72D297353CC}">
                <c16:uniqueId val="{00000003-3F7D-4058-8EEF-2AD65E65B03A}"/>
              </c:ext>
            </c:extLst>
          </c:dPt>
          <c:dPt>
            <c:idx val="3"/>
            <c:bubble3D val="0"/>
            <c:spPr>
              <a:solidFill>
                <a:schemeClr val="tx2">
                  <a:lumMod val="25000"/>
                  <a:lumOff val="75000"/>
                </a:schemeClr>
              </a:solidFill>
              <a:ln w="19050">
                <a:solidFill>
                  <a:schemeClr val="lt1"/>
                </a:solidFill>
              </a:ln>
              <a:effectLst/>
            </c:spPr>
            <c:extLst>
              <c:ext xmlns:c16="http://schemas.microsoft.com/office/drawing/2014/chart" uri="{C3380CC4-5D6E-409C-BE32-E72D297353CC}">
                <c16:uniqueId val="{00000006-3F7D-4058-8EEF-2AD65E65B03A}"/>
              </c:ext>
            </c:extLst>
          </c:dPt>
          <c:dPt>
            <c:idx val="4"/>
            <c:bubble3D val="0"/>
            <c:spPr>
              <a:solidFill>
                <a:schemeClr val="accent4">
                  <a:lumMod val="20000"/>
                  <a:lumOff val="80000"/>
                </a:schemeClr>
              </a:solidFill>
              <a:ln w="19050">
                <a:solidFill>
                  <a:schemeClr val="lt1"/>
                </a:solidFill>
              </a:ln>
              <a:effectLst/>
            </c:spPr>
            <c:extLst>
              <c:ext xmlns:c16="http://schemas.microsoft.com/office/drawing/2014/chart" uri="{C3380CC4-5D6E-409C-BE32-E72D297353CC}">
                <c16:uniqueId val="{00000007-3F7D-4058-8EEF-2AD65E65B03A}"/>
              </c:ext>
            </c:extLst>
          </c:dPt>
          <c:dPt>
            <c:idx val="5"/>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4-3F7D-4058-8EEF-2AD65E65B03A}"/>
              </c:ext>
            </c:extLst>
          </c:dPt>
          <c:dPt>
            <c:idx val="6"/>
            <c:bubble3D val="0"/>
            <c:spPr>
              <a:solidFill>
                <a:schemeClr val="bg2">
                  <a:lumMod val="90000"/>
                </a:schemeClr>
              </a:solidFill>
              <a:ln w="19050">
                <a:solidFill>
                  <a:schemeClr val="lt1"/>
                </a:solidFill>
              </a:ln>
              <a:effectLst/>
            </c:spPr>
            <c:extLst>
              <c:ext xmlns:c16="http://schemas.microsoft.com/office/drawing/2014/chart" uri="{C3380CC4-5D6E-409C-BE32-E72D297353CC}">
                <c16:uniqueId val="{00000008-3F7D-4058-8EEF-2AD65E65B03A}"/>
              </c:ext>
            </c:extLst>
          </c:dPt>
          <c:dPt>
            <c:idx val="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5-3F7D-4058-8EEF-2AD65E65B03A}"/>
              </c:ext>
            </c:extLst>
          </c:dPt>
          <c:dLbls>
            <c:dLbl>
              <c:idx val="0"/>
              <c:layout>
                <c:manualLayout>
                  <c:x val="8.62741864700187E-3"/>
                  <c:y val="1.549430869224010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7D-4058-8EEF-2AD65E65B03A}"/>
                </c:ext>
              </c:extLst>
            </c:dLbl>
            <c:dLbl>
              <c:idx val="1"/>
              <c:layout>
                <c:manualLayout>
                  <c:x val="0.15562246096003129"/>
                  <c:y val="-7.1481752265455736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1417275983743142"/>
                      <c:h val="0.12685181485803007"/>
                    </c:manualLayout>
                  </c15:layout>
                </c:ext>
                <c:ext xmlns:c16="http://schemas.microsoft.com/office/drawing/2014/chart" uri="{C3380CC4-5D6E-409C-BE32-E72D297353CC}">
                  <c16:uniqueId val="{00000002-3F7D-4058-8EEF-2AD65E65B03A}"/>
                </c:ext>
              </c:extLst>
            </c:dLbl>
            <c:dLbl>
              <c:idx val="2"/>
              <c:layout>
                <c:manualLayout>
                  <c:x val="6.4270938529478031E-2"/>
                  <c:y val="-0.11770366937775754"/>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7D-4058-8EEF-2AD65E65B03A}"/>
                </c:ext>
              </c:extLst>
            </c:dLbl>
            <c:dLbl>
              <c:idx val="5"/>
              <c:layout>
                <c:manualLayout>
                  <c:x val="-2.3976187137672313E-3"/>
                  <c:y val="-3.861736989869644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F7D-4058-8EEF-2AD65E65B03A}"/>
                </c:ext>
              </c:extLst>
            </c:dLbl>
            <c:dLbl>
              <c:idx val="7"/>
              <c:layout>
                <c:manualLayout>
                  <c:x val="-3.2025491974414899E-2"/>
                  <c:y val="6.419099906940825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F7D-4058-8EEF-2AD65E65B03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Odisha</c:v>
                </c:pt>
                <c:pt idx="1">
                  <c:v>Chhattigarh</c:v>
                </c:pt>
                <c:pt idx="2">
                  <c:v>Jharkhand</c:v>
                </c:pt>
                <c:pt idx="3">
                  <c:v>Maharashtra</c:v>
                </c:pt>
                <c:pt idx="4">
                  <c:v>Karnataka</c:v>
                </c:pt>
                <c:pt idx="5">
                  <c:v>W Bengal</c:v>
                </c:pt>
                <c:pt idx="6">
                  <c:v>Gujarat</c:v>
                </c:pt>
                <c:pt idx="7">
                  <c:v>Others</c:v>
                </c:pt>
              </c:strCache>
            </c:strRef>
          </c:cat>
          <c:val>
            <c:numRef>
              <c:f>Sheet1!$B$2:$B$9</c:f>
              <c:numCache>
                <c:formatCode>General</c:formatCode>
                <c:ptCount val="8"/>
                <c:pt idx="0">
                  <c:v>30.3</c:v>
                </c:pt>
                <c:pt idx="1">
                  <c:v>25.4</c:v>
                </c:pt>
                <c:pt idx="2">
                  <c:v>21</c:v>
                </c:pt>
                <c:pt idx="3">
                  <c:v>18.600000000000001</c:v>
                </c:pt>
                <c:pt idx="4">
                  <c:v>16.899999999999999</c:v>
                </c:pt>
                <c:pt idx="5">
                  <c:v>15.3</c:v>
                </c:pt>
                <c:pt idx="6">
                  <c:v>14.5</c:v>
                </c:pt>
                <c:pt idx="7">
                  <c:v>25.300000000000011</c:v>
                </c:pt>
              </c:numCache>
            </c:numRef>
          </c:val>
          <c:extLst>
            <c:ext xmlns:c16="http://schemas.microsoft.com/office/drawing/2014/chart" uri="{C3380CC4-5D6E-409C-BE32-E72D297353CC}">
              <c16:uniqueId val="{00000000-3F7D-4058-8EEF-2AD65E65B03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B0F0"/>
                </a:solidFill>
                <a:latin typeface="+mn-lt"/>
                <a:ea typeface="+mn-ea"/>
                <a:cs typeface="+mn-cs"/>
              </a:defRPr>
            </a:pPr>
            <a:r>
              <a:rPr lang="en-IN" sz="1400" dirty="0">
                <a:solidFill>
                  <a:srgbClr val="00B0F0"/>
                </a:solidFill>
              </a:rPr>
              <a:t>Productions</a:t>
            </a:r>
            <a:r>
              <a:rPr lang="en-IN" sz="1400" baseline="0" dirty="0">
                <a:solidFill>
                  <a:srgbClr val="00B0F0"/>
                </a:solidFill>
              </a:rPr>
              <a:t> Trends of Steel, Sponge Iron, Pallets</a:t>
            </a:r>
          </a:p>
        </c:rich>
      </c:tx>
      <c:layout>
        <c:manualLayout>
          <c:xMode val="edge"/>
          <c:yMode val="edge"/>
          <c:x val="0.1800741469816273"/>
          <c:y val="7.589298418128756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rgbClr val="00B0F0"/>
              </a:solidFill>
              <a:latin typeface="+mn-lt"/>
              <a:ea typeface="+mn-ea"/>
              <a:cs typeface="+mn-cs"/>
            </a:defRPr>
          </a:pPr>
          <a:endParaRPr lang="en-US"/>
        </a:p>
      </c:txPr>
    </c:title>
    <c:autoTitleDeleted val="0"/>
    <c:plotArea>
      <c:layout>
        <c:manualLayout>
          <c:layoutTarget val="inner"/>
          <c:xMode val="edge"/>
          <c:yMode val="edge"/>
          <c:x val="5.225854784074032E-2"/>
          <c:y val="2.9370349747016179E-2"/>
          <c:w val="0.92661277133926068"/>
          <c:h val="0.82378984707383118"/>
        </c:manualLayout>
      </c:layout>
      <c:barChart>
        <c:barDir val="col"/>
        <c:grouping val="clustered"/>
        <c:varyColors val="0"/>
        <c:ser>
          <c:idx val="0"/>
          <c:order val="0"/>
          <c:tx>
            <c:strRef>
              <c:f>Sheet1!$B$1</c:f>
              <c:strCache>
                <c:ptCount val="1"/>
                <c:pt idx="0">
                  <c:v>Steel</c:v>
                </c:pt>
              </c:strCache>
            </c:strRef>
          </c:tx>
          <c:spPr>
            <a:solidFill>
              <a:srgbClr val="0070C0"/>
            </a:solidFill>
            <a:ln>
              <a:solidFill>
                <a:srgbClr val="0070C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2017-18</c:v>
                </c:pt>
                <c:pt idx="1">
                  <c:v>2018-19</c:v>
                </c:pt>
                <c:pt idx="2">
                  <c:v>2019-20</c:v>
                </c:pt>
                <c:pt idx="3">
                  <c:v>2020-21</c:v>
                </c:pt>
                <c:pt idx="4">
                  <c:v>2021-22</c:v>
                </c:pt>
              </c:strCache>
            </c:strRef>
          </c:cat>
          <c:val>
            <c:numRef>
              <c:f>Sheet1!$B$2:$B$6</c:f>
              <c:numCache>
                <c:formatCode>General</c:formatCode>
                <c:ptCount val="5"/>
                <c:pt idx="0">
                  <c:v>16.54</c:v>
                </c:pt>
                <c:pt idx="1">
                  <c:v>19.27</c:v>
                </c:pt>
                <c:pt idx="2">
                  <c:v>19.649999999999999</c:v>
                </c:pt>
                <c:pt idx="3">
                  <c:v>20.5</c:v>
                </c:pt>
                <c:pt idx="4">
                  <c:v>23.72</c:v>
                </c:pt>
              </c:numCache>
            </c:numRef>
          </c:val>
          <c:extLst>
            <c:ext xmlns:c16="http://schemas.microsoft.com/office/drawing/2014/chart" uri="{C3380CC4-5D6E-409C-BE32-E72D297353CC}">
              <c16:uniqueId val="{00000000-CB3E-4DF0-812B-76AFCF45B6FB}"/>
            </c:ext>
          </c:extLst>
        </c:ser>
        <c:ser>
          <c:idx val="1"/>
          <c:order val="1"/>
          <c:tx>
            <c:strRef>
              <c:f>Sheet1!$C$1</c:f>
              <c:strCache>
                <c:ptCount val="1"/>
                <c:pt idx="0">
                  <c:v>Sponge Iron</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2017-18</c:v>
                </c:pt>
                <c:pt idx="1">
                  <c:v>2018-19</c:v>
                </c:pt>
                <c:pt idx="2">
                  <c:v>2019-20</c:v>
                </c:pt>
                <c:pt idx="3">
                  <c:v>2020-21</c:v>
                </c:pt>
                <c:pt idx="4">
                  <c:v>2021-22</c:v>
                </c:pt>
              </c:strCache>
            </c:strRef>
          </c:cat>
          <c:val>
            <c:numRef>
              <c:f>Sheet1!$C$2:$C$6</c:f>
              <c:numCache>
                <c:formatCode>General</c:formatCode>
                <c:ptCount val="5"/>
                <c:pt idx="0">
                  <c:v>5.8</c:v>
                </c:pt>
                <c:pt idx="1">
                  <c:v>6.82</c:v>
                </c:pt>
                <c:pt idx="2">
                  <c:v>7.67</c:v>
                </c:pt>
                <c:pt idx="3">
                  <c:v>7.87</c:v>
                </c:pt>
                <c:pt idx="4">
                  <c:v>9.74</c:v>
                </c:pt>
              </c:numCache>
            </c:numRef>
          </c:val>
          <c:extLst>
            <c:ext xmlns:c16="http://schemas.microsoft.com/office/drawing/2014/chart" uri="{C3380CC4-5D6E-409C-BE32-E72D297353CC}">
              <c16:uniqueId val="{00000001-CB3E-4DF0-812B-76AFCF45B6FB}"/>
            </c:ext>
          </c:extLst>
        </c:ser>
        <c:ser>
          <c:idx val="2"/>
          <c:order val="2"/>
          <c:tx>
            <c:strRef>
              <c:f>Sheet1!$D$1</c:f>
              <c:strCache>
                <c:ptCount val="1"/>
                <c:pt idx="0">
                  <c:v>Pellets</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2017-18</c:v>
                </c:pt>
                <c:pt idx="1">
                  <c:v>2018-19</c:v>
                </c:pt>
                <c:pt idx="2">
                  <c:v>2019-20</c:v>
                </c:pt>
                <c:pt idx="3">
                  <c:v>2020-21</c:v>
                </c:pt>
                <c:pt idx="4">
                  <c:v>2021-22</c:v>
                </c:pt>
              </c:strCache>
            </c:strRef>
          </c:cat>
          <c:val>
            <c:numRef>
              <c:f>Sheet1!$D$2:$D$6</c:f>
              <c:numCache>
                <c:formatCode>General</c:formatCode>
                <c:ptCount val="5"/>
                <c:pt idx="0">
                  <c:v>16.489999999999998</c:v>
                </c:pt>
                <c:pt idx="1">
                  <c:v>19.89</c:v>
                </c:pt>
                <c:pt idx="2">
                  <c:v>22.34</c:v>
                </c:pt>
                <c:pt idx="3">
                  <c:v>22.87</c:v>
                </c:pt>
                <c:pt idx="4">
                  <c:v>25.77</c:v>
                </c:pt>
              </c:numCache>
            </c:numRef>
          </c:val>
          <c:extLst>
            <c:ext xmlns:c16="http://schemas.microsoft.com/office/drawing/2014/chart" uri="{C3380CC4-5D6E-409C-BE32-E72D297353CC}">
              <c16:uniqueId val="{00000002-CB3E-4DF0-812B-76AFCF45B6FB}"/>
            </c:ext>
          </c:extLst>
        </c:ser>
        <c:dLbls>
          <c:showLegendKey val="0"/>
          <c:showVal val="0"/>
          <c:showCatName val="0"/>
          <c:showSerName val="0"/>
          <c:showPercent val="0"/>
          <c:showBubbleSize val="0"/>
        </c:dLbls>
        <c:gapWidth val="219"/>
        <c:overlap val="-27"/>
        <c:axId val="1137502767"/>
        <c:axId val="1137509007"/>
      </c:barChart>
      <c:catAx>
        <c:axId val="1137502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37509007"/>
        <c:crosses val="autoZero"/>
        <c:auto val="1"/>
        <c:lblAlgn val="ctr"/>
        <c:lblOffset val="100"/>
        <c:noMultiLvlLbl val="0"/>
      </c:catAx>
      <c:valAx>
        <c:axId val="1137509007"/>
        <c:scaling>
          <c:orientation val="minMax"/>
          <c:max val="35"/>
          <c:min val="2"/>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37502767"/>
        <c:crosses val="autoZero"/>
        <c:crossBetween val="between"/>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57506449699517E-2"/>
          <c:y val="6.9641646750230282E-2"/>
          <c:w val="0.87569994335048951"/>
          <c:h val="0.68923942014983341"/>
        </c:manualLayout>
      </c:layout>
      <c:lineChart>
        <c:grouping val="stacked"/>
        <c:varyColors val="0"/>
        <c:ser>
          <c:idx val="0"/>
          <c:order val="0"/>
          <c:spPr>
            <a:ln w="34925" cap="rnd">
              <a:solidFill>
                <a:schemeClr val="lt1"/>
              </a:solidFill>
              <a:round/>
            </a:ln>
            <a:effectLst>
              <a:outerShdw dist="25400" dir="2700000" algn="tl" rotWithShape="0">
                <a:schemeClr val="accent1"/>
              </a:outerShdw>
            </a:effectLst>
          </c:spPr>
          <c:marker>
            <c:symbol val="none"/>
          </c:marker>
          <c:cat>
            <c:strRef>
              <c:f>Sheet1!$A$7:$A$12</c:f>
              <c:strCache>
                <c:ptCount val="6"/>
                <c:pt idx="0">
                  <c:v>2019-20</c:v>
                </c:pt>
                <c:pt idx="1">
                  <c:v>2020-21</c:v>
                </c:pt>
                <c:pt idx="2">
                  <c:v>2021-22</c:v>
                </c:pt>
                <c:pt idx="3">
                  <c:v>2022-23</c:v>
                </c:pt>
                <c:pt idx="4">
                  <c:v>2023-24</c:v>
                </c:pt>
                <c:pt idx="5">
                  <c:v>2024-25</c:v>
                </c:pt>
              </c:strCache>
            </c:strRef>
          </c:cat>
          <c:val>
            <c:numRef>
              <c:f>Sheet1!$B$7:$B$12</c:f>
              <c:numCache>
                <c:formatCode>General</c:formatCode>
                <c:ptCount val="6"/>
                <c:pt idx="0">
                  <c:v>91.69</c:v>
                </c:pt>
                <c:pt idx="1">
                  <c:v>99.48</c:v>
                </c:pt>
                <c:pt idx="2">
                  <c:v>141.91999999999999</c:v>
                </c:pt>
                <c:pt idx="3">
                  <c:v>152.56</c:v>
                </c:pt>
                <c:pt idx="4">
                  <c:v>157.58000000000001</c:v>
                </c:pt>
                <c:pt idx="5">
                  <c:v>160.44999999999999</c:v>
                </c:pt>
              </c:numCache>
            </c:numRef>
          </c:val>
          <c:smooth val="0"/>
          <c:extLst>
            <c:ext xmlns:c16="http://schemas.microsoft.com/office/drawing/2014/chart" uri="{C3380CC4-5D6E-409C-BE32-E72D297353CC}">
              <c16:uniqueId val="{00000000-69AE-408A-AD61-E379E9385EB8}"/>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483529808"/>
        <c:axId val="1483526928"/>
      </c:lineChart>
      <c:catAx>
        <c:axId val="1483529808"/>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1483526928"/>
        <c:crosses val="autoZero"/>
        <c:auto val="1"/>
        <c:lblAlgn val="ctr"/>
        <c:lblOffset val="100"/>
        <c:noMultiLvlLbl val="0"/>
      </c:catAx>
      <c:valAx>
        <c:axId val="1483526928"/>
        <c:scaling>
          <c:orientation val="minMax"/>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n-US"/>
          </a:p>
        </c:txPr>
        <c:crossAx val="1483529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lgn="ctr" rtl="0">
            <a:defRPr lang="en-US" sz="1440" b="1" i="0" u="none" strike="noStrike" kern="1200" spc="0" baseline="0">
              <a:solidFill>
                <a:srgbClr val="C00000"/>
              </a:solidFill>
              <a:latin typeface="+mn-lt"/>
              <a:ea typeface="+mn-ea"/>
              <a:cs typeface="+mn-cs"/>
            </a:defRPr>
          </a:pPr>
          <a:endParaRPr lang="en-US"/>
        </a:p>
      </c:txPr>
    </c:title>
    <c:autoTitleDeleted val="0"/>
    <c:plotArea>
      <c:layout/>
      <c:pieChart>
        <c:varyColors val="1"/>
        <c:ser>
          <c:idx val="0"/>
          <c:order val="0"/>
          <c:tx>
            <c:strRef>
              <c:f>Sheet1!$B$1</c:f>
              <c:strCache>
                <c:ptCount val="1"/>
                <c:pt idx="0">
                  <c:v>Global Iron Ore Reserves 179,230 MMT</c:v>
                </c:pt>
              </c:strCache>
            </c:strRef>
          </c:tx>
          <c:dPt>
            <c:idx val="0"/>
            <c:bubble3D val="0"/>
            <c:spPr>
              <a:solidFill>
                <a:schemeClr val="tx1"/>
              </a:solidFill>
              <a:ln w="19050">
                <a:solidFill>
                  <a:schemeClr val="lt1"/>
                </a:solidFill>
              </a:ln>
              <a:effectLst/>
            </c:spPr>
            <c:extLst>
              <c:ext xmlns:c16="http://schemas.microsoft.com/office/drawing/2014/chart" uri="{C3380CC4-5D6E-409C-BE32-E72D297353CC}">
                <c16:uniqueId val="{00000001-D122-4BB0-811A-6A6BAA09A942}"/>
              </c:ext>
            </c:extLst>
          </c:dPt>
          <c:dPt>
            <c:idx val="1"/>
            <c:bubble3D val="0"/>
            <c:spPr>
              <a:solidFill>
                <a:srgbClr val="0070C0"/>
              </a:solidFill>
              <a:ln w="19050">
                <a:solidFill>
                  <a:schemeClr val="lt1"/>
                </a:solidFill>
              </a:ln>
              <a:effectLst/>
            </c:spPr>
            <c:extLst>
              <c:ext xmlns:c16="http://schemas.microsoft.com/office/drawing/2014/chart" uri="{C3380CC4-5D6E-409C-BE32-E72D297353CC}">
                <c16:uniqueId val="{00000002-D122-4BB0-811A-6A6BAA09A942}"/>
              </c:ext>
            </c:extLst>
          </c:dPt>
          <c:dPt>
            <c:idx val="2"/>
            <c:bubble3D val="0"/>
            <c:spPr>
              <a:solidFill>
                <a:srgbClr val="00B0F0"/>
              </a:solidFill>
              <a:ln w="19050">
                <a:solidFill>
                  <a:schemeClr val="lt1"/>
                </a:solidFill>
              </a:ln>
              <a:effectLst/>
            </c:spPr>
            <c:extLst>
              <c:ext xmlns:c16="http://schemas.microsoft.com/office/drawing/2014/chart" uri="{C3380CC4-5D6E-409C-BE32-E72D297353CC}">
                <c16:uniqueId val="{00000003-D122-4BB0-811A-6A6BAA09A942}"/>
              </c:ext>
            </c:extLst>
          </c:dPt>
          <c:dPt>
            <c:idx val="3"/>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4-D122-4BB0-811A-6A6BAA09A942}"/>
              </c:ext>
            </c:extLst>
          </c:dPt>
          <c:dPt>
            <c:idx val="4"/>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5-D122-4BB0-811A-6A6BAA09A942}"/>
              </c:ext>
            </c:extLst>
          </c:dPt>
          <c:dPt>
            <c:idx val="5"/>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6-D122-4BB0-811A-6A6BAA09A942}"/>
              </c:ext>
            </c:extLst>
          </c:dPt>
          <c:dPt>
            <c:idx val="6"/>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7-D122-4BB0-811A-6A6BAA09A942}"/>
              </c:ext>
            </c:extLst>
          </c:dPt>
          <c:dPt>
            <c:idx val="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8-D122-4BB0-811A-6A6BAA09A942}"/>
              </c:ext>
            </c:extLst>
          </c:dPt>
          <c:dLbls>
            <c:dLbl>
              <c:idx val="0"/>
              <c:layout>
                <c:manualLayout>
                  <c:x val="2.717417061362911E-2"/>
                  <c:y val="1.656195319335083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22-4BB0-811A-6A6BAA09A942}"/>
                </c:ext>
              </c:extLst>
            </c:dLbl>
            <c:dLbl>
              <c:idx val="1"/>
              <c:layout>
                <c:manualLayout>
                  <c:x val="5.4204904285199612E-2"/>
                  <c:y val="-8.7352635608048998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122-4BB0-811A-6A6BAA09A942}"/>
                </c:ext>
              </c:extLst>
            </c:dLbl>
            <c:dLbl>
              <c:idx val="2"/>
              <c:layout>
                <c:manualLayout>
                  <c:x val="-1.8399772178517758E-2"/>
                  <c:y val="-2.385662729658792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122-4BB0-811A-6A6BAA09A942}"/>
                </c:ext>
              </c:extLst>
            </c:dLbl>
            <c:dLbl>
              <c:idx val="3"/>
              <c:layout>
                <c:manualLayout>
                  <c:x val="1.0117022735594129E-2"/>
                  <c:y val="-1.3390474628171478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122-4BB0-811A-6A6BAA09A942}"/>
                </c:ext>
              </c:extLst>
            </c:dLbl>
            <c:dLbl>
              <c:idx val="7"/>
              <c:layout>
                <c:manualLayout>
                  <c:x val="2.6843049368730661E-2"/>
                  <c:y val="-6.2344160104986874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122-4BB0-811A-6A6BAA09A942}"/>
                </c:ext>
              </c:extLst>
            </c:dLbl>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Australia</c:v>
                </c:pt>
                <c:pt idx="1">
                  <c:v>Brazil</c:v>
                </c:pt>
                <c:pt idx="2">
                  <c:v>Russia</c:v>
                </c:pt>
                <c:pt idx="3">
                  <c:v>China</c:v>
                </c:pt>
                <c:pt idx="4">
                  <c:v>Ukraine</c:v>
                </c:pt>
                <c:pt idx="5">
                  <c:v>Canada</c:v>
                </c:pt>
                <c:pt idx="6">
                  <c:v>India</c:v>
                </c:pt>
                <c:pt idx="7">
                  <c:v>Others</c:v>
                </c:pt>
              </c:strCache>
            </c:strRef>
          </c:cat>
          <c:val>
            <c:numRef>
              <c:f>Sheet1!$B$2:$B$9</c:f>
              <c:numCache>
                <c:formatCode>General</c:formatCode>
                <c:ptCount val="8"/>
                <c:pt idx="0">
                  <c:v>28.5</c:v>
                </c:pt>
                <c:pt idx="1">
                  <c:v>19</c:v>
                </c:pt>
                <c:pt idx="2">
                  <c:v>13.9</c:v>
                </c:pt>
                <c:pt idx="3">
                  <c:v>11.2</c:v>
                </c:pt>
                <c:pt idx="4">
                  <c:v>3.6</c:v>
                </c:pt>
                <c:pt idx="5">
                  <c:v>3.3</c:v>
                </c:pt>
                <c:pt idx="6">
                  <c:v>3.1</c:v>
                </c:pt>
                <c:pt idx="7">
                  <c:v>17.40000000000002</c:v>
                </c:pt>
              </c:numCache>
            </c:numRef>
          </c:val>
          <c:extLst>
            <c:ext xmlns:c16="http://schemas.microsoft.com/office/drawing/2014/chart" uri="{C3380CC4-5D6E-409C-BE32-E72D297353CC}">
              <c16:uniqueId val="{00000000-D122-4BB0-811A-6A6BAA09A94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rgbClr val="00B0F0"/>
                </a:solidFill>
                <a:latin typeface="+mn-lt"/>
                <a:ea typeface="+mn-ea"/>
                <a:cs typeface="+mn-cs"/>
              </a:defRPr>
            </a:pPr>
            <a:r>
              <a:rPr lang="en-US" b="1">
                <a:solidFill>
                  <a:srgbClr val="C00000"/>
                </a:solidFill>
              </a:rPr>
              <a:t>Global Iron Ore Production 2,537 MMT</a:t>
            </a:r>
          </a:p>
        </c:rich>
      </c:tx>
      <c:overlay val="0"/>
      <c:spPr>
        <a:noFill/>
        <a:ln>
          <a:noFill/>
        </a:ln>
        <a:effectLst/>
      </c:spPr>
      <c:txPr>
        <a:bodyPr rot="0" spcFirstLastPara="1" vertOverflow="ellipsis" vert="horz" wrap="square" anchor="ctr" anchorCtr="1"/>
        <a:lstStyle/>
        <a:p>
          <a:pPr>
            <a:defRPr sz="1440" b="0" i="0" u="none" strike="noStrike" kern="1200" spc="0" baseline="0">
              <a:solidFill>
                <a:srgbClr val="00B0F0"/>
              </a:solidFill>
              <a:latin typeface="+mn-lt"/>
              <a:ea typeface="+mn-ea"/>
              <a:cs typeface="+mn-cs"/>
            </a:defRPr>
          </a:pPr>
          <a:endParaRPr lang="en-US"/>
        </a:p>
      </c:txPr>
    </c:title>
    <c:autoTitleDeleted val="0"/>
    <c:plotArea>
      <c:layout>
        <c:manualLayout>
          <c:layoutTarget val="inner"/>
          <c:xMode val="edge"/>
          <c:yMode val="edge"/>
          <c:x val="0.28581046744054972"/>
          <c:y val="0.11225343387351984"/>
          <c:w val="0.49096318563029168"/>
          <c:h val="0.78624655231601503"/>
        </c:manualLayout>
      </c:layout>
      <c:pieChart>
        <c:varyColors val="1"/>
        <c:ser>
          <c:idx val="0"/>
          <c:order val="0"/>
          <c:tx>
            <c:strRef>
              <c:f>Sheet1!$B$1</c:f>
              <c:strCache>
                <c:ptCount val="1"/>
                <c:pt idx="0">
                  <c:v>Global Iron Ore Production 2,537 MMT</c:v>
                </c:pt>
              </c:strCache>
            </c:strRef>
          </c:tx>
          <c:dPt>
            <c:idx val="0"/>
            <c:bubble3D val="0"/>
            <c:spPr>
              <a:solidFill>
                <a:srgbClr val="002060"/>
              </a:solidFill>
              <a:ln w="19050">
                <a:solidFill>
                  <a:schemeClr val="lt1"/>
                </a:solidFill>
              </a:ln>
              <a:effectLst/>
            </c:spPr>
            <c:extLst>
              <c:ext xmlns:c16="http://schemas.microsoft.com/office/drawing/2014/chart" uri="{C3380CC4-5D6E-409C-BE32-E72D297353CC}">
                <c16:uniqueId val="{00000001-EACD-40A1-BB2B-6F8DC5E1475E}"/>
              </c:ext>
            </c:extLst>
          </c:dPt>
          <c:dPt>
            <c:idx val="1"/>
            <c:bubble3D val="0"/>
            <c:spPr>
              <a:solidFill>
                <a:srgbClr val="0070C0"/>
              </a:solidFill>
              <a:ln w="19050">
                <a:solidFill>
                  <a:schemeClr val="lt1"/>
                </a:solidFill>
              </a:ln>
              <a:effectLst/>
            </c:spPr>
            <c:extLst>
              <c:ext xmlns:c16="http://schemas.microsoft.com/office/drawing/2014/chart" uri="{C3380CC4-5D6E-409C-BE32-E72D297353CC}">
                <c16:uniqueId val="{00000002-EACD-40A1-BB2B-6F8DC5E1475E}"/>
              </c:ext>
            </c:extLst>
          </c:dPt>
          <c:dPt>
            <c:idx val="2"/>
            <c:bubble3D val="0"/>
            <c:spPr>
              <a:solidFill>
                <a:schemeClr val="accent1">
                  <a:lumMod val="40000"/>
                  <a:lumOff val="60000"/>
                </a:schemeClr>
              </a:solidFill>
              <a:ln w="19050">
                <a:solidFill>
                  <a:schemeClr val="lt1"/>
                </a:solidFill>
              </a:ln>
              <a:effectLst/>
            </c:spPr>
            <c:extLst>
              <c:ext xmlns:c16="http://schemas.microsoft.com/office/drawing/2014/chart" uri="{C3380CC4-5D6E-409C-BE32-E72D297353CC}">
                <c16:uniqueId val="{00000003-EACD-40A1-BB2B-6F8DC5E1475E}"/>
              </c:ext>
            </c:extLst>
          </c:dPt>
          <c:dPt>
            <c:idx val="3"/>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4-EACD-40A1-BB2B-6F8DC5E1475E}"/>
              </c:ext>
            </c:extLst>
          </c:dPt>
          <c:dPt>
            <c:idx val="4"/>
            <c:bubble3D val="0"/>
            <c:spPr>
              <a:solidFill>
                <a:srgbClr val="00B0F0"/>
              </a:solidFill>
              <a:ln w="19050">
                <a:solidFill>
                  <a:schemeClr val="lt1"/>
                </a:solidFill>
              </a:ln>
              <a:effectLst/>
            </c:spPr>
            <c:extLst>
              <c:ext xmlns:c16="http://schemas.microsoft.com/office/drawing/2014/chart" uri="{C3380CC4-5D6E-409C-BE32-E72D297353CC}">
                <c16:uniqueId val="{00000006-EACD-40A1-BB2B-6F8DC5E1475E}"/>
              </c:ext>
            </c:extLst>
          </c:dPt>
          <c:dPt>
            <c:idx val="5"/>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7-EACD-40A1-BB2B-6F8DC5E1475E}"/>
              </c:ext>
            </c:extLst>
          </c:dPt>
          <c:dPt>
            <c:idx val="6"/>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5-EACD-40A1-BB2B-6F8DC5E1475E}"/>
              </c:ext>
            </c:extLst>
          </c:dPt>
          <c:dLbls>
            <c:dLbl>
              <c:idx val="0"/>
              <c:layout>
                <c:manualLayout>
                  <c:x val="4.6299518812708603E-3"/>
                  <c:y val="-5.9894672185591608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ACD-40A1-BB2B-6F8DC5E1475E}"/>
                </c:ext>
              </c:extLst>
            </c:dLbl>
            <c:dLbl>
              <c:idx val="1"/>
              <c:layout>
                <c:manualLayout>
                  <c:x val="2.0840327334661807E-2"/>
                  <c:y val="-8.3579948782903438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ACD-40A1-BB2B-6F8DC5E1475E}"/>
                </c:ext>
              </c:extLst>
            </c:dLbl>
            <c:dLbl>
              <c:idx val="2"/>
              <c:layout>
                <c:manualLayout>
                  <c:x val="9.3938805953293937E-3"/>
                  <c:y val="-3.1607880119901142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ACD-40A1-BB2B-6F8DC5E1475E}"/>
                </c:ext>
              </c:extLst>
            </c:dLbl>
            <c:dLbl>
              <c:idx val="3"/>
              <c:layout>
                <c:manualLayout>
                  <c:x val="3.5092074423360653E-2"/>
                  <c:y val="6.04737252611822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ACD-40A1-BB2B-6F8DC5E1475E}"/>
                </c:ext>
              </c:extLst>
            </c:dLbl>
            <c:dLbl>
              <c:idx val="6"/>
              <c:layout>
                <c:manualLayout>
                  <c:x val="-7.1779756459890856E-3"/>
                  <c:y val="7.6958488372245962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ACD-40A1-BB2B-6F8DC5E1475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Australia </c:v>
                </c:pt>
                <c:pt idx="1">
                  <c:v>Brazil</c:v>
                </c:pt>
                <c:pt idx="2">
                  <c:v>China</c:v>
                </c:pt>
                <c:pt idx="3">
                  <c:v>India</c:v>
                </c:pt>
                <c:pt idx="4">
                  <c:v>Russia</c:v>
                </c:pt>
                <c:pt idx="5">
                  <c:v>Ukraine</c:v>
                </c:pt>
                <c:pt idx="6">
                  <c:v>Others</c:v>
                </c:pt>
              </c:strCache>
            </c:strRef>
          </c:cat>
          <c:val>
            <c:numRef>
              <c:f>Sheet1!$B$2:$B$8</c:f>
              <c:numCache>
                <c:formatCode>General</c:formatCode>
                <c:ptCount val="7"/>
                <c:pt idx="0">
                  <c:v>34.6</c:v>
                </c:pt>
                <c:pt idx="1">
                  <c:v>14.6</c:v>
                </c:pt>
                <c:pt idx="2">
                  <c:v>13.8</c:v>
                </c:pt>
                <c:pt idx="3">
                  <c:v>9.1999999999999993</c:v>
                </c:pt>
                <c:pt idx="4">
                  <c:v>3.8</c:v>
                </c:pt>
                <c:pt idx="5">
                  <c:v>3.1</c:v>
                </c:pt>
                <c:pt idx="6">
                  <c:v>20.900000000000006</c:v>
                </c:pt>
              </c:numCache>
            </c:numRef>
          </c:val>
          <c:extLst>
            <c:ext xmlns:c16="http://schemas.microsoft.com/office/drawing/2014/chart" uri="{C3380CC4-5D6E-409C-BE32-E72D297353CC}">
              <c16:uniqueId val="{00000000-EACD-40A1-BB2B-6F8DC5E147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40" b="1" i="0" u="none" strike="noStrike" kern="1200" spc="0" baseline="0" dirty="0">
                <a:solidFill>
                  <a:srgbClr val="C00000"/>
                </a:solidFill>
                <a:latin typeface="+mn-lt"/>
                <a:ea typeface="+mn-ea"/>
                <a:cs typeface="+mn-cs"/>
              </a:defRPr>
            </a:pPr>
            <a:r>
              <a:rPr lang="en-US" sz="1440" b="1" i="0" u="none" strike="noStrike" kern="1200" spc="0" baseline="0">
                <a:solidFill>
                  <a:srgbClr val="C00000"/>
                </a:solidFill>
                <a:latin typeface="+mn-lt"/>
                <a:ea typeface="+mn-ea"/>
                <a:cs typeface="+mn-cs"/>
              </a:rPr>
              <a:t>Domestic Crude Steel Production (MT)</a:t>
            </a:r>
          </a:p>
        </c:rich>
      </c:tx>
      <c:overlay val="0"/>
      <c:spPr>
        <a:noFill/>
        <a:ln>
          <a:noFill/>
        </a:ln>
        <a:effectLst/>
      </c:spPr>
      <c:txPr>
        <a:bodyPr rot="0" spcFirstLastPara="1" vertOverflow="ellipsis" vert="horz" wrap="square" anchor="ctr" anchorCtr="1"/>
        <a:lstStyle/>
        <a:p>
          <a:pPr>
            <a:defRPr lang="en-US" sz="1440" b="1" i="0" u="none" strike="noStrike" kern="1200" spc="0" baseline="0" dirty="0">
              <a:solidFill>
                <a:srgbClr val="C0000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Domestic Crude Steel Production (MMT)</c:v>
                </c:pt>
              </c:strCache>
            </c:strRef>
          </c:tx>
          <c:spPr>
            <a:solidFill>
              <a:srgbClr val="002060"/>
            </a:solidFill>
            <a:ln>
              <a:noFill/>
            </a:ln>
            <a:effectLst/>
          </c:spPr>
          <c:invertIfNegative val="0"/>
          <c:dPt>
            <c:idx val="5"/>
            <c:invertIfNegative val="0"/>
            <c:bubble3D val="0"/>
            <c:spPr>
              <a:solidFill>
                <a:srgbClr val="00B0F0"/>
              </a:solidFill>
              <a:ln>
                <a:noFill/>
              </a:ln>
              <a:effectLst/>
            </c:spPr>
            <c:extLst>
              <c:ext xmlns:c16="http://schemas.microsoft.com/office/drawing/2014/chart" uri="{C3380CC4-5D6E-409C-BE32-E72D297353CC}">
                <c16:uniqueId val="{00000003-333C-4E37-AABB-77FA2ED19041}"/>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FY2019</c:v>
                </c:pt>
                <c:pt idx="1">
                  <c:v>FY2020</c:v>
                </c:pt>
                <c:pt idx="2">
                  <c:v>FY2021</c:v>
                </c:pt>
                <c:pt idx="3">
                  <c:v>FY2022</c:v>
                </c:pt>
                <c:pt idx="4">
                  <c:v>FY2023</c:v>
                </c:pt>
                <c:pt idx="5">
                  <c:v>FY2031E</c:v>
                </c:pt>
              </c:strCache>
            </c:strRef>
          </c:cat>
          <c:val>
            <c:numRef>
              <c:f>Sheet1!$B$2:$B$7</c:f>
              <c:numCache>
                <c:formatCode>General</c:formatCode>
                <c:ptCount val="6"/>
                <c:pt idx="0">
                  <c:v>110.9</c:v>
                </c:pt>
                <c:pt idx="1">
                  <c:v>109.1</c:v>
                </c:pt>
                <c:pt idx="2">
                  <c:v>103.5</c:v>
                </c:pt>
                <c:pt idx="3">
                  <c:v>120.3</c:v>
                </c:pt>
                <c:pt idx="4">
                  <c:v>126.3</c:v>
                </c:pt>
                <c:pt idx="5">
                  <c:v>230</c:v>
                </c:pt>
              </c:numCache>
            </c:numRef>
          </c:val>
          <c:extLst>
            <c:ext xmlns:c16="http://schemas.microsoft.com/office/drawing/2014/chart" uri="{C3380CC4-5D6E-409C-BE32-E72D297353CC}">
              <c16:uniqueId val="{00000000-333C-4E37-AABB-77FA2ED19041}"/>
            </c:ext>
          </c:extLst>
        </c:ser>
        <c:dLbls>
          <c:showLegendKey val="0"/>
          <c:showVal val="0"/>
          <c:showCatName val="0"/>
          <c:showSerName val="0"/>
          <c:showPercent val="0"/>
          <c:showBubbleSize val="0"/>
        </c:dLbls>
        <c:gapWidth val="219"/>
        <c:overlap val="-27"/>
        <c:axId val="949704320"/>
        <c:axId val="949704800"/>
      </c:barChart>
      <c:catAx>
        <c:axId val="94970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9704800"/>
        <c:crosses val="autoZero"/>
        <c:auto val="1"/>
        <c:lblAlgn val="ctr"/>
        <c:lblOffset val="100"/>
        <c:noMultiLvlLbl val="0"/>
      </c:catAx>
      <c:valAx>
        <c:axId val="9497048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49704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BDEBC-CFF1-4AF5-8A1A-6358680CE86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6987D5B7-C443-4302-A0F8-0E45190A36F2}">
      <dgm:prSet phldrT="[Text]" custT="1"/>
      <dgm:spPr/>
      <dgm:t>
        <a:bodyPr/>
        <a:lstStyle/>
        <a:p>
          <a:r>
            <a:rPr lang="en-US" sz="2800" err="1"/>
            <a:t>Estd</a:t>
          </a:r>
          <a:r>
            <a:rPr lang="en-US" sz="2800"/>
            <a:t> – 1953, Kolkata</a:t>
          </a:r>
          <a:endParaRPr lang="en-IN" sz="2800"/>
        </a:p>
      </dgm:t>
    </dgm:pt>
    <dgm:pt modelId="{B302D7D5-CC97-47F9-8B79-798C95328B2F}" type="parTrans" cxnId="{07A0801D-9EDA-4C17-BF8B-FA8EBD56F077}">
      <dgm:prSet/>
      <dgm:spPr/>
      <dgm:t>
        <a:bodyPr/>
        <a:lstStyle/>
        <a:p>
          <a:endParaRPr lang="en-IN" sz="1600"/>
        </a:p>
      </dgm:t>
    </dgm:pt>
    <dgm:pt modelId="{7F5ABC7C-506A-44B6-8120-193F99F0FFA8}" type="sibTrans" cxnId="{07A0801D-9EDA-4C17-BF8B-FA8EBD56F077}">
      <dgm:prSet/>
      <dgm:spPr/>
      <dgm:t>
        <a:bodyPr/>
        <a:lstStyle/>
        <a:p>
          <a:endParaRPr lang="en-IN" sz="1600"/>
        </a:p>
      </dgm:t>
    </dgm:pt>
    <dgm:pt modelId="{A542B5E0-9C4E-48F3-8B69-FB3FB72B1EA7}">
      <dgm:prSet phldrT="[Text]" custT="1"/>
      <dgm:spPr/>
      <dgm:t>
        <a:bodyPr/>
        <a:lstStyle/>
        <a:p>
          <a:r>
            <a:rPr lang="en-US" sz="2400"/>
            <a:t>Prod Mix -  P</a:t>
          </a:r>
          <a:r>
            <a:rPr lang="en-IN" sz="2400" b="0" i="0" err="1"/>
            <a:t>ellets</a:t>
          </a:r>
          <a:r>
            <a:rPr lang="en-IN" sz="2400" b="0" i="0"/>
            <a:t>, Sponge iron, Billets, TMT bars, Ferro Alloys, Stainless Steel, Al Foils</a:t>
          </a:r>
          <a:endParaRPr lang="en-IN" sz="2400"/>
        </a:p>
      </dgm:t>
    </dgm:pt>
    <dgm:pt modelId="{FF7CDCCE-7D9A-4B3D-B3FF-7820C0F60B9F}" type="parTrans" cxnId="{C8850DB5-29E5-4E74-BE5B-0FBD5A5CC5D9}">
      <dgm:prSet/>
      <dgm:spPr/>
      <dgm:t>
        <a:bodyPr/>
        <a:lstStyle/>
        <a:p>
          <a:endParaRPr lang="en-IN" sz="1600"/>
        </a:p>
      </dgm:t>
    </dgm:pt>
    <dgm:pt modelId="{CD091B4A-60C5-48D3-8A5F-1E0A66FA489B}" type="sibTrans" cxnId="{C8850DB5-29E5-4E74-BE5B-0FBD5A5CC5D9}">
      <dgm:prSet/>
      <dgm:spPr/>
      <dgm:t>
        <a:bodyPr/>
        <a:lstStyle/>
        <a:p>
          <a:endParaRPr lang="en-IN" sz="1600"/>
        </a:p>
      </dgm:t>
    </dgm:pt>
    <dgm:pt modelId="{D598EBC0-A9BB-4FC3-9E80-710D447F213F}" type="pres">
      <dgm:prSet presAssocID="{193BDEBC-CFF1-4AF5-8A1A-6358680CE864}" presName="Name0" presStyleCnt="0">
        <dgm:presLayoutVars>
          <dgm:chMax val="7"/>
          <dgm:chPref val="7"/>
          <dgm:dir/>
        </dgm:presLayoutVars>
      </dgm:prSet>
      <dgm:spPr/>
    </dgm:pt>
    <dgm:pt modelId="{F864D36A-0505-40D9-BF2E-467A388B144E}" type="pres">
      <dgm:prSet presAssocID="{193BDEBC-CFF1-4AF5-8A1A-6358680CE864}" presName="Name1" presStyleCnt="0"/>
      <dgm:spPr/>
    </dgm:pt>
    <dgm:pt modelId="{A7D7E900-B7F7-477F-8992-0D003213838B}" type="pres">
      <dgm:prSet presAssocID="{193BDEBC-CFF1-4AF5-8A1A-6358680CE864}" presName="cycle" presStyleCnt="0"/>
      <dgm:spPr/>
    </dgm:pt>
    <dgm:pt modelId="{A7BAF589-1ED8-47B1-99E6-45E37B448959}" type="pres">
      <dgm:prSet presAssocID="{193BDEBC-CFF1-4AF5-8A1A-6358680CE864}" presName="srcNode" presStyleLbl="node1" presStyleIdx="0" presStyleCnt="2"/>
      <dgm:spPr/>
    </dgm:pt>
    <dgm:pt modelId="{1FE3D84A-8BBA-45C3-B50B-D59BE07B8AA9}" type="pres">
      <dgm:prSet presAssocID="{193BDEBC-CFF1-4AF5-8A1A-6358680CE864}" presName="conn" presStyleLbl="parChTrans1D2" presStyleIdx="0" presStyleCnt="1"/>
      <dgm:spPr/>
    </dgm:pt>
    <dgm:pt modelId="{4DA8A73F-BF91-4CE1-AE40-77FAEED31F79}" type="pres">
      <dgm:prSet presAssocID="{193BDEBC-CFF1-4AF5-8A1A-6358680CE864}" presName="extraNode" presStyleLbl="node1" presStyleIdx="0" presStyleCnt="2"/>
      <dgm:spPr/>
    </dgm:pt>
    <dgm:pt modelId="{D60A8B46-07DE-4E49-83D0-EACA6609C610}" type="pres">
      <dgm:prSet presAssocID="{193BDEBC-CFF1-4AF5-8A1A-6358680CE864}" presName="dstNode" presStyleLbl="node1" presStyleIdx="0" presStyleCnt="2"/>
      <dgm:spPr/>
    </dgm:pt>
    <dgm:pt modelId="{1BB87F9B-C31C-46AA-995D-01AE053BD01B}" type="pres">
      <dgm:prSet presAssocID="{6987D5B7-C443-4302-A0F8-0E45190A36F2}" presName="text_1" presStyleLbl="node1" presStyleIdx="0" presStyleCnt="2">
        <dgm:presLayoutVars>
          <dgm:bulletEnabled val="1"/>
        </dgm:presLayoutVars>
      </dgm:prSet>
      <dgm:spPr/>
    </dgm:pt>
    <dgm:pt modelId="{EF1EBAA2-876F-44E9-8F56-F737A454AD07}" type="pres">
      <dgm:prSet presAssocID="{6987D5B7-C443-4302-A0F8-0E45190A36F2}" presName="accent_1" presStyleCnt="0"/>
      <dgm:spPr/>
    </dgm:pt>
    <dgm:pt modelId="{69EFEF7A-51A6-4B51-BB6A-144CE9BDB748}" type="pres">
      <dgm:prSet presAssocID="{6987D5B7-C443-4302-A0F8-0E45190A36F2}" presName="accentRepeatNode" presStyleLbl="solidFgAcc1" presStyleIdx="0" presStyleCnt="2"/>
      <dgm:spPr/>
    </dgm:pt>
    <dgm:pt modelId="{B052C558-C3D7-416C-ACA9-05CE88642691}" type="pres">
      <dgm:prSet presAssocID="{A542B5E0-9C4E-48F3-8B69-FB3FB72B1EA7}" presName="text_2" presStyleLbl="node1" presStyleIdx="1" presStyleCnt="2" custScaleY="135642">
        <dgm:presLayoutVars>
          <dgm:bulletEnabled val="1"/>
        </dgm:presLayoutVars>
      </dgm:prSet>
      <dgm:spPr/>
    </dgm:pt>
    <dgm:pt modelId="{FE8B7F8A-CA60-4F7F-83F5-EF035D53BEDA}" type="pres">
      <dgm:prSet presAssocID="{A542B5E0-9C4E-48F3-8B69-FB3FB72B1EA7}" presName="accent_2" presStyleCnt="0"/>
      <dgm:spPr/>
    </dgm:pt>
    <dgm:pt modelId="{42D5CB82-7829-4BA3-8EF1-55E6C98464BD}" type="pres">
      <dgm:prSet presAssocID="{A542B5E0-9C4E-48F3-8B69-FB3FB72B1EA7}" presName="accentRepeatNode" presStyleLbl="solidFgAcc1" presStyleIdx="1" presStyleCnt="2"/>
      <dgm:spPr/>
    </dgm:pt>
  </dgm:ptLst>
  <dgm:cxnLst>
    <dgm:cxn modelId="{07A0801D-9EDA-4C17-BF8B-FA8EBD56F077}" srcId="{193BDEBC-CFF1-4AF5-8A1A-6358680CE864}" destId="{6987D5B7-C443-4302-A0F8-0E45190A36F2}" srcOrd="0" destOrd="0" parTransId="{B302D7D5-CC97-47F9-8B79-798C95328B2F}" sibTransId="{7F5ABC7C-506A-44B6-8120-193F99F0FFA8}"/>
    <dgm:cxn modelId="{30852336-7E99-468B-8040-585449E60728}" type="presOf" srcId="{A542B5E0-9C4E-48F3-8B69-FB3FB72B1EA7}" destId="{B052C558-C3D7-416C-ACA9-05CE88642691}" srcOrd="0" destOrd="0" presId="urn:microsoft.com/office/officeart/2008/layout/VerticalCurvedList"/>
    <dgm:cxn modelId="{005A6A91-48F3-4949-8AB3-07C9DC0ECF34}" type="presOf" srcId="{193BDEBC-CFF1-4AF5-8A1A-6358680CE864}" destId="{D598EBC0-A9BB-4FC3-9E80-710D447F213F}" srcOrd="0" destOrd="0" presId="urn:microsoft.com/office/officeart/2008/layout/VerticalCurvedList"/>
    <dgm:cxn modelId="{C8850DB5-29E5-4E74-BE5B-0FBD5A5CC5D9}" srcId="{193BDEBC-CFF1-4AF5-8A1A-6358680CE864}" destId="{A542B5E0-9C4E-48F3-8B69-FB3FB72B1EA7}" srcOrd="1" destOrd="0" parTransId="{FF7CDCCE-7D9A-4B3D-B3FF-7820C0F60B9F}" sibTransId="{CD091B4A-60C5-48D3-8A5F-1E0A66FA489B}"/>
    <dgm:cxn modelId="{01CCCDCA-440B-41A3-9F75-6A0BA0EEBE85}" type="presOf" srcId="{6987D5B7-C443-4302-A0F8-0E45190A36F2}" destId="{1BB87F9B-C31C-46AA-995D-01AE053BD01B}" srcOrd="0" destOrd="0" presId="urn:microsoft.com/office/officeart/2008/layout/VerticalCurvedList"/>
    <dgm:cxn modelId="{C49196F2-2CF6-48A1-9FC4-77AD63D41C29}" type="presOf" srcId="{7F5ABC7C-506A-44B6-8120-193F99F0FFA8}" destId="{1FE3D84A-8BBA-45C3-B50B-D59BE07B8AA9}" srcOrd="0" destOrd="0" presId="urn:microsoft.com/office/officeart/2008/layout/VerticalCurvedList"/>
    <dgm:cxn modelId="{F65389F2-BCCC-4519-BF32-13D7FBE17B96}" type="presParOf" srcId="{D598EBC0-A9BB-4FC3-9E80-710D447F213F}" destId="{F864D36A-0505-40D9-BF2E-467A388B144E}" srcOrd="0" destOrd="0" presId="urn:microsoft.com/office/officeart/2008/layout/VerticalCurvedList"/>
    <dgm:cxn modelId="{45D5F021-3597-420B-B53F-23370FE26BB6}" type="presParOf" srcId="{F864D36A-0505-40D9-BF2E-467A388B144E}" destId="{A7D7E900-B7F7-477F-8992-0D003213838B}" srcOrd="0" destOrd="0" presId="urn:microsoft.com/office/officeart/2008/layout/VerticalCurvedList"/>
    <dgm:cxn modelId="{DBAD7A07-3D0F-4457-AB78-09B237802B28}" type="presParOf" srcId="{A7D7E900-B7F7-477F-8992-0D003213838B}" destId="{A7BAF589-1ED8-47B1-99E6-45E37B448959}" srcOrd="0" destOrd="0" presId="urn:microsoft.com/office/officeart/2008/layout/VerticalCurvedList"/>
    <dgm:cxn modelId="{C1431037-CDA4-4A98-A1B1-6D65CA3D125C}" type="presParOf" srcId="{A7D7E900-B7F7-477F-8992-0D003213838B}" destId="{1FE3D84A-8BBA-45C3-B50B-D59BE07B8AA9}" srcOrd="1" destOrd="0" presId="urn:microsoft.com/office/officeart/2008/layout/VerticalCurvedList"/>
    <dgm:cxn modelId="{59E192BE-C905-43F7-8D95-4F88A5CD99A9}" type="presParOf" srcId="{A7D7E900-B7F7-477F-8992-0D003213838B}" destId="{4DA8A73F-BF91-4CE1-AE40-77FAEED31F79}" srcOrd="2" destOrd="0" presId="urn:microsoft.com/office/officeart/2008/layout/VerticalCurvedList"/>
    <dgm:cxn modelId="{41F5D350-5FC8-4209-8BB6-719327DC3E30}" type="presParOf" srcId="{A7D7E900-B7F7-477F-8992-0D003213838B}" destId="{D60A8B46-07DE-4E49-83D0-EACA6609C610}" srcOrd="3" destOrd="0" presId="urn:microsoft.com/office/officeart/2008/layout/VerticalCurvedList"/>
    <dgm:cxn modelId="{883DE539-3AD5-4BD7-8AEB-E4B9FC360E64}" type="presParOf" srcId="{F864D36A-0505-40D9-BF2E-467A388B144E}" destId="{1BB87F9B-C31C-46AA-995D-01AE053BD01B}" srcOrd="1" destOrd="0" presId="urn:microsoft.com/office/officeart/2008/layout/VerticalCurvedList"/>
    <dgm:cxn modelId="{3D83AC20-79E1-4F68-BC1D-E5FE32680870}" type="presParOf" srcId="{F864D36A-0505-40D9-BF2E-467A388B144E}" destId="{EF1EBAA2-876F-44E9-8F56-F737A454AD07}" srcOrd="2" destOrd="0" presId="urn:microsoft.com/office/officeart/2008/layout/VerticalCurvedList"/>
    <dgm:cxn modelId="{1AAB0CE5-3016-4E70-8D60-971F15B5CB4D}" type="presParOf" srcId="{EF1EBAA2-876F-44E9-8F56-F737A454AD07}" destId="{69EFEF7A-51A6-4B51-BB6A-144CE9BDB748}" srcOrd="0" destOrd="0" presId="urn:microsoft.com/office/officeart/2008/layout/VerticalCurvedList"/>
    <dgm:cxn modelId="{B6767B2A-D8DF-45FC-A959-C5747E3DE808}" type="presParOf" srcId="{F864D36A-0505-40D9-BF2E-467A388B144E}" destId="{B052C558-C3D7-416C-ACA9-05CE88642691}" srcOrd="3" destOrd="0" presId="urn:microsoft.com/office/officeart/2008/layout/VerticalCurvedList"/>
    <dgm:cxn modelId="{813C6431-42FD-4FFC-AA44-CCDFD051CAEA}" type="presParOf" srcId="{F864D36A-0505-40D9-BF2E-467A388B144E}" destId="{FE8B7F8A-CA60-4F7F-83F5-EF035D53BEDA}" srcOrd="4" destOrd="0" presId="urn:microsoft.com/office/officeart/2008/layout/VerticalCurvedList"/>
    <dgm:cxn modelId="{CD9C5535-636A-4507-91AE-B4AEA8729C42}" type="presParOf" srcId="{FE8B7F8A-CA60-4F7F-83F5-EF035D53BEDA}" destId="{42D5CB82-7829-4BA3-8EF1-55E6C98464BD}"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F0CE9A-4831-4510-8BAE-C5D821B06F1E}" type="doc">
      <dgm:prSet loTypeId="urn:microsoft.com/office/officeart/2005/8/layout/hList1" loCatId="list" qsTypeId="urn:microsoft.com/office/officeart/2005/8/quickstyle/3d2" qsCatId="3D" csTypeId="urn:microsoft.com/office/officeart/2005/8/colors/colorful1" csCatId="colorful" phldr="1"/>
      <dgm:spPr/>
      <dgm:t>
        <a:bodyPr/>
        <a:lstStyle/>
        <a:p>
          <a:endParaRPr lang="en-IN"/>
        </a:p>
      </dgm:t>
    </dgm:pt>
    <dgm:pt modelId="{BDFF244E-2A59-46BE-8084-7A89DA6B9D70}">
      <dgm:prSet custT="1"/>
      <dgm:spPr>
        <a:gradFill rotWithShape="0">
          <a:gsLst>
            <a:gs pos="88000">
              <a:srgbClr val="FFFF00"/>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gradFill>
      </dgm:spPr>
      <dgm:t>
        <a:bodyPr anchor="ctr"/>
        <a:lstStyle/>
        <a:p>
          <a:r>
            <a:rPr lang="en-US" sz="1400" b="1" kern="1200">
              <a:solidFill>
                <a:prstClr val="white"/>
              </a:solidFill>
              <a:latin typeface="Aptos" panose="02110004020202020204"/>
              <a:ea typeface="+mn-ea"/>
              <a:cs typeface="+mn-cs"/>
            </a:rPr>
            <a:t>Fiscal Annual Revenue (Cr</a:t>
          </a:r>
          <a:r>
            <a:rPr lang="en-US" sz="1400" b="1" kern="1200">
              <a:solidFill>
                <a:schemeClr val="accent5">
                  <a:lumMod val="20000"/>
                  <a:lumOff val="80000"/>
                </a:schemeClr>
              </a:solidFill>
            </a:rPr>
            <a:t>)</a:t>
          </a:r>
          <a:endParaRPr lang="en-IN" sz="1400" b="1" kern="1200">
            <a:solidFill>
              <a:schemeClr val="accent5">
                <a:lumMod val="20000"/>
                <a:lumOff val="80000"/>
              </a:schemeClr>
            </a:solidFill>
          </a:endParaRPr>
        </a:p>
      </dgm:t>
    </dgm:pt>
    <dgm:pt modelId="{3BDC174E-4AA9-4755-A159-53626D54E82D}" type="parTrans" cxnId="{1A6CAB1B-5881-4A6E-96D4-F604B177FCC6}">
      <dgm:prSet/>
      <dgm:spPr/>
      <dgm:t>
        <a:bodyPr/>
        <a:lstStyle/>
        <a:p>
          <a:endParaRPr lang="en-IN"/>
        </a:p>
      </dgm:t>
    </dgm:pt>
    <dgm:pt modelId="{FC6BB68B-B7BE-49F8-9AFB-2A54F37AEF50}" type="sibTrans" cxnId="{1A6CAB1B-5881-4A6E-96D4-F604B177FCC6}">
      <dgm:prSet/>
      <dgm:spPr/>
      <dgm:t>
        <a:bodyPr/>
        <a:lstStyle/>
        <a:p>
          <a:endParaRPr lang="en-IN"/>
        </a:p>
      </dgm:t>
    </dgm:pt>
    <dgm:pt modelId="{17E0BA34-6C43-4B2D-A92F-4DF0220D4230}">
      <dgm:prSet/>
      <dgm:spPr>
        <a:gradFill rotWithShape="0">
          <a:gsLst>
            <a:gs pos="89000">
              <a:schemeClr val="accent1">
                <a:lumMod val="50000"/>
              </a:schemeClr>
            </a:gs>
            <a:gs pos="34000">
              <a:schemeClr val="accent4">
                <a:hueOff val="0"/>
                <a:satOff val="0"/>
                <a:lumOff val="0"/>
                <a:alphaOff val="0"/>
                <a:shade val="87000"/>
                <a:satMod val="125000"/>
              </a:schemeClr>
            </a:gs>
            <a:gs pos="41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gradFill>
      </dgm:spPr>
      <dgm:t>
        <a:bodyPr/>
        <a:lstStyle/>
        <a:p>
          <a:r>
            <a:rPr lang="en-US" b="1"/>
            <a:t>Installed Capacity (MT)</a:t>
          </a:r>
          <a:endParaRPr lang="en-IN" b="1"/>
        </a:p>
      </dgm:t>
    </dgm:pt>
    <dgm:pt modelId="{BA05D264-2D05-4E79-B892-3F8157439887}" type="parTrans" cxnId="{3FCB5E60-1C69-4759-AB96-221CAA6E1407}">
      <dgm:prSet/>
      <dgm:spPr/>
      <dgm:t>
        <a:bodyPr/>
        <a:lstStyle/>
        <a:p>
          <a:endParaRPr lang="en-IN"/>
        </a:p>
      </dgm:t>
    </dgm:pt>
    <dgm:pt modelId="{D58487AA-C2E2-4C48-8442-806D566E571D}" type="sibTrans" cxnId="{3FCB5E60-1C69-4759-AB96-221CAA6E1407}">
      <dgm:prSet/>
      <dgm:spPr/>
      <dgm:t>
        <a:bodyPr/>
        <a:lstStyle/>
        <a:p>
          <a:endParaRPr lang="en-IN"/>
        </a:p>
      </dgm:t>
    </dgm:pt>
    <dgm:pt modelId="{4B8B911F-99F1-4C9A-BA5F-BFA3663914A4}">
      <dgm:prSet custT="1"/>
      <dgm:spPr/>
      <dgm:t>
        <a:bodyPr/>
        <a:lstStyle/>
        <a:p>
          <a:pPr algn="ctr"/>
          <a:r>
            <a:rPr lang="en-IN" sz="1800" b="1" kern="1200">
              <a:solidFill>
                <a:prstClr val="black">
                  <a:hueOff val="0"/>
                  <a:satOff val="0"/>
                  <a:lumOff val="0"/>
                  <a:alphaOff val="0"/>
                </a:prstClr>
              </a:solidFill>
              <a:latin typeface="Calibri" panose="020F0502020204030204"/>
              <a:ea typeface="+mn-ea"/>
              <a:cs typeface="+mn-cs"/>
            </a:rPr>
            <a:t>₹ 150 </a:t>
          </a:r>
          <a:r>
            <a:rPr lang="en-US" sz="1400" kern="1200"/>
            <a:t>	</a:t>
          </a:r>
          <a:endParaRPr lang="en-IN" sz="1400" kern="1200"/>
        </a:p>
      </dgm:t>
    </dgm:pt>
    <dgm:pt modelId="{89625E63-E4A4-4B9F-9957-2C2F77C08509}" type="sibTrans" cxnId="{9A03367D-8249-4A44-A682-82B4C913BCF2}">
      <dgm:prSet/>
      <dgm:spPr/>
      <dgm:t>
        <a:bodyPr/>
        <a:lstStyle/>
        <a:p>
          <a:endParaRPr lang="en-IN"/>
        </a:p>
      </dgm:t>
    </dgm:pt>
    <dgm:pt modelId="{D40E89B8-475F-4E46-945E-3653AEB1D00A}" type="parTrans" cxnId="{9A03367D-8249-4A44-A682-82B4C913BCF2}">
      <dgm:prSet/>
      <dgm:spPr/>
      <dgm:t>
        <a:bodyPr/>
        <a:lstStyle/>
        <a:p>
          <a:endParaRPr lang="en-IN"/>
        </a:p>
      </dgm:t>
    </dgm:pt>
    <dgm:pt modelId="{5F566E84-B921-4956-A713-D286E8434CED}">
      <dgm:prSet custT="1"/>
      <dgm:spPr/>
      <dgm:t>
        <a:bodyPr/>
        <a:lstStyle/>
        <a:p>
          <a:pPr algn="ctr"/>
          <a:r>
            <a:rPr lang="en-US" sz="1800" b="1" kern="1200">
              <a:solidFill>
                <a:prstClr val="black">
                  <a:hueOff val="0"/>
                  <a:satOff val="0"/>
                  <a:lumOff val="0"/>
                  <a:alphaOff val="0"/>
                </a:prstClr>
              </a:solidFill>
              <a:latin typeface="Calibri" panose="020F0502020204030204"/>
              <a:ea typeface="+mn-ea"/>
              <a:cs typeface="+mn-cs"/>
            </a:rPr>
            <a:t> 66,000</a:t>
          </a:r>
          <a:endParaRPr lang="en-IN" sz="1800" b="1" kern="1200">
            <a:solidFill>
              <a:prstClr val="black">
                <a:hueOff val="0"/>
                <a:satOff val="0"/>
                <a:lumOff val="0"/>
                <a:alphaOff val="0"/>
              </a:prstClr>
            </a:solidFill>
            <a:latin typeface="Calibri" panose="020F0502020204030204"/>
            <a:ea typeface="+mn-ea"/>
            <a:cs typeface="+mn-cs"/>
          </a:endParaRPr>
        </a:p>
      </dgm:t>
    </dgm:pt>
    <dgm:pt modelId="{0412B396-A78A-4435-9BFE-2F31B4BE5C12}" type="sibTrans" cxnId="{B3C5EAED-70AF-4604-8DB0-BBCAC3EB198B}">
      <dgm:prSet/>
      <dgm:spPr/>
      <dgm:t>
        <a:bodyPr/>
        <a:lstStyle/>
        <a:p>
          <a:endParaRPr lang="en-IN"/>
        </a:p>
      </dgm:t>
    </dgm:pt>
    <dgm:pt modelId="{F8BC4AAB-148B-4601-9B77-7372E3C263BA}" type="parTrans" cxnId="{B3C5EAED-70AF-4604-8DB0-BBCAC3EB198B}">
      <dgm:prSet/>
      <dgm:spPr/>
      <dgm:t>
        <a:bodyPr/>
        <a:lstStyle/>
        <a:p>
          <a:endParaRPr lang="en-IN"/>
        </a:p>
      </dgm:t>
    </dgm:pt>
    <dgm:pt modelId="{B82DA345-E3B2-4FC5-AD68-80689F09E663}">
      <dgm:prSet custT="1"/>
      <dgm:spPr/>
      <dgm:t>
        <a:bodyPr/>
        <a:lstStyle/>
        <a:p>
          <a:pPr algn="ctr"/>
          <a:r>
            <a:rPr lang="en-US" sz="1600" b="1"/>
            <a:t>Config</a:t>
          </a:r>
          <a:br>
            <a:rPr lang="en-US" sz="1600" b="1"/>
          </a:br>
          <a:r>
            <a:rPr lang="en-US" sz="1600" b="1"/>
            <a:t>(TPD</a:t>
          </a:r>
          <a:r>
            <a:rPr lang="en-US" sz="2000" b="1"/>
            <a:t>)</a:t>
          </a:r>
          <a:endParaRPr lang="en-IN" sz="2000" b="1"/>
        </a:p>
      </dgm:t>
    </dgm:pt>
    <dgm:pt modelId="{6CA70C64-66CC-46FE-AFBB-2F414DDE0A52}" type="parTrans" cxnId="{88A07EB2-CDCC-4CED-8A1B-880D2265F75E}">
      <dgm:prSet/>
      <dgm:spPr/>
      <dgm:t>
        <a:bodyPr/>
        <a:lstStyle/>
        <a:p>
          <a:endParaRPr lang="en-IN"/>
        </a:p>
      </dgm:t>
    </dgm:pt>
    <dgm:pt modelId="{6DCA822C-76C0-4BB6-AE77-57AD4D128DE6}" type="sibTrans" cxnId="{88A07EB2-CDCC-4CED-8A1B-880D2265F75E}">
      <dgm:prSet/>
      <dgm:spPr/>
      <dgm:t>
        <a:bodyPr/>
        <a:lstStyle/>
        <a:p>
          <a:endParaRPr lang="en-IN"/>
        </a:p>
      </dgm:t>
    </dgm:pt>
    <dgm:pt modelId="{F79671B7-11EB-4F10-B280-DEB2D77EA2A2}">
      <dgm:prSet custT="1"/>
      <dgm:spPr/>
      <dgm:t>
        <a:bodyPr/>
        <a:lstStyle/>
        <a:p>
          <a:pPr algn="ctr"/>
          <a:r>
            <a:rPr lang="en-US" sz="2000" b="1"/>
            <a:t>2 X 100</a:t>
          </a:r>
          <a:endParaRPr lang="en-IN" sz="2000" b="1"/>
        </a:p>
      </dgm:t>
    </dgm:pt>
    <dgm:pt modelId="{C460E0B2-5B8F-46C7-97F7-D164C85B6A56}" type="parTrans" cxnId="{A4E8B930-A6EE-4AA3-BD6C-7BD4794F426B}">
      <dgm:prSet/>
      <dgm:spPr/>
      <dgm:t>
        <a:bodyPr/>
        <a:lstStyle/>
        <a:p>
          <a:endParaRPr lang="en-IN"/>
        </a:p>
      </dgm:t>
    </dgm:pt>
    <dgm:pt modelId="{979C0696-55FC-4F2E-BDF7-3E9E3CCC9E16}" type="sibTrans" cxnId="{A4E8B930-A6EE-4AA3-BD6C-7BD4794F426B}">
      <dgm:prSet/>
      <dgm:spPr/>
      <dgm:t>
        <a:bodyPr/>
        <a:lstStyle/>
        <a:p>
          <a:endParaRPr lang="en-IN"/>
        </a:p>
      </dgm:t>
    </dgm:pt>
    <dgm:pt modelId="{3F0D58EE-2220-4A58-A241-41F1A086577B}" type="pres">
      <dgm:prSet presAssocID="{20F0CE9A-4831-4510-8BAE-C5D821B06F1E}" presName="Name0" presStyleCnt="0">
        <dgm:presLayoutVars>
          <dgm:dir/>
          <dgm:animLvl val="lvl"/>
          <dgm:resizeHandles val="exact"/>
        </dgm:presLayoutVars>
      </dgm:prSet>
      <dgm:spPr/>
    </dgm:pt>
    <dgm:pt modelId="{E59AC338-00D2-46A8-8640-335C39C8B833}" type="pres">
      <dgm:prSet presAssocID="{BDFF244E-2A59-46BE-8084-7A89DA6B9D70}" presName="composite" presStyleCnt="0"/>
      <dgm:spPr/>
    </dgm:pt>
    <dgm:pt modelId="{443DCD56-A466-4E6A-A9D5-DF54E354A529}" type="pres">
      <dgm:prSet presAssocID="{BDFF244E-2A59-46BE-8084-7A89DA6B9D70}" presName="parTx" presStyleLbl="alignNode1" presStyleIdx="0" presStyleCnt="3">
        <dgm:presLayoutVars>
          <dgm:chMax val="0"/>
          <dgm:chPref val="0"/>
          <dgm:bulletEnabled val="1"/>
        </dgm:presLayoutVars>
      </dgm:prSet>
      <dgm:spPr/>
    </dgm:pt>
    <dgm:pt modelId="{9269F803-3F07-4A22-A86E-1ABFBA5FAD2C}" type="pres">
      <dgm:prSet presAssocID="{BDFF244E-2A59-46BE-8084-7A89DA6B9D70}" presName="desTx" presStyleLbl="alignAccFollowNode1" presStyleIdx="0" presStyleCnt="3">
        <dgm:presLayoutVars>
          <dgm:bulletEnabled val="1"/>
        </dgm:presLayoutVars>
      </dgm:prSet>
      <dgm:spPr/>
    </dgm:pt>
    <dgm:pt modelId="{E978C696-93B4-4537-A3ED-A3502CB338DD}" type="pres">
      <dgm:prSet presAssocID="{FC6BB68B-B7BE-49F8-9AFB-2A54F37AEF50}" presName="space" presStyleCnt="0"/>
      <dgm:spPr/>
    </dgm:pt>
    <dgm:pt modelId="{78EF0D98-0E99-435A-96F3-A95B5D88FA7E}" type="pres">
      <dgm:prSet presAssocID="{17E0BA34-6C43-4B2D-A92F-4DF0220D4230}" presName="composite" presStyleCnt="0"/>
      <dgm:spPr/>
    </dgm:pt>
    <dgm:pt modelId="{909EC09E-C137-40D5-A540-376A350D8240}" type="pres">
      <dgm:prSet presAssocID="{17E0BA34-6C43-4B2D-A92F-4DF0220D4230}" presName="parTx" presStyleLbl="alignNode1" presStyleIdx="1" presStyleCnt="3" custLinFactNeighborX="1769" custLinFactNeighborY="4844">
        <dgm:presLayoutVars>
          <dgm:chMax val="0"/>
          <dgm:chPref val="0"/>
          <dgm:bulletEnabled val="1"/>
        </dgm:presLayoutVars>
      </dgm:prSet>
      <dgm:spPr/>
    </dgm:pt>
    <dgm:pt modelId="{2AB7BACF-8C85-4F16-A350-243E2F1610A1}" type="pres">
      <dgm:prSet presAssocID="{17E0BA34-6C43-4B2D-A92F-4DF0220D4230}" presName="desTx" presStyleLbl="alignAccFollowNode1" presStyleIdx="1" presStyleCnt="3">
        <dgm:presLayoutVars>
          <dgm:bulletEnabled val="1"/>
        </dgm:presLayoutVars>
      </dgm:prSet>
      <dgm:spPr/>
    </dgm:pt>
    <dgm:pt modelId="{EDFD9A5B-CED7-4E18-9D29-6B1580268ECB}" type="pres">
      <dgm:prSet presAssocID="{D58487AA-C2E2-4C48-8442-806D566E571D}" presName="space" presStyleCnt="0"/>
      <dgm:spPr/>
    </dgm:pt>
    <dgm:pt modelId="{53DD434D-7102-4149-A604-6226325602F7}" type="pres">
      <dgm:prSet presAssocID="{B82DA345-E3B2-4FC5-AD68-80689F09E663}" presName="composite" presStyleCnt="0"/>
      <dgm:spPr/>
    </dgm:pt>
    <dgm:pt modelId="{7D863E5F-543D-43F1-BB7A-C2B9EB4DD225}" type="pres">
      <dgm:prSet presAssocID="{B82DA345-E3B2-4FC5-AD68-80689F09E663}" presName="parTx" presStyleLbl="alignNode1" presStyleIdx="2" presStyleCnt="3">
        <dgm:presLayoutVars>
          <dgm:chMax val="0"/>
          <dgm:chPref val="0"/>
          <dgm:bulletEnabled val="1"/>
        </dgm:presLayoutVars>
      </dgm:prSet>
      <dgm:spPr/>
    </dgm:pt>
    <dgm:pt modelId="{B987AC8D-E8DE-4AD4-BB14-34BFE4F2B86F}" type="pres">
      <dgm:prSet presAssocID="{B82DA345-E3B2-4FC5-AD68-80689F09E663}" presName="desTx" presStyleLbl="alignAccFollowNode1" presStyleIdx="2" presStyleCnt="3">
        <dgm:presLayoutVars>
          <dgm:bulletEnabled val="1"/>
        </dgm:presLayoutVars>
      </dgm:prSet>
      <dgm:spPr/>
    </dgm:pt>
  </dgm:ptLst>
  <dgm:cxnLst>
    <dgm:cxn modelId="{1A6CAB1B-5881-4A6E-96D4-F604B177FCC6}" srcId="{20F0CE9A-4831-4510-8BAE-C5D821B06F1E}" destId="{BDFF244E-2A59-46BE-8084-7A89DA6B9D70}" srcOrd="0" destOrd="0" parTransId="{3BDC174E-4AA9-4755-A159-53626D54E82D}" sibTransId="{FC6BB68B-B7BE-49F8-9AFB-2A54F37AEF50}"/>
    <dgm:cxn modelId="{71CC8E1D-392B-423A-AD24-9B3B93F28C68}" type="presOf" srcId="{5F566E84-B921-4956-A713-D286E8434CED}" destId="{2AB7BACF-8C85-4F16-A350-243E2F1610A1}" srcOrd="0" destOrd="0" presId="urn:microsoft.com/office/officeart/2005/8/layout/hList1"/>
    <dgm:cxn modelId="{CAE90F25-5B8F-42DB-9317-4AA0D126B51C}" type="presOf" srcId="{F79671B7-11EB-4F10-B280-DEB2D77EA2A2}" destId="{B987AC8D-E8DE-4AD4-BB14-34BFE4F2B86F}" srcOrd="0" destOrd="0" presId="urn:microsoft.com/office/officeart/2005/8/layout/hList1"/>
    <dgm:cxn modelId="{A4E8B930-A6EE-4AA3-BD6C-7BD4794F426B}" srcId="{B82DA345-E3B2-4FC5-AD68-80689F09E663}" destId="{F79671B7-11EB-4F10-B280-DEB2D77EA2A2}" srcOrd="0" destOrd="0" parTransId="{C460E0B2-5B8F-46C7-97F7-D164C85B6A56}" sibTransId="{979C0696-55FC-4F2E-BDF7-3E9E3CCC9E16}"/>
    <dgm:cxn modelId="{3FCB5E60-1C69-4759-AB96-221CAA6E1407}" srcId="{20F0CE9A-4831-4510-8BAE-C5D821B06F1E}" destId="{17E0BA34-6C43-4B2D-A92F-4DF0220D4230}" srcOrd="1" destOrd="0" parTransId="{BA05D264-2D05-4E79-B892-3F8157439887}" sibTransId="{D58487AA-C2E2-4C48-8442-806D566E571D}"/>
    <dgm:cxn modelId="{3D784075-3160-4A27-8CCC-9ACE5EBE8F19}" type="presOf" srcId="{20F0CE9A-4831-4510-8BAE-C5D821B06F1E}" destId="{3F0D58EE-2220-4A58-A241-41F1A086577B}" srcOrd="0" destOrd="0" presId="urn:microsoft.com/office/officeart/2005/8/layout/hList1"/>
    <dgm:cxn modelId="{9A03367D-8249-4A44-A682-82B4C913BCF2}" srcId="{BDFF244E-2A59-46BE-8084-7A89DA6B9D70}" destId="{4B8B911F-99F1-4C9A-BA5F-BFA3663914A4}" srcOrd="0" destOrd="0" parTransId="{D40E89B8-475F-4E46-945E-3653AEB1D00A}" sibTransId="{89625E63-E4A4-4B9F-9957-2C2F77C08509}"/>
    <dgm:cxn modelId="{53EBE58D-FF07-4D12-AF38-0028D232C857}" type="presOf" srcId="{4B8B911F-99F1-4C9A-BA5F-BFA3663914A4}" destId="{9269F803-3F07-4A22-A86E-1ABFBA5FAD2C}" srcOrd="0" destOrd="0" presId="urn:microsoft.com/office/officeart/2005/8/layout/hList1"/>
    <dgm:cxn modelId="{27CAAB9D-F5A5-4911-BC15-07609273A1ED}" type="presOf" srcId="{BDFF244E-2A59-46BE-8084-7A89DA6B9D70}" destId="{443DCD56-A466-4E6A-A9D5-DF54E354A529}" srcOrd="0" destOrd="0" presId="urn:microsoft.com/office/officeart/2005/8/layout/hList1"/>
    <dgm:cxn modelId="{88A07EB2-CDCC-4CED-8A1B-880D2265F75E}" srcId="{20F0CE9A-4831-4510-8BAE-C5D821B06F1E}" destId="{B82DA345-E3B2-4FC5-AD68-80689F09E663}" srcOrd="2" destOrd="0" parTransId="{6CA70C64-66CC-46FE-AFBB-2F414DDE0A52}" sibTransId="{6DCA822C-76C0-4BB6-AE77-57AD4D128DE6}"/>
    <dgm:cxn modelId="{B6C77CDA-2433-46D4-A7F4-656708E00FB6}" type="presOf" srcId="{B82DA345-E3B2-4FC5-AD68-80689F09E663}" destId="{7D863E5F-543D-43F1-BB7A-C2B9EB4DD225}" srcOrd="0" destOrd="0" presId="urn:microsoft.com/office/officeart/2005/8/layout/hList1"/>
    <dgm:cxn modelId="{AF929ADF-444C-42A9-A883-D97DDCF2637E}" type="presOf" srcId="{17E0BA34-6C43-4B2D-A92F-4DF0220D4230}" destId="{909EC09E-C137-40D5-A540-376A350D8240}" srcOrd="0" destOrd="0" presId="urn:microsoft.com/office/officeart/2005/8/layout/hList1"/>
    <dgm:cxn modelId="{B3C5EAED-70AF-4604-8DB0-BBCAC3EB198B}" srcId="{17E0BA34-6C43-4B2D-A92F-4DF0220D4230}" destId="{5F566E84-B921-4956-A713-D286E8434CED}" srcOrd="0" destOrd="0" parTransId="{F8BC4AAB-148B-4601-9B77-7372E3C263BA}" sibTransId="{0412B396-A78A-4435-9BFE-2F31B4BE5C12}"/>
    <dgm:cxn modelId="{3252164E-CE51-4EE5-8E56-5EB504D8CEEC}" type="presParOf" srcId="{3F0D58EE-2220-4A58-A241-41F1A086577B}" destId="{E59AC338-00D2-46A8-8640-335C39C8B833}" srcOrd="0" destOrd="0" presId="urn:microsoft.com/office/officeart/2005/8/layout/hList1"/>
    <dgm:cxn modelId="{0BE18D1F-ECFB-4E23-BAA0-22AB545F704B}" type="presParOf" srcId="{E59AC338-00D2-46A8-8640-335C39C8B833}" destId="{443DCD56-A466-4E6A-A9D5-DF54E354A529}" srcOrd="0" destOrd="0" presId="urn:microsoft.com/office/officeart/2005/8/layout/hList1"/>
    <dgm:cxn modelId="{997FE234-E478-4EB8-A625-6D23BC7FCDE0}" type="presParOf" srcId="{E59AC338-00D2-46A8-8640-335C39C8B833}" destId="{9269F803-3F07-4A22-A86E-1ABFBA5FAD2C}" srcOrd="1" destOrd="0" presId="urn:microsoft.com/office/officeart/2005/8/layout/hList1"/>
    <dgm:cxn modelId="{CCCF51E9-411F-48FF-B3CE-D366F9B4EA64}" type="presParOf" srcId="{3F0D58EE-2220-4A58-A241-41F1A086577B}" destId="{E978C696-93B4-4537-A3ED-A3502CB338DD}" srcOrd="1" destOrd="0" presId="urn:microsoft.com/office/officeart/2005/8/layout/hList1"/>
    <dgm:cxn modelId="{918A6E0A-5204-4F59-85F0-241C0CA27997}" type="presParOf" srcId="{3F0D58EE-2220-4A58-A241-41F1A086577B}" destId="{78EF0D98-0E99-435A-96F3-A95B5D88FA7E}" srcOrd="2" destOrd="0" presId="urn:microsoft.com/office/officeart/2005/8/layout/hList1"/>
    <dgm:cxn modelId="{950A5B89-DABB-4D87-881C-B46AE9CF6B51}" type="presParOf" srcId="{78EF0D98-0E99-435A-96F3-A95B5D88FA7E}" destId="{909EC09E-C137-40D5-A540-376A350D8240}" srcOrd="0" destOrd="0" presId="urn:microsoft.com/office/officeart/2005/8/layout/hList1"/>
    <dgm:cxn modelId="{00A68762-0165-46BE-AF50-B85D62837919}" type="presParOf" srcId="{78EF0D98-0E99-435A-96F3-A95B5D88FA7E}" destId="{2AB7BACF-8C85-4F16-A350-243E2F1610A1}" srcOrd="1" destOrd="0" presId="urn:microsoft.com/office/officeart/2005/8/layout/hList1"/>
    <dgm:cxn modelId="{5C28F971-38EE-47AD-A966-282BF579B934}" type="presParOf" srcId="{3F0D58EE-2220-4A58-A241-41F1A086577B}" destId="{EDFD9A5B-CED7-4E18-9D29-6B1580268ECB}" srcOrd="3" destOrd="0" presId="urn:microsoft.com/office/officeart/2005/8/layout/hList1"/>
    <dgm:cxn modelId="{9AAAF177-AEBF-4C58-B955-BFF5BD866FDB}" type="presParOf" srcId="{3F0D58EE-2220-4A58-A241-41F1A086577B}" destId="{53DD434D-7102-4149-A604-6226325602F7}" srcOrd="4" destOrd="0" presId="urn:microsoft.com/office/officeart/2005/8/layout/hList1"/>
    <dgm:cxn modelId="{48094443-9E25-4593-B9ED-567B33F4978B}" type="presParOf" srcId="{53DD434D-7102-4149-A604-6226325602F7}" destId="{7D863E5F-543D-43F1-BB7A-C2B9EB4DD225}" srcOrd="0" destOrd="0" presId="urn:microsoft.com/office/officeart/2005/8/layout/hList1"/>
    <dgm:cxn modelId="{6F1FF4E7-B86E-4AAC-88D2-77543DAC4297}" type="presParOf" srcId="{53DD434D-7102-4149-A604-6226325602F7}" destId="{B987AC8D-E8DE-4AD4-BB14-34BFE4F2B86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51BEC3-2CC6-418D-BFFF-4F7D3F22C27A}"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IN"/>
        </a:p>
      </dgm:t>
    </dgm:pt>
    <dgm:pt modelId="{128F4585-0CCA-47C7-9E55-7D3444334142}">
      <dgm:prSet phldrT="[Text]"/>
      <dgm:spPr>
        <a:solidFill>
          <a:schemeClr val="tx1"/>
        </a:solidFill>
      </dgm:spPr>
      <dgm:t>
        <a:bodyPr/>
        <a:lstStyle/>
        <a:p>
          <a:r>
            <a:rPr lang="en-US"/>
            <a:t>VENDORS</a:t>
          </a:r>
          <a:endParaRPr lang="en-IN"/>
        </a:p>
      </dgm:t>
    </dgm:pt>
    <dgm:pt modelId="{9AAAA70B-1433-4829-994D-86D2C8977921}" type="parTrans" cxnId="{A6F4D9AB-D414-47F9-B71E-E67615527BF5}">
      <dgm:prSet/>
      <dgm:spPr/>
      <dgm:t>
        <a:bodyPr/>
        <a:lstStyle/>
        <a:p>
          <a:endParaRPr lang="en-IN"/>
        </a:p>
      </dgm:t>
    </dgm:pt>
    <dgm:pt modelId="{823AF972-DBEE-46DA-B5B2-C916F322C732}" type="sibTrans" cxnId="{A6F4D9AB-D414-47F9-B71E-E67615527BF5}">
      <dgm:prSet/>
      <dgm:spPr/>
      <dgm:t>
        <a:bodyPr/>
        <a:lstStyle/>
        <a:p>
          <a:endParaRPr lang="en-IN"/>
        </a:p>
      </dgm:t>
    </dgm:pt>
    <dgm:pt modelId="{740E9CDF-A895-42C7-812F-3F54041193CE}">
      <dgm:prSet phldrT="[Text]" custT="1"/>
      <dgm:spPr/>
      <dgm:t>
        <a:bodyPr/>
        <a:lstStyle/>
        <a:p>
          <a:r>
            <a:rPr lang="en-US" sz="2000" b="0" i="0"/>
            <a:t>Kulda Coal Mines</a:t>
          </a:r>
          <a:endParaRPr lang="en-IN" sz="2000"/>
        </a:p>
      </dgm:t>
    </dgm:pt>
    <dgm:pt modelId="{F2B3F071-0A9F-4CF6-9890-DE79D3D7B45E}" type="parTrans" cxnId="{B58A5EA5-47D5-4397-A49B-139AAC212044}">
      <dgm:prSet/>
      <dgm:spPr/>
      <dgm:t>
        <a:bodyPr/>
        <a:lstStyle/>
        <a:p>
          <a:endParaRPr lang="en-IN"/>
        </a:p>
      </dgm:t>
    </dgm:pt>
    <dgm:pt modelId="{692ADB5F-9DE8-4002-B6C7-85CE2E627BA3}" type="sibTrans" cxnId="{B58A5EA5-47D5-4397-A49B-139AAC212044}">
      <dgm:prSet/>
      <dgm:spPr/>
      <dgm:t>
        <a:bodyPr/>
        <a:lstStyle/>
        <a:p>
          <a:endParaRPr lang="en-IN"/>
        </a:p>
      </dgm:t>
    </dgm:pt>
    <dgm:pt modelId="{FDC16430-9B7C-4B40-92EE-1B1CFFE72146}">
      <dgm:prSet phldrT="[Text]"/>
      <dgm:spPr>
        <a:solidFill>
          <a:schemeClr val="accent6">
            <a:lumMod val="40000"/>
            <a:lumOff val="60000"/>
          </a:schemeClr>
        </a:solidFill>
      </dgm:spPr>
      <dgm:t>
        <a:bodyPr/>
        <a:lstStyle/>
        <a:p>
          <a:r>
            <a:rPr lang="en-US" b="1">
              <a:solidFill>
                <a:srgbClr val="C00000"/>
              </a:solidFill>
            </a:rPr>
            <a:t>CUSTOMERS</a:t>
          </a:r>
          <a:endParaRPr lang="en-IN" b="1">
            <a:solidFill>
              <a:srgbClr val="C00000"/>
            </a:solidFill>
          </a:endParaRPr>
        </a:p>
      </dgm:t>
    </dgm:pt>
    <dgm:pt modelId="{1F6D250B-FBB9-4046-A7ED-6825C9DE2BFD}" type="parTrans" cxnId="{6398151D-5DAB-48D3-9611-0D1164D7133C}">
      <dgm:prSet/>
      <dgm:spPr/>
      <dgm:t>
        <a:bodyPr/>
        <a:lstStyle/>
        <a:p>
          <a:endParaRPr lang="en-IN"/>
        </a:p>
      </dgm:t>
    </dgm:pt>
    <dgm:pt modelId="{7A234E36-6997-47BB-8FC1-AC786FE568AA}" type="sibTrans" cxnId="{6398151D-5DAB-48D3-9611-0D1164D7133C}">
      <dgm:prSet/>
      <dgm:spPr/>
      <dgm:t>
        <a:bodyPr/>
        <a:lstStyle/>
        <a:p>
          <a:endParaRPr lang="en-IN"/>
        </a:p>
      </dgm:t>
    </dgm:pt>
    <dgm:pt modelId="{F90AD889-56FE-4A04-885E-7BD380D21391}">
      <dgm:prSet phldrT="[Text]" custT="1"/>
      <dgm:spPr/>
      <dgm:t>
        <a:bodyPr/>
        <a:lstStyle/>
        <a:p>
          <a:pPr>
            <a:buFont typeface="Arial" panose="020B0604020202020204" pitchFamily="34" charset="0"/>
            <a:buNone/>
          </a:pPr>
          <a:r>
            <a:rPr lang="en-US" sz="2000" i="1" dirty="0">
              <a:solidFill>
                <a:srgbClr val="C00000"/>
              </a:solidFill>
            </a:rPr>
            <a:t>Galwalia Ispat Udyog</a:t>
          </a:r>
          <a:endParaRPr lang="en-IN" sz="2000" i="1" dirty="0">
            <a:solidFill>
              <a:srgbClr val="C00000"/>
            </a:solidFill>
          </a:endParaRPr>
        </a:p>
      </dgm:t>
    </dgm:pt>
    <dgm:pt modelId="{D5B4D32D-A156-4FA2-A5FB-82D96B8ACCBA}" type="parTrans" cxnId="{DCD589F0-693E-44D0-BEB4-12F4F9E3D4EF}">
      <dgm:prSet/>
      <dgm:spPr/>
      <dgm:t>
        <a:bodyPr/>
        <a:lstStyle/>
        <a:p>
          <a:endParaRPr lang="en-IN"/>
        </a:p>
      </dgm:t>
    </dgm:pt>
    <dgm:pt modelId="{14F0B282-C9D2-434D-839C-B2D23D0A64EC}" type="sibTrans" cxnId="{DCD589F0-693E-44D0-BEB4-12F4F9E3D4EF}">
      <dgm:prSet/>
      <dgm:spPr/>
      <dgm:t>
        <a:bodyPr/>
        <a:lstStyle/>
        <a:p>
          <a:endParaRPr lang="en-IN"/>
        </a:p>
      </dgm:t>
    </dgm:pt>
    <dgm:pt modelId="{CA29434A-5FFF-4870-9729-D1E4F72660C3}">
      <dgm:prSet phldrT="[Text]" custT="1"/>
      <dgm:spPr/>
      <dgm:t>
        <a:bodyPr/>
        <a:lstStyle/>
        <a:p>
          <a:r>
            <a:rPr lang="en-US" sz="2000"/>
            <a:t>OMC </a:t>
          </a:r>
          <a:r>
            <a:rPr lang="en-IN" sz="2000"/>
            <a:t>Khandbandh</a:t>
          </a:r>
        </a:p>
      </dgm:t>
    </dgm:pt>
    <dgm:pt modelId="{967BF91B-519F-49C2-90A8-8F97878470F3}" type="parTrans" cxnId="{A5526BAF-7E50-4F4F-AF99-0BED2C6760C5}">
      <dgm:prSet/>
      <dgm:spPr/>
      <dgm:t>
        <a:bodyPr/>
        <a:lstStyle/>
        <a:p>
          <a:endParaRPr lang="en-IN"/>
        </a:p>
      </dgm:t>
    </dgm:pt>
    <dgm:pt modelId="{8849DC77-211B-48F2-A7A2-CBA3506DB2D7}" type="sibTrans" cxnId="{A5526BAF-7E50-4F4F-AF99-0BED2C6760C5}">
      <dgm:prSet/>
      <dgm:spPr/>
      <dgm:t>
        <a:bodyPr/>
        <a:lstStyle/>
        <a:p>
          <a:endParaRPr lang="en-IN"/>
        </a:p>
      </dgm:t>
    </dgm:pt>
    <dgm:pt modelId="{34AF775B-EE7C-439D-A568-FDC35BBB1259}">
      <dgm:prSet phldrT="[Text]" custT="1"/>
      <dgm:spPr/>
      <dgm:t>
        <a:bodyPr/>
        <a:lstStyle/>
        <a:p>
          <a:r>
            <a:rPr lang="en-US" sz="2000"/>
            <a:t>OMC Koira</a:t>
          </a:r>
          <a:endParaRPr lang="en-IN" sz="2000"/>
        </a:p>
      </dgm:t>
    </dgm:pt>
    <dgm:pt modelId="{6C9D30DF-800C-4113-B7ED-355617118845}" type="parTrans" cxnId="{68B21993-62BF-4557-A3B2-77854437F444}">
      <dgm:prSet/>
      <dgm:spPr/>
      <dgm:t>
        <a:bodyPr/>
        <a:lstStyle/>
        <a:p>
          <a:endParaRPr lang="en-IN"/>
        </a:p>
      </dgm:t>
    </dgm:pt>
    <dgm:pt modelId="{FA8A5DA3-40DD-4953-8904-F79E40E6EA1B}" type="sibTrans" cxnId="{68B21993-62BF-4557-A3B2-77854437F444}">
      <dgm:prSet/>
      <dgm:spPr/>
      <dgm:t>
        <a:bodyPr/>
        <a:lstStyle/>
        <a:p>
          <a:endParaRPr lang="en-IN"/>
        </a:p>
      </dgm:t>
    </dgm:pt>
    <dgm:pt modelId="{57018A26-8B3C-4FCC-B54A-ADFD9079E32B}">
      <dgm:prSet phldrT="[Text]" custT="1"/>
      <dgm:spPr/>
      <dgm:t>
        <a:bodyPr/>
        <a:lstStyle/>
        <a:p>
          <a:r>
            <a:rPr lang="en-IN" sz="2000"/>
            <a:t>B  Swari</a:t>
          </a:r>
        </a:p>
      </dgm:t>
    </dgm:pt>
    <dgm:pt modelId="{B65AEBC5-F55A-4804-8695-6C2AD5C7D6F5}" type="parTrans" cxnId="{9080ADB3-353C-405A-BFF0-AE2247517D3A}">
      <dgm:prSet/>
      <dgm:spPr/>
      <dgm:t>
        <a:bodyPr/>
        <a:lstStyle/>
        <a:p>
          <a:endParaRPr lang="en-IN"/>
        </a:p>
      </dgm:t>
    </dgm:pt>
    <dgm:pt modelId="{56FC39C8-9AED-44C0-8EC9-04F4377101EF}" type="sibTrans" cxnId="{9080ADB3-353C-405A-BFF0-AE2247517D3A}">
      <dgm:prSet/>
      <dgm:spPr/>
      <dgm:t>
        <a:bodyPr/>
        <a:lstStyle/>
        <a:p>
          <a:endParaRPr lang="en-IN"/>
        </a:p>
      </dgm:t>
    </dgm:pt>
    <dgm:pt modelId="{DD38D890-779F-41EC-AC59-695247937A24}">
      <dgm:prSet phldrT="[Text]" custT="1"/>
      <dgm:spPr/>
      <dgm:t>
        <a:bodyPr/>
        <a:lstStyle/>
        <a:p>
          <a:r>
            <a:rPr lang="en-IN" sz="2000"/>
            <a:t>G  Bahal</a:t>
          </a:r>
        </a:p>
      </dgm:t>
    </dgm:pt>
    <dgm:pt modelId="{90880D5F-C6D7-4560-A68E-752F238BBF7E}" type="parTrans" cxnId="{BDB71E56-9032-4AFD-BD9C-78F035B47769}">
      <dgm:prSet/>
      <dgm:spPr/>
      <dgm:t>
        <a:bodyPr/>
        <a:lstStyle/>
        <a:p>
          <a:endParaRPr lang="en-IN"/>
        </a:p>
      </dgm:t>
    </dgm:pt>
    <dgm:pt modelId="{C076EDEA-D8D9-4B2D-B5F6-B96A1D979559}" type="sibTrans" cxnId="{BDB71E56-9032-4AFD-BD9C-78F035B47769}">
      <dgm:prSet/>
      <dgm:spPr/>
      <dgm:t>
        <a:bodyPr/>
        <a:lstStyle/>
        <a:p>
          <a:endParaRPr lang="en-IN"/>
        </a:p>
      </dgm:t>
    </dgm:pt>
    <dgm:pt modelId="{A5B8BE53-21A0-4C12-88D8-E41DE3CCF7F3}">
      <dgm:prSet custT="1"/>
      <dgm:spPr/>
      <dgm:t>
        <a:bodyPr/>
        <a:lstStyle/>
        <a:p>
          <a:pPr>
            <a:buFont typeface="Arial" panose="020B0604020202020204" pitchFamily="34" charset="0"/>
            <a:buNone/>
          </a:pPr>
          <a:r>
            <a:rPr lang="en-US" sz="2000" i="1">
              <a:solidFill>
                <a:srgbClr val="C00000"/>
              </a:solidFill>
            </a:rPr>
            <a:t>Kashi Viswanath Steels</a:t>
          </a:r>
          <a:endParaRPr lang="en-IN" sz="2000" i="1">
            <a:solidFill>
              <a:srgbClr val="C00000"/>
            </a:solidFill>
          </a:endParaRPr>
        </a:p>
      </dgm:t>
    </dgm:pt>
    <dgm:pt modelId="{4CC9A0A0-8C41-4317-8C80-475568E68FB6}" type="parTrans" cxnId="{DD44B8DC-C359-4206-B8DE-04F67E5A35C1}">
      <dgm:prSet/>
      <dgm:spPr/>
      <dgm:t>
        <a:bodyPr/>
        <a:lstStyle/>
        <a:p>
          <a:endParaRPr lang="en-IN"/>
        </a:p>
      </dgm:t>
    </dgm:pt>
    <dgm:pt modelId="{C9D16507-2580-49B2-85B8-C9EE2AA8D994}" type="sibTrans" cxnId="{DD44B8DC-C359-4206-B8DE-04F67E5A35C1}">
      <dgm:prSet/>
      <dgm:spPr/>
      <dgm:t>
        <a:bodyPr/>
        <a:lstStyle/>
        <a:p>
          <a:endParaRPr lang="en-IN"/>
        </a:p>
      </dgm:t>
    </dgm:pt>
    <dgm:pt modelId="{90B7C00A-CCE9-406F-854A-8438E1F31A68}">
      <dgm:prSet custT="1"/>
      <dgm:spPr/>
      <dgm:t>
        <a:bodyPr/>
        <a:lstStyle/>
        <a:p>
          <a:pPr>
            <a:buFont typeface="Arial" panose="020B0604020202020204" pitchFamily="34" charset="0"/>
            <a:buNone/>
          </a:pPr>
          <a:r>
            <a:rPr lang="en-US" sz="2000" i="1">
              <a:solidFill>
                <a:srgbClr val="C00000"/>
              </a:solidFill>
            </a:rPr>
            <a:t>Maa Sheetla Automobiles</a:t>
          </a:r>
          <a:endParaRPr lang="en-IN" sz="2000" i="1">
            <a:solidFill>
              <a:srgbClr val="C00000"/>
            </a:solidFill>
          </a:endParaRPr>
        </a:p>
      </dgm:t>
    </dgm:pt>
    <dgm:pt modelId="{15F3D174-8CB4-463F-89A8-FF7A933DC8D6}" type="parTrans" cxnId="{9301FECC-4ED5-4A6E-97AA-67C00B1B79C2}">
      <dgm:prSet/>
      <dgm:spPr/>
      <dgm:t>
        <a:bodyPr/>
        <a:lstStyle/>
        <a:p>
          <a:endParaRPr lang="en-IN"/>
        </a:p>
      </dgm:t>
    </dgm:pt>
    <dgm:pt modelId="{4E44945C-9084-4D97-94B9-112789665490}" type="sibTrans" cxnId="{9301FECC-4ED5-4A6E-97AA-67C00B1B79C2}">
      <dgm:prSet/>
      <dgm:spPr/>
      <dgm:t>
        <a:bodyPr/>
        <a:lstStyle/>
        <a:p>
          <a:endParaRPr lang="en-IN"/>
        </a:p>
      </dgm:t>
    </dgm:pt>
    <dgm:pt modelId="{BAC27FC1-0D32-4491-BCDA-AB8C146E8402}">
      <dgm:prSet custT="1"/>
      <dgm:spPr/>
      <dgm:t>
        <a:bodyPr/>
        <a:lstStyle/>
        <a:p>
          <a:pPr>
            <a:buFont typeface="Arial" panose="020B0604020202020204" pitchFamily="34" charset="0"/>
            <a:buNone/>
          </a:pPr>
          <a:r>
            <a:rPr lang="en-US" sz="2000" i="1">
              <a:solidFill>
                <a:srgbClr val="C00000"/>
              </a:solidFill>
            </a:rPr>
            <a:t>Samridhi Traders</a:t>
          </a:r>
          <a:endParaRPr lang="en-IN" sz="2000" i="1">
            <a:solidFill>
              <a:srgbClr val="C00000"/>
            </a:solidFill>
          </a:endParaRPr>
        </a:p>
      </dgm:t>
    </dgm:pt>
    <dgm:pt modelId="{E32343FC-4A69-423A-BACF-BD9F9321CC57}" type="parTrans" cxnId="{7D57F27D-708C-40BD-96F0-28CD9824CF2B}">
      <dgm:prSet/>
      <dgm:spPr/>
      <dgm:t>
        <a:bodyPr/>
        <a:lstStyle/>
        <a:p>
          <a:endParaRPr lang="en-IN"/>
        </a:p>
      </dgm:t>
    </dgm:pt>
    <dgm:pt modelId="{6CAC676C-17BB-40F0-BF05-30D9AF510171}" type="sibTrans" cxnId="{7D57F27D-708C-40BD-96F0-28CD9824CF2B}">
      <dgm:prSet/>
      <dgm:spPr/>
      <dgm:t>
        <a:bodyPr/>
        <a:lstStyle/>
        <a:p>
          <a:endParaRPr lang="en-IN"/>
        </a:p>
      </dgm:t>
    </dgm:pt>
    <dgm:pt modelId="{422F06F5-81E6-4108-A880-3F9C4BC7C43E}">
      <dgm:prSet custT="1"/>
      <dgm:spPr/>
      <dgm:t>
        <a:bodyPr/>
        <a:lstStyle/>
        <a:p>
          <a:pPr>
            <a:buFont typeface="Arial" panose="020B0604020202020204" pitchFamily="34" charset="0"/>
            <a:buNone/>
          </a:pPr>
          <a:r>
            <a:rPr lang="en-US" sz="2000" i="1" dirty="0">
              <a:solidFill>
                <a:srgbClr val="C00000"/>
              </a:solidFill>
            </a:rPr>
            <a:t>Shree Sidhbali Steels</a:t>
          </a:r>
          <a:endParaRPr lang="en-IN" sz="2000" i="1" dirty="0">
            <a:solidFill>
              <a:srgbClr val="C00000"/>
            </a:solidFill>
          </a:endParaRPr>
        </a:p>
      </dgm:t>
    </dgm:pt>
    <dgm:pt modelId="{2E6D573D-75CC-433F-8842-0017D13E0644}" type="parTrans" cxnId="{F1C0B5B1-C2DF-4165-A120-D8B736150239}">
      <dgm:prSet/>
      <dgm:spPr/>
      <dgm:t>
        <a:bodyPr/>
        <a:lstStyle/>
        <a:p>
          <a:endParaRPr lang="en-IN"/>
        </a:p>
      </dgm:t>
    </dgm:pt>
    <dgm:pt modelId="{281ADE9B-06FB-4DBF-9E4A-7B42F5CEFB53}" type="sibTrans" cxnId="{F1C0B5B1-C2DF-4165-A120-D8B736150239}">
      <dgm:prSet/>
      <dgm:spPr/>
      <dgm:t>
        <a:bodyPr/>
        <a:lstStyle/>
        <a:p>
          <a:endParaRPr lang="en-IN"/>
        </a:p>
      </dgm:t>
    </dgm:pt>
    <dgm:pt modelId="{B807F59B-792D-4207-9555-7D3D9240DE9A}" type="pres">
      <dgm:prSet presAssocID="{D551BEC3-2CC6-418D-BFFF-4F7D3F22C27A}" presName="Name0" presStyleCnt="0">
        <dgm:presLayoutVars>
          <dgm:dir/>
          <dgm:animLvl val="lvl"/>
          <dgm:resizeHandles val="exact"/>
        </dgm:presLayoutVars>
      </dgm:prSet>
      <dgm:spPr/>
    </dgm:pt>
    <dgm:pt modelId="{C0BCD573-5BF4-49CD-87CC-AA49CC07F4F8}" type="pres">
      <dgm:prSet presAssocID="{128F4585-0CCA-47C7-9E55-7D3444334142}" presName="compositeNode" presStyleCnt="0">
        <dgm:presLayoutVars>
          <dgm:bulletEnabled val="1"/>
        </dgm:presLayoutVars>
      </dgm:prSet>
      <dgm:spPr/>
    </dgm:pt>
    <dgm:pt modelId="{0F77ED8E-4F63-429C-AFA5-C8580CCADF08}" type="pres">
      <dgm:prSet presAssocID="{128F4585-0CCA-47C7-9E55-7D3444334142}" presName="bgRect" presStyleLbl="node1" presStyleIdx="0" presStyleCnt="2" custScaleX="91351" custLinFactNeighborX="-1196" custLinFactNeighborY="1164"/>
      <dgm:spPr/>
    </dgm:pt>
    <dgm:pt modelId="{B18F1683-FC7B-4A15-90A4-7735FC35FCEC}" type="pres">
      <dgm:prSet presAssocID="{128F4585-0CCA-47C7-9E55-7D3444334142}" presName="parentNode" presStyleLbl="node1" presStyleIdx="0" presStyleCnt="2">
        <dgm:presLayoutVars>
          <dgm:chMax val="0"/>
          <dgm:bulletEnabled val="1"/>
        </dgm:presLayoutVars>
      </dgm:prSet>
      <dgm:spPr/>
    </dgm:pt>
    <dgm:pt modelId="{D1C4FF96-40FD-45AB-BED1-440E6C55289A}" type="pres">
      <dgm:prSet presAssocID="{128F4585-0CCA-47C7-9E55-7D3444334142}" presName="childNode" presStyleLbl="node1" presStyleIdx="0" presStyleCnt="2">
        <dgm:presLayoutVars>
          <dgm:bulletEnabled val="1"/>
        </dgm:presLayoutVars>
      </dgm:prSet>
      <dgm:spPr/>
    </dgm:pt>
    <dgm:pt modelId="{1583E8B1-2C8D-411B-B3E2-08D9984DC3F7}" type="pres">
      <dgm:prSet presAssocID="{823AF972-DBEE-46DA-B5B2-C916F322C732}" presName="hSp" presStyleCnt="0"/>
      <dgm:spPr/>
    </dgm:pt>
    <dgm:pt modelId="{E0917616-5D3A-4B43-8F03-290745128DC5}" type="pres">
      <dgm:prSet presAssocID="{823AF972-DBEE-46DA-B5B2-C916F322C732}" presName="vProcSp" presStyleCnt="0"/>
      <dgm:spPr/>
    </dgm:pt>
    <dgm:pt modelId="{BD4CD8A5-57F9-46D4-AFAB-AA78F5DD9DB3}" type="pres">
      <dgm:prSet presAssocID="{823AF972-DBEE-46DA-B5B2-C916F322C732}" presName="vSp1" presStyleCnt="0"/>
      <dgm:spPr/>
    </dgm:pt>
    <dgm:pt modelId="{75F8CCAB-DE28-4F95-82B6-74E050B82CE1}" type="pres">
      <dgm:prSet presAssocID="{823AF972-DBEE-46DA-B5B2-C916F322C732}" presName="simulatedConn" presStyleLbl="solidFgAcc1" presStyleIdx="0" presStyleCnt="1"/>
      <dgm:spPr/>
    </dgm:pt>
    <dgm:pt modelId="{2051AD1C-E84A-4AE5-967D-7DA8A0FAF209}" type="pres">
      <dgm:prSet presAssocID="{823AF972-DBEE-46DA-B5B2-C916F322C732}" presName="vSp2" presStyleCnt="0"/>
      <dgm:spPr/>
    </dgm:pt>
    <dgm:pt modelId="{1162EAD7-710E-4B50-969B-6A253C2213B0}" type="pres">
      <dgm:prSet presAssocID="{823AF972-DBEE-46DA-B5B2-C916F322C732}" presName="sibTrans" presStyleCnt="0"/>
      <dgm:spPr/>
    </dgm:pt>
    <dgm:pt modelId="{9D1ECC9B-45B4-445D-9089-5E7A64CDF2FA}" type="pres">
      <dgm:prSet presAssocID="{FDC16430-9B7C-4B40-92EE-1B1CFFE72146}" presName="compositeNode" presStyleCnt="0">
        <dgm:presLayoutVars>
          <dgm:bulletEnabled val="1"/>
        </dgm:presLayoutVars>
      </dgm:prSet>
      <dgm:spPr/>
    </dgm:pt>
    <dgm:pt modelId="{F91C7138-DCD8-4C84-87EA-1D972316C86C}" type="pres">
      <dgm:prSet presAssocID="{FDC16430-9B7C-4B40-92EE-1B1CFFE72146}" presName="bgRect" presStyleLbl="node1" presStyleIdx="1" presStyleCnt="2" custLinFactNeighborX="1844" custLinFactNeighborY="2452"/>
      <dgm:spPr/>
    </dgm:pt>
    <dgm:pt modelId="{FC7CF697-6E91-461D-BF08-B835E27208D9}" type="pres">
      <dgm:prSet presAssocID="{FDC16430-9B7C-4B40-92EE-1B1CFFE72146}" presName="parentNode" presStyleLbl="node1" presStyleIdx="1" presStyleCnt="2">
        <dgm:presLayoutVars>
          <dgm:chMax val="0"/>
          <dgm:bulletEnabled val="1"/>
        </dgm:presLayoutVars>
      </dgm:prSet>
      <dgm:spPr/>
    </dgm:pt>
    <dgm:pt modelId="{F34E95BD-2190-4CEF-B2C8-DD75514FB6FC}" type="pres">
      <dgm:prSet presAssocID="{FDC16430-9B7C-4B40-92EE-1B1CFFE72146}" presName="childNode" presStyleLbl="node1" presStyleIdx="1" presStyleCnt="2">
        <dgm:presLayoutVars>
          <dgm:bulletEnabled val="1"/>
        </dgm:presLayoutVars>
      </dgm:prSet>
      <dgm:spPr/>
    </dgm:pt>
  </dgm:ptLst>
  <dgm:cxnLst>
    <dgm:cxn modelId="{044A790B-022B-4C41-B9AA-7B3DAD548BA3}" type="presOf" srcId="{740E9CDF-A895-42C7-812F-3F54041193CE}" destId="{D1C4FF96-40FD-45AB-BED1-440E6C55289A}" srcOrd="0" destOrd="0" presId="urn:microsoft.com/office/officeart/2005/8/layout/hProcess7"/>
    <dgm:cxn modelId="{753AF514-7090-4F74-B5F0-93225536B8A8}" type="presOf" srcId="{90B7C00A-CCE9-406F-854A-8438E1F31A68}" destId="{F34E95BD-2190-4CEF-B2C8-DD75514FB6FC}" srcOrd="0" destOrd="2" presId="urn:microsoft.com/office/officeart/2005/8/layout/hProcess7"/>
    <dgm:cxn modelId="{6398151D-5DAB-48D3-9611-0D1164D7133C}" srcId="{D551BEC3-2CC6-418D-BFFF-4F7D3F22C27A}" destId="{FDC16430-9B7C-4B40-92EE-1B1CFFE72146}" srcOrd="1" destOrd="0" parTransId="{1F6D250B-FBB9-4046-A7ED-6825C9DE2BFD}" sibTransId="{7A234E36-6997-47BB-8FC1-AC786FE568AA}"/>
    <dgm:cxn modelId="{40033022-94BA-4D48-964F-E7ED96DC3045}" type="presOf" srcId="{128F4585-0CCA-47C7-9E55-7D3444334142}" destId="{0F77ED8E-4F63-429C-AFA5-C8580CCADF08}" srcOrd="0" destOrd="0" presId="urn:microsoft.com/office/officeart/2005/8/layout/hProcess7"/>
    <dgm:cxn modelId="{8BFEAA30-8E3D-4B65-A5D0-EDC7F14F7A8C}" type="presOf" srcId="{CA29434A-5FFF-4870-9729-D1E4F72660C3}" destId="{D1C4FF96-40FD-45AB-BED1-440E6C55289A}" srcOrd="0" destOrd="1" presId="urn:microsoft.com/office/officeart/2005/8/layout/hProcess7"/>
    <dgm:cxn modelId="{E1A12631-F0A9-43AC-9126-63B2D3E52DA9}" type="presOf" srcId="{A5B8BE53-21A0-4C12-88D8-E41DE3CCF7F3}" destId="{F34E95BD-2190-4CEF-B2C8-DD75514FB6FC}" srcOrd="0" destOrd="1" presId="urn:microsoft.com/office/officeart/2005/8/layout/hProcess7"/>
    <dgm:cxn modelId="{41720238-D083-4CCA-9DA6-DD30CD1448A8}" type="presOf" srcId="{DD38D890-779F-41EC-AC59-695247937A24}" destId="{D1C4FF96-40FD-45AB-BED1-440E6C55289A}" srcOrd="0" destOrd="4" presId="urn:microsoft.com/office/officeart/2005/8/layout/hProcess7"/>
    <dgm:cxn modelId="{2ACC1C3A-23A4-4697-97EB-898B02B8A5E4}" type="presOf" srcId="{FDC16430-9B7C-4B40-92EE-1B1CFFE72146}" destId="{FC7CF697-6E91-461D-BF08-B835E27208D9}" srcOrd="1" destOrd="0" presId="urn:microsoft.com/office/officeart/2005/8/layout/hProcess7"/>
    <dgm:cxn modelId="{6318F554-86F8-41EA-9603-C691681422FB}" type="presOf" srcId="{34AF775B-EE7C-439D-A568-FDC35BBB1259}" destId="{D1C4FF96-40FD-45AB-BED1-440E6C55289A}" srcOrd="0" destOrd="2" presId="urn:microsoft.com/office/officeart/2005/8/layout/hProcess7"/>
    <dgm:cxn modelId="{BDB71E56-9032-4AFD-BD9C-78F035B47769}" srcId="{128F4585-0CCA-47C7-9E55-7D3444334142}" destId="{DD38D890-779F-41EC-AC59-695247937A24}" srcOrd="4" destOrd="0" parTransId="{90880D5F-C6D7-4560-A68E-752F238BBF7E}" sibTransId="{C076EDEA-D8D9-4B2D-B5F6-B96A1D979559}"/>
    <dgm:cxn modelId="{98DB7558-189E-449A-8409-363276432166}" type="presOf" srcId="{BAC27FC1-0D32-4491-BCDA-AB8C146E8402}" destId="{F34E95BD-2190-4CEF-B2C8-DD75514FB6FC}" srcOrd="0" destOrd="3" presId="urn:microsoft.com/office/officeart/2005/8/layout/hProcess7"/>
    <dgm:cxn modelId="{7D57F27D-708C-40BD-96F0-28CD9824CF2B}" srcId="{FDC16430-9B7C-4B40-92EE-1B1CFFE72146}" destId="{BAC27FC1-0D32-4491-BCDA-AB8C146E8402}" srcOrd="3" destOrd="0" parTransId="{E32343FC-4A69-423A-BACF-BD9F9321CC57}" sibTransId="{6CAC676C-17BB-40F0-BF05-30D9AF510171}"/>
    <dgm:cxn modelId="{0FEC498A-4752-4147-803D-0556B1C751D8}" type="presOf" srcId="{D551BEC3-2CC6-418D-BFFF-4F7D3F22C27A}" destId="{B807F59B-792D-4207-9555-7D3D9240DE9A}" srcOrd="0" destOrd="0" presId="urn:microsoft.com/office/officeart/2005/8/layout/hProcess7"/>
    <dgm:cxn modelId="{86ABA690-8FF6-444B-9AE1-2DACACE3D930}" type="presOf" srcId="{F90AD889-56FE-4A04-885E-7BD380D21391}" destId="{F34E95BD-2190-4CEF-B2C8-DD75514FB6FC}" srcOrd="0" destOrd="0" presId="urn:microsoft.com/office/officeart/2005/8/layout/hProcess7"/>
    <dgm:cxn modelId="{68B21993-62BF-4557-A3B2-77854437F444}" srcId="{128F4585-0CCA-47C7-9E55-7D3444334142}" destId="{34AF775B-EE7C-439D-A568-FDC35BBB1259}" srcOrd="2" destOrd="0" parTransId="{6C9D30DF-800C-4113-B7ED-355617118845}" sibTransId="{FA8A5DA3-40DD-4953-8904-F79E40E6EA1B}"/>
    <dgm:cxn modelId="{FF6A469C-2D7A-4394-8352-9345294CCF9C}" type="presOf" srcId="{57018A26-8B3C-4FCC-B54A-ADFD9079E32B}" destId="{D1C4FF96-40FD-45AB-BED1-440E6C55289A}" srcOrd="0" destOrd="3" presId="urn:microsoft.com/office/officeart/2005/8/layout/hProcess7"/>
    <dgm:cxn modelId="{B58A5EA5-47D5-4397-A49B-139AAC212044}" srcId="{128F4585-0CCA-47C7-9E55-7D3444334142}" destId="{740E9CDF-A895-42C7-812F-3F54041193CE}" srcOrd="0" destOrd="0" parTransId="{F2B3F071-0A9F-4CF6-9890-DE79D3D7B45E}" sibTransId="{692ADB5F-9DE8-4002-B6C7-85CE2E627BA3}"/>
    <dgm:cxn modelId="{A6F4D9AB-D414-47F9-B71E-E67615527BF5}" srcId="{D551BEC3-2CC6-418D-BFFF-4F7D3F22C27A}" destId="{128F4585-0CCA-47C7-9E55-7D3444334142}" srcOrd="0" destOrd="0" parTransId="{9AAAA70B-1433-4829-994D-86D2C8977921}" sibTransId="{823AF972-DBEE-46DA-B5B2-C916F322C732}"/>
    <dgm:cxn modelId="{A5526BAF-7E50-4F4F-AF99-0BED2C6760C5}" srcId="{128F4585-0CCA-47C7-9E55-7D3444334142}" destId="{CA29434A-5FFF-4870-9729-D1E4F72660C3}" srcOrd="1" destOrd="0" parTransId="{967BF91B-519F-49C2-90A8-8F97878470F3}" sibTransId="{8849DC77-211B-48F2-A7A2-CBA3506DB2D7}"/>
    <dgm:cxn modelId="{F1C0B5B1-C2DF-4165-A120-D8B736150239}" srcId="{FDC16430-9B7C-4B40-92EE-1B1CFFE72146}" destId="{422F06F5-81E6-4108-A880-3F9C4BC7C43E}" srcOrd="4" destOrd="0" parTransId="{2E6D573D-75CC-433F-8842-0017D13E0644}" sibTransId="{281ADE9B-06FB-4DBF-9E4A-7B42F5CEFB53}"/>
    <dgm:cxn modelId="{9080ADB3-353C-405A-BFF0-AE2247517D3A}" srcId="{128F4585-0CCA-47C7-9E55-7D3444334142}" destId="{57018A26-8B3C-4FCC-B54A-ADFD9079E32B}" srcOrd="3" destOrd="0" parTransId="{B65AEBC5-F55A-4804-8695-6C2AD5C7D6F5}" sibTransId="{56FC39C8-9AED-44C0-8EC9-04F4377101EF}"/>
    <dgm:cxn modelId="{3C8633B4-E7C1-439F-A995-8FF144E9B9D5}" type="presOf" srcId="{422F06F5-81E6-4108-A880-3F9C4BC7C43E}" destId="{F34E95BD-2190-4CEF-B2C8-DD75514FB6FC}" srcOrd="0" destOrd="4" presId="urn:microsoft.com/office/officeart/2005/8/layout/hProcess7"/>
    <dgm:cxn modelId="{F174F8C5-A864-4A12-A47F-DAD8EC9DAC25}" type="presOf" srcId="{128F4585-0CCA-47C7-9E55-7D3444334142}" destId="{B18F1683-FC7B-4A15-90A4-7735FC35FCEC}" srcOrd="1" destOrd="0" presId="urn:microsoft.com/office/officeart/2005/8/layout/hProcess7"/>
    <dgm:cxn modelId="{9301FECC-4ED5-4A6E-97AA-67C00B1B79C2}" srcId="{FDC16430-9B7C-4B40-92EE-1B1CFFE72146}" destId="{90B7C00A-CCE9-406F-854A-8438E1F31A68}" srcOrd="2" destOrd="0" parTransId="{15F3D174-8CB4-463F-89A8-FF7A933DC8D6}" sibTransId="{4E44945C-9084-4D97-94B9-112789665490}"/>
    <dgm:cxn modelId="{DD44B8DC-C359-4206-B8DE-04F67E5A35C1}" srcId="{FDC16430-9B7C-4B40-92EE-1B1CFFE72146}" destId="{A5B8BE53-21A0-4C12-88D8-E41DE3CCF7F3}" srcOrd="1" destOrd="0" parTransId="{4CC9A0A0-8C41-4317-8C80-475568E68FB6}" sibTransId="{C9D16507-2580-49B2-85B8-C9EE2AA8D994}"/>
    <dgm:cxn modelId="{DCD589F0-693E-44D0-BEB4-12F4F9E3D4EF}" srcId="{FDC16430-9B7C-4B40-92EE-1B1CFFE72146}" destId="{F90AD889-56FE-4A04-885E-7BD380D21391}" srcOrd="0" destOrd="0" parTransId="{D5B4D32D-A156-4FA2-A5FB-82D96B8ACCBA}" sibTransId="{14F0B282-C9D2-434D-839C-B2D23D0A64EC}"/>
    <dgm:cxn modelId="{2CE798FC-036F-4020-AA5E-52C152816786}" type="presOf" srcId="{FDC16430-9B7C-4B40-92EE-1B1CFFE72146}" destId="{F91C7138-DCD8-4C84-87EA-1D972316C86C}" srcOrd="0" destOrd="0" presId="urn:microsoft.com/office/officeart/2005/8/layout/hProcess7"/>
    <dgm:cxn modelId="{912F3F66-502C-4A64-95C6-41DAFD880B9F}" type="presParOf" srcId="{B807F59B-792D-4207-9555-7D3D9240DE9A}" destId="{C0BCD573-5BF4-49CD-87CC-AA49CC07F4F8}" srcOrd="0" destOrd="0" presId="urn:microsoft.com/office/officeart/2005/8/layout/hProcess7"/>
    <dgm:cxn modelId="{63076BD9-39B3-41BF-956E-9A10F869F5C8}" type="presParOf" srcId="{C0BCD573-5BF4-49CD-87CC-AA49CC07F4F8}" destId="{0F77ED8E-4F63-429C-AFA5-C8580CCADF08}" srcOrd="0" destOrd="0" presId="urn:microsoft.com/office/officeart/2005/8/layout/hProcess7"/>
    <dgm:cxn modelId="{16C22DE2-813D-47A6-A577-01BB40CFBB9C}" type="presParOf" srcId="{C0BCD573-5BF4-49CD-87CC-AA49CC07F4F8}" destId="{B18F1683-FC7B-4A15-90A4-7735FC35FCEC}" srcOrd="1" destOrd="0" presId="urn:microsoft.com/office/officeart/2005/8/layout/hProcess7"/>
    <dgm:cxn modelId="{681D82A9-A808-41B2-8BB0-85F64835B607}" type="presParOf" srcId="{C0BCD573-5BF4-49CD-87CC-AA49CC07F4F8}" destId="{D1C4FF96-40FD-45AB-BED1-440E6C55289A}" srcOrd="2" destOrd="0" presId="urn:microsoft.com/office/officeart/2005/8/layout/hProcess7"/>
    <dgm:cxn modelId="{16372166-7D26-47A6-9CD3-DE5FF502D318}" type="presParOf" srcId="{B807F59B-792D-4207-9555-7D3D9240DE9A}" destId="{1583E8B1-2C8D-411B-B3E2-08D9984DC3F7}" srcOrd="1" destOrd="0" presId="urn:microsoft.com/office/officeart/2005/8/layout/hProcess7"/>
    <dgm:cxn modelId="{7239B71C-8CD1-41C4-A7B1-D3926D13FC6B}" type="presParOf" srcId="{B807F59B-792D-4207-9555-7D3D9240DE9A}" destId="{E0917616-5D3A-4B43-8F03-290745128DC5}" srcOrd="2" destOrd="0" presId="urn:microsoft.com/office/officeart/2005/8/layout/hProcess7"/>
    <dgm:cxn modelId="{3CC5DDDA-8E91-4907-8114-FC1BB98C415A}" type="presParOf" srcId="{E0917616-5D3A-4B43-8F03-290745128DC5}" destId="{BD4CD8A5-57F9-46D4-AFAB-AA78F5DD9DB3}" srcOrd="0" destOrd="0" presId="urn:microsoft.com/office/officeart/2005/8/layout/hProcess7"/>
    <dgm:cxn modelId="{7A82E22C-6EC9-4709-8483-6E9CD4745327}" type="presParOf" srcId="{E0917616-5D3A-4B43-8F03-290745128DC5}" destId="{75F8CCAB-DE28-4F95-82B6-74E050B82CE1}" srcOrd="1" destOrd="0" presId="urn:microsoft.com/office/officeart/2005/8/layout/hProcess7"/>
    <dgm:cxn modelId="{ACB17B8E-DFA6-482E-828C-5C9DAF910663}" type="presParOf" srcId="{E0917616-5D3A-4B43-8F03-290745128DC5}" destId="{2051AD1C-E84A-4AE5-967D-7DA8A0FAF209}" srcOrd="2" destOrd="0" presId="urn:microsoft.com/office/officeart/2005/8/layout/hProcess7"/>
    <dgm:cxn modelId="{6E64AB91-CDBF-4B9B-A5CE-D47279F7A82A}" type="presParOf" srcId="{B807F59B-792D-4207-9555-7D3D9240DE9A}" destId="{1162EAD7-710E-4B50-969B-6A253C2213B0}" srcOrd="3" destOrd="0" presId="urn:microsoft.com/office/officeart/2005/8/layout/hProcess7"/>
    <dgm:cxn modelId="{13C76D73-1824-403D-9C91-90816D70123A}" type="presParOf" srcId="{B807F59B-792D-4207-9555-7D3D9240DE9A}" destId="{9D1ECC9B-45B4-445D-9089-5E7A64CDF2FA}" srcOrd="4" destOrd="0" presId="urn:microsoft.com/office/officeart/2005/8/layout/hProcess7"/>
    <dgm:cxn modelId="{9068F2EA-0BE8-4831-ADC5-7EAEB6498E73}" type="presParOf" srcId="{9D1ECC9B-45B4-445D-9089-5E7A64CDF2FA}" destId="{F91C7138-DCD8-4C84-87EA-1D972316C86C}" srcOrd="0" destOrd="0" presId="urn:microsoft.com/office/officeart/2005/8/layout/hProcess7"/>
    <dgm:cxn modelId="{75B5F791-DF85-4C2B-9D21-0C04FF20C150}" type="presParOf" srcId="{9D1ECC9B-45B4-445D-9089-5E7A64CDF2FA}" destId="{FC7CF697-6E91-461D-BF08-B835E27208D9}" srcOrd="1" destOrd="0" presId="urn:microsoft.com/office/officeart/2005/8/layout/hProcess7"/>
    <dgm:cxn modelId="{B780F344-EDCA-4902-9D02-E9CC7E8824F4}" type="presParOf" srcId="{9D1ECC9B-45B4-445D-9089-5E7A64CDF2FA}" destId="{F34E95BD-2190-4CEF-B2C8-DD75514FB6FC}" srcOrd="2" destOrd="0" presId="urn:microsoft.com/office/officeart/2005/8/layout/hProcess7"/>
  </dgm:cxnLst>
  <dgm:bg>
    <a:solidFill>
      <a:schemeClr val="tx1"/>
    </a:solidFill>
  </dgm:bg>
  <dgm:whole>
    <a:ln w="28575">
      <a:solidFill>
        <a:srgbClr val="7030A0"/>
      </a:solidFill>
      <a:prstDash val="lgDash"/>
    </a:ln>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3BDEBC-CFF1-4AF5-8A1A-6358680CE86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6987D5B7-C443-4302-A0F8-0E45190A36F2}">
      <dgm:prSet phldrT="[Text]" custT="1"/>
      <dgm:spPr/>
      <dgm:t>
        <a:bodyPr/>
        <a:lstStyle/>
        <a:p>
          <a:r>
            <a:rPr lang="en-US" sz="2800" err="1"/>
            <a:t>Estd</a:t>
          </a:r>
          <a:r>
            <a:rPr lang="en-US" sz="2800"/>
            <a:t> – 1966, Kolkata</a:t>
          </a:r>
          <a:endParaRPr lang="en-IN" sz="2800"/>
        </a:p>
      </dgm:t>
    </dgm:pt>
    <dgm:pt modelId="{B302D7D5-CC97-47F9-8B79-798C95328B2F}" type="parTrans" cxnId="{07A0801D-9EDA-4C17-BF8B-FA8EBD56F077}">
      <dgm:prSet/>
      <dgm:spPr/>
      <dgm:t>
        <a:bodyPr/>
        <a:lstStyle/>
        <a:p>
          <a:endParaRPr lang="en-IN" sz="1600"/>
        </a:p>
      </dgm:t>
    </dgm:pt>
    <dgm:pt modelId="{7F5ABC7C-506A-44B6-8120-193F99F0FFA8}" type="sibTrans" cxnId="{07A0801D-9EDA-4C17-BF8B-FA8EBD56F077}">
      <dgm:prSet/>
      <dgm:spPr/>
      <dgm:t>
        <a:bodyPr/>
        <a:lstStyle/>
        <a:p>
          <a:endParaRPr lang="en-IN" sz="1600"/>
        </a:p>
      </dgm:t>
    </dgm:pt>
    <dgm:pt modelId="{A542B5E0-9C4E-48F3-8B69-FB3FB72B1EA7}">
      <dgm:prSet phldrT="[Text]" custT="1"/>
      <dgm:spPr/>
      <dgm:t>
        <a:bodyPr/>
        <a:lstStyle/>
        <a:p>
          <a:r>
            <a:rPr lang="en-US" sz="2800"/>
            <a:t>Prod Mix: P</a:t>
          </a:r>
          <a:r>
            <a:rPr lang="en-IN" sz="2800" b="0" i="0" err="1"/>
            <a:t>ellets</a:t>
          </a:r>
          <a:r>
            <a:rPr lang="en-IN" sz="2800" b="0" i="0"/>
            <a:t>, Sponge iron, Billets, TMT bars, DI Pipes</a:t>
          </a:r>
          <a:endParaRPr lang="en-IN" sz="2800"/>
        </a:p>
      </dgm:t>
    </dgm:pt>
    <dgm:pt modelId="{FF7CDCCE-7D9A-4B3D-B3FF-7820C0F60B9F}" type="parTrans" cxnId="{C8850DB5-29E5-4E74-BE5B-0FBD5A5CC5D9}">
      <dgm:prSet/>
      <dgm:spPr/>
      <dgm:t>
        <a:bodyPr/>
        <a:lstStyle/>
        <a:p>
          <a:endParaRPr lang="en-IN" sz="1600"/>
        </a:p>
      </dgm:t>
    </dgm:pt>
    <dgm:pt modelId="{CD091B4A-60C5-48D3-8A5F-1E0A66FA489B}" type="sibTrans" cxnId="{C8850DB5-29E5-4E74-BE5B-0FBD5A5CC5D9}">
      <dgm:prSet/>
      <dgm:spPr/>
      <dgm:t>
        <a:bodyPr/>
        <a:lstStyle/>
        <a:p>
          <a:endParaRPr lang="en-IN" sz="1600"/>
        </a:p>
      </dgm:t>
    </dgm:pt>
    <dgm:pt modelId="{EA5803DD-2898-411E-838F-F26B6757A65D}">
      <dgm:prSet phldrT="[Text]" custT="1"/>
      <dgm:spPr/>
      <dgm:t>
        <a:bodyPr/>
        <a:lstStyle/>
        <a:p>
          <a:r>
            <a:rPr lang="en-US" sz="2400" kern="1200"/>
            <a:t>FY24 Revenue ~ </a:t>
          </a:r>
          <a:r>
            <a:rPr lang="en-IN" sz="2400" kern="1200">
              <a:solidFill>
                <a:prstClr val="white"/>
              </a:solidFill>
              <a:latin typeface="Aptos" panose="02110004020202020204"/>
              <a:ea typeface="+mn-ea"/>
              <a:cs typeface="+mn-cs"/>
            </a:rPr>
            <a:t>₹ </a:t>
          </a:r>
          <a:r>
            <a:rPr lang="en-US" sz="2400" kern="1200"/>
            <a:t>30K Crore</a:t>
          </a:r>
        </a:p>
        <a:p>
          <a:r>
            <a:rPr lang="en-US" sz="2400" kern="1200"/>
            <a:t>EBITDA ~ </a:t>
          </a:r>
          <a:r>
            <a:rPr lang="en-IN" sz="2400" kern="1200">
              <a:solidFill>
                <a:prstClr val="white"/>
              </a:solidFill>
              <a:latin typeface="Aptos" panose="02110004020202020204"/>
              <a:ea typeface="+mn-ea"/>
              <a:cs typeface="+mn-cs"/>
            </a:rPr>
            <a:t>₹ </a:t>
          </a:r>
          <a:r>
            <a:rPr lang="en-US" sz="2400" kern="1200"/>
            <a:t>5k Crore ( +52% FY23)</a:t>
          </a:r>
          <a:endParaRPr lang="en-IN" sz="2400" kern="1200"/>
        </a:p>
      </dgm:t>
    </dgm:pt>
    <dgm:pt modelId="{DF12E98A-D563-4965-AE42-7F6EF5CDB285}" type="parTrans" cxnId="{1E51A6C8-72EA-4ACB-9CE1-556926F8DBF7}">
      <dgm:prSet/>
      <dgm:spPr/>
      <dgm:t>
        <a:bodyPr/>
        <a:lstStyle/>
        <a:p>
          <a:endParaRPr lang="en-IN" sz="1600"/>
        </a:p>
      </dgm:t>
    </dgm:pt>
    <dgm:pt modelId="{3CCF23C4-778E-45B0-99CC-75EBFF36DA2E}" type="sibTrans" cxnId="{1E51A6C8-72EA-4ACB-9CE1-556926F8DBF7}">
      <dgm:prSet/>
      <dgm:spPr/>
      <dgm:t>
        <a:bodyPr/>
        <a:lstStyle/>
        <a:p>
          <a:endParaRPr lang="en-IN" sz="1600"/>
        </a:p>
      </dgm:t>
    </dgm:pt>
    <dgm:pt modelId="{D598EBC0-A9BB-4FC3-9E80-710D447F213F}" type="pres">
      <dgm:prSet presAssocID="{193BDEBC-CFF1-4AF5-8A1A-6358680CE864}" presName="Name0" presStyleCnt="0">
        <dgm:presLayoutVars>
          <dgm:chMax val="7"/>
          <dgm:chPref val="7"/>
          <dgm:dir/>
        </dgm:presLayoutVars>
      </dgm:prSet>
      <dgm:spPr/>
    </dgm:pt>
    <dgm:pt modelId="{F864D36A-0505-40D9-BF2E-467A388B144E}" type="pres">
      <dgm:prSet presAssocID="{193BDEBC-CFF1-4AF5-8A1A-6358680CE864}" presName="Name1" presStyleCnt="0"/>
      <dgm:spPr/>
    </dgm:pt>
    <dgm:pt modelId="{A7D7E900-B7F7-477F-8992-0D003213838B}" type="pres">
      <dgm:prSet presAssocID="{193BDEBC-CFF1-4AF5-8A1A-6358680CE864}" presName="cycle" presStyleCnt="0"/>
      <dgm:spPr/>
    </dgm:pt>
    <dgm:pt modelId="{A7BAF589-1ED8-47B1-99E6-45E37B448959}" type="pres">
      <dgm:prSet presAssocID="{193BDEBC-CFF1-4AF5-8A1A-6358680CE864}" presName="srcNode" presStyleLbl="node1" presStyleIdx="0" presStyleCnt="3"/>
      <dgm:spPr/>
    </dgm:pt>
    <dgm:pt modelId="{1FE3D84A-8BBA-45C3-B50B-D59BE07B8AA9}" type="pres">
      <dgm:prSet presAssocID="{193BDEBC-CFF1-4AF5-8A1A-6358680CE864}" presName="conn" presStyleLbl="parChTrans1D2" presStyleIdx="0" presStyleCnt="1"/>
      <dgm:spPr/>
    </dgm:pt>
    <dgm:pt modelId="{4DA8A73F-BF91-4CE1-AE40-77FAEED31F79}" type="pres">
      <dgm:prSet presAssocID="{193BDEBC-CFF1-4AF5-8A1A-6358680CE864}" presName="extraNode" presStyleLbl="node1" presStyleIdx="0" presStyleCnt="3"/>
      <dgm:spPr/>
    </dgm:pt>
    <dgm:pt modelId="{D60A8B46-07DE-4E49-83D0-EACA6609C610}" type="pres">
      <dgm:prSet presAssocID="{193BDEBC-CFF1-4AF5-8A1A-6358680CE864}" presName="dstNode" presStyleLbl="node1" presStyleIdx="0" presStyleCnt="3"/>
      <dgm:spPr/>
    </dgm:pt>
    <dgm:pt modelId="{1BB87F9B-C31C-46AA-995D-01AE053BD01B}" type="pres">
      <dgm:prSet presAssocID="{6987D5B7-C443-4302-A0F8-0E45190A36F2}" presName="text_1" presStyleLbl="node1" presStyleIdx="0" presStyleCnt="3">
        <dgm:presLayoutVars>
          <dgm:bulletEnabled val="1"/>
        </dgm:presLayoutVars>
      </dgm:prSet>
      <dgm:spPr/>
    </dgm:pt>
    <dgm:pt modelId="{EF1EBAA2-876F-44E9-8F56-F737A454AD07}" type="pres">
      <dgm:prSet presAssocID="{6987D5B7-C443-4302-A0F8-0E45190A36F2}" presName="accent_1" presStyleCnt="0"/>
      <dgm:spPr/>
    </dgm:pt>
    <dgm:pt modelId="{69EFEF7A-51A6-4B51-BB6A-144CE9BDB748}" type="pres">
      <dgm:prSet presAssocID="{6987D5B7-C443-4302-A0F8-0E45190A36F2}" presName="accentRepeatNode" presStyleLbl="solidFgAcc1" presStyleIdx="0" presStyleCnt="3"/>
      <dgm:spPr/>
    </dgm:pt>
    <dgm:pt modelId="{B052C558-C3D7-416C-ACA9-05CE88642691}" type="pres">
      <dgm:prSet presAssocID="{A542B5E0-9C4E-48F3-8B69-FB3FB72B1EA7}" presName="text_2" presStyleLbl="node1" presStyleIdx="1" presStyleCnt="3">
        <dgm:presLayoutVars>
          <dgm:bulletEnabled val="1"/>
        </dgm:presLayoutVars>
      </dgm:prSet>
      <dgm:spPr/>
    </dgm:pt>
    <dgm:pt modelId="{FE8B7F8A-CA60-4F7F-83F5-EF035D53BEDA}" type="pres">
      <dgm:prSet presAssocID="{A542B5E0-9C4E-48F3-8B69-FB3FB72B1EA7}" presName="accent_2" presStyleCnt="0"/>
      <dgm:spPr/>
    </dgm:pt>
    <dgm:pt modelId="{42D5CB82-7829-4BA3-8EF1-55E6C98464BD}" type="pres">
      <dgm:prSet presAssocID="{A542B5E0-9C4E-48F3-8B69-FB3FB72B1EA7}" presName="accentRepeatNode" presStyleLbl="solidFgAcc1" presStyleIdx="1" presStyleCnt="3"/>
      <dgm:spPr/>
    </dgm:pt>
    <dgm:pt modelId="{220985E1-738C-4917-8A8C-06D78375AED6}" type="pres">
      <dgm:prSet presAssocID="{EA5803DD-2898-411E-838F-F26B6757A65D}" presName="text_3" presStyleLbl="node1" presStyleIdx="2" presStyleCnt="3">
        <dgm:presLayoutVars>
          <dgm:bulletEnabled val="1"/>
        </dgm:presLayoutVars>
      </dgm:prSet>
      <dgm:spPr/>
    </dgm:pt>
    <dgm:pt modelId="{F2AD595A-66B8-43DD-A3BE-3789F10611FF}" type="pres">
      <dgm:prSet presAssocID="{EA5803DD-2898-411E-838F-F26B6757A65D}" presName="accent_3" presStyleCnt="0"/>
      <dgm:spPr/>
    </dgm:pt>
    <dgm:pt modelId="{C8F37795-5C42-42BA-AC80-2E22C4917F64}" type="pres">
      <dgm:prSet presAssocID="{EA5803DD-2898-411E-838F-F26B6757A65D}" presName="accentRepeatNode" presStyleLbl="solidFgAcc1" presStyleIdx="2" presStyleCnt="3"/>
      <dgm:spPr/>
    </dgm:pt>
  </dgm:ptLst>
  <dgm:cxnLst>
    <dgm:cxn modelId="{07A0801D-9EDA-4C17-BF8B-FA8EBD56F077}" srcId="{193BDEBC-CFF1-4AF5-8A1A-6358680CE864}" destId="{6987D5B7-C443-4302-A0F8-0E45190A36F2}" srcOrd="0" destOrd="0" parTransId="{B302D7D5-CC97-47F9-8B79-798C95328B2F}" sibTransId="{7F5ABC7C-506A-44B6-8120-193F99F0FFA8}"/>
    <dgm:cxn modelId="{30852336-7E99-468B-8040-585449E60728}" type="presOf" srcId="{A542B5E0-9C4E-48F3-8B69-FB3FB72B1EA7}" destId="{B052C558-C3D7-416C-ACA9-05CE88642691}" srcOrd="0" destOrd="0" presId="urn:microsoft.com/office/officeart/2008/layout/VerticalCurvedList"/>
    <dgm:cxn modelId="{005A6A91-48F3-4949-8AB3-07C9DC0ECF34}" type="presOf" srcId="{193BDEBC-CFF1-4AF5-8A1A-6358680CE864}" destId="{D598EBC0-A9BB-4FC3-9E80-710D447F213F}" srcOrd="0" destOrd="0" presId="urn:microsoft.com/office/officeart/2008/layout/VerticalCurvedList"/>
    <dgm:cxn modelId="{25CF4BAA-C28C-4DEE-9D54-C8ADF4A65B44}" type="presOf" srcId="{EA5803DD-2898-411E-838F-F26B6757A65D}" destId="{220985E1-738C-4917-8A8C-06D78375AED6}" srcOrd="0" destOrd="0" presId="urn:microsoft.com/office/officeart/2008/layout/VerticalCurvedList"/>
    <dgm:cxn modelId="{C8850DB5-29E5-4E74-BE5B-0FBD5A5CC5D9}" srcId="{193BDEBC-CFF1-4AF5-8A1A-6358680CE864}" destId="{A542B5E0-9C4E-48F3-8B69-FB3FB72B1EA7}" srcOrd="1" destOrd="0" parTransId="{FF7CDCCE-7D9A-4B3D-B3FF-7820C0F60B9F}" sibTransId="{CD091B4A-60C5-48D3-8A5F-1E0A66FA489B}"/>
    <dgm:cxn modelId="{1E51A6C8-72EA-4ACB-9CE1-556926F8DBF7}" srcId="{193BDEBC-CFF1-4AF5-8A1A-6358680CE864}" destId="{EA5803DD-2898-411E-838F-F26B6757A65D}" srcOrd="2" destOrd="0" parTransId="{DF12E98A-D563-4965-AE42-7F6EF5CDB285}" sibTransId="{3CCF23C4-778E-45B0-99CC-75EBFF36DA2E}"/>
    <dgm:cxn modelId="{01CCCDCA-440B-41A3-9F75-6A0BA0EEBE85}" type="presOf" srcId="{6987D5B7-C443-4302-A0F8-0E45190A36F2}" destId="{1BB87F9B-C31C-46AA-995D-01AE053BD01B}" srcOrd="0" destOrd="0" presId="urn:microsoft.com/office/officeart/2008/layout/VerticalCurvedList"/>
    <dgm:cxn modelId="{C49196F2-2CF6-48A1-9FC4-77AD63D41C29}" type="presOf" srcId="{7F5ABC7C-506A-44B6-8120-193F99F0FFA8}" destId="{1FE3D84A-8BBA-45C3-B50B-D59BE07B8AA9}" srcOrd="0" destOrd="0" presId="urn:microsoft.com/office/officeart/2008/layout/VerticalCurvedList"/>
    <dgm:cxn modelId="{F65389F2-BCCC-4519-BF32-13D7FBE17B96}" type="presParOf" srcId="{D598EBC0-A9BB-4FC3-9E80-710D447F213F}" destId="{F864D36A-0505-40D9-BF2E-467A388B144E}" srcOrd="0" destOrd="0" presId="urn:microsoft.com/office/officeart/2008/layout/VerticalCurvedList"/>
    <dgm:cxn modelId="{45D5F021-3597-420B-B53F-23370FE26BB6}" type="presParOf" srcId="{F864D36A-0505-40D9-BF2E-467A388B144E}" destId="{A7D7E900-B7F7-477F-8992-0D003213838B}" srcOrd="0" destOrd="0" presId="urn:microsoft.com/office/officeart/2008/layout/VerticalCurvedList"/>
    <dgm:cxn modelId="{DBAD7A07-3D0F-4457-AB78-09B237802B28}" type="presParOf" srcId="{A7D7E900-B7F7-477F-8992-0D003213838B}" destId="{A7BAF589-1ED8-47B1-99E6-45E37B448959}" srcOrd="0" destOrd="0" presId="urn:microsoft.com/office/officeart/2008/layout/VerticalCurvedList"/>
    <dgm:cxn modelId="{C1431037-CDA4-4A98-A1B1-6D65CA3D125C}" type="presParOf" srcId="{A7D7E900-B7F7-477F-8992-0D003213838B}" destId="{1FE3D84A-8BBA-45C3-B50B-D59BE07B8AA9}" srcOrd="1" destOrd="0" presId="urn:microsoft.com/office/officeart/2008/layout/VerticalCurvedList"/>
    <dgm:cxn modelId="{59E192BE-C905-43F7-8D95-4F88A5CD99A9}" type="presParOf" srcId="{A7D7E900-B7F7-477F-8992-0D003213838B}" destId="{4DA8A73F-BF91-4CE1-AE40-77FAEED31F79}" srcOrd="2" destOrd="0" presId="urn:microsoft.com/office/officeart/2008/layout/VerticalCurvedList"/>
    <dgm:cxn modelId="{41F5D350-5FC8-4209-8BB6-719327DC3E30}" type="presParOf" srcId="{A7D7E900-B7F7-477F-8992-0D003213838B}" destId="{D60A8B46-07DE-4E49-83D0-EACA6609C610}" srcOrd="3" destOrd="0" presId="urn:microsoft.com/office/officeart/2008/layout/VerticalCurvedList"/>
    <dgm:cxn modelId="{883DE539-3AD5-4BD7-8AEB-E4B9FC360E64}" type="presParOf" srcId="{F864D36A-0505-40D9-BF2E-467A388B144E}" destId="{1BB87F9B-C31C-46AA-995D-01AE053BD01B}" srcOrd="1" destOrd="0" presId="urn:microsoft.com/office/officeart/2008/layout/VerticalCurvedList"/>
    <dgm:cxn modelId="{3D83AC20-79E1-4F68-BC1D-E5FE32680870}" type="presParOf" srcId="{F864D36A-0505-40D9-BF2E-467A388B144E}" destId="{EF1EBAA2-876F-44E9-8F56-F737A454AD07}" srcOrd="2" destOrd="0" presId="urn:microsoft.com/office/officeart/2008/layout/VerticalCurvedList"/>
    <dgm:cxn modelId="{1AAB0CE5-3016-4E70-8D60-971F15B5CB4D}" type="presParOf" srcId="{EF1EBAA2-876F-44E9-8F56-F737A454AD07}" destId="{69EFEF7A-51A6-4B51-BB6A-144CE9BDB748}" srcOrd="0" destOrd="0" presId="urn:microsoft.com/office/officeart/2008/layout/VerticalCurvedList"/>
    <dgm:cxn modelId="{B6767B2A-D8DF-45FC-A959-C5747E3DE808}" type="presParOf" srcId="{F864D36A-0505-40D9-BF2E-467A388B144E}" destId="{B052C558-C3D7-416C-ACA9-05CE88642691}" srcOrd="3" destOrd="0" presId="urn:microsoft.com/office/officeart/2008/layout/VerticalCurvedList"/>
    <dgm:cxn modelId="{813C6431-42FD-4FFC-AA44-CCDFD051CAEA}" type="presParOf" srcId="{F864D36A-0505-40D9-BF2E-467A388B144E}" destId="{FE8B7F8A-CA60-4F7F-83F5-EF035D53BEDA}" srcOrd="4" destOrd="0" presId="urn:microsoft.com/office/officeart/2008/layout/VerticalCurvedList"/>
    <dgm:cxn modelId="{CD9C5535-636A-4507-91AE-B4AEA8729C42}" type="presParOf" srcId="{FE8B7F8A-CA60-4F7F-83F5-EF035D53BEDA}" destId="{42D5CB82-7829-4BA3-8EF1-55E6C98464BD}" srcOrd="0" destOrd="0" presId="urn:microsoft.com/office/officeart/2008/layout/VerticalCurvedList"/>
    <dgm:cxn modelId="{AB45B859-7055-46E2-83C1-583E2215D3ED}" type="presParOf" srcId="{F864D36A-0505-40D9-BF2E-467A388B144E}" destId="{220985E1-738C-4917-8A8C-06D78375AED6}" srcOrd="5" destOrd="0" presId="urn:microsoft.com/office/officeart/2008/layout/VerticalCurvedList"/>
    <dgm:cxn modelId="{38FC6555-245B-4935-8C7B-209CC41BD2D9}" type="presParOf" srcId="{F864D36A-0505-40D9-BF2E-467A388B144E}" destId="{F2AD595A-66B8-43DD-A3BE-3789F10611FF}" srcOrd="6" destOrd="0" presId="urn:microsoft.com/office/officeart/2008/layout/VerticalCurvedList"/>
    <dgm:cxn modelId="{7D19E503-ACA2-403A-A8C0-C5F78A4567CC}" type="presParOf" srcId="{F2AD595A-66B8-43DD-A3BE-3789F10611FF}" destId="{C8F37795-5C42-42BA-AC80-2E22C4917F64}"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3D84A-8BBA-45C3-B50B-D59BE07B8AA9}">
      <dsp:nvSpPr>
        <dsp:cNvPr id="0" name=""/>
        <dsp:cNvSpPr/>
      </dsp:nvSpPr>
      <dsp:spPr>
        <a:xfrm>
          <a:off x="-2860039" y="-443453"/>
          <a:ext cx="3433730" cy="3433730"/>
        </a:xfrm>
        <a:prstGeom prst="blockArc">
          <a:avLst>
            <a:gd name="adj1" fmla="val 18900000"/>
            <a:gd name="adj2" fmla="val 2700000"/>
            <a:gd name="adj3" fmla="val 629"/>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87F9B-C31C-46AA-995D-01AE053BD01B}">
      <dsp:nvSpPr>
        <dsp:cNvPr id="0" name=""/>
        <dsp:cNvSpPr/>
      </dsp:nvSpPr>
      <dsp:spPr>
        <a:xfrm>
          <a:off x="468169" y="363839"/>
          <a:ext cx="6445912" cy="72757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7514"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err="1"/>
            <a:t>Estd</a:t>
          </a:r>
          <a:r>
            <a:rPr lang="en-US" sz="2800" kern="1200"/>
            <a:t> – 1953, Kolkata</a:t>
          </a:r>
          <a:endParaRPr lang="en-IN" sz="2800" kern="1200"/>
        </a:p>
      </dsp:txBody>
      <dsp:txXfrm>
        <a:off x="468169" y="363839"/>
        <a:ext cx="6445912" cy="727576"/>
      </dsp:txXfrm>
    </dsp:sp>
    <dsp:sp modelId="{69EFEF7A-51A6-4B51-BB6A-144CE9BDB748}">
      <dsp:nvSpPr>
        <dsp:cNvPr id="0" name=""/>
        <dsp:cNvSpPr/>
      </dsp:nvSpPr>
      <dsp:spPr>
        <a:xfrm>
          <a:off x="13434" y="272892"/>
          <a:ext cx="909470" cy="909470"/>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52C558-C3D7-416C-ACA9-05CE88642691}">
      <dsp:nvSpPr>
        <dsp:cNvPr id="0" name=""/>
        <dsp:cNvSpPr/>
      </dsp:nvSpPr>
      <dsp:spPr>
        <a:xfrm>
          <a:off x="468169" y="1325746"/>
          <a:ext cx="6445912" cy="98689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7514"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Prod Mix -  P</a:t>
          </a:r>
          <a:r>
            <a:rPr lang="en-IN" sz="2400" b="0" i="0" kern="1200" err="1"/>
            <a:t>ellets</a:t>
          </a:r>
          <a:r>
            <a:rPr lang="en-IN" sz="2400" b="0" i="0" kern="1200"/>
            <a:t>, Sponge iron, Billets, TMT bars, Ferro Alloys, Stainless Steel, Al Foils</a:t>
          </a:r>
          <a:endParaRPr lang="en-IN" sz="2400" kern="1200"/>
        </a:p>
      </dsp:txBody>
      <dsp:txXfrm>
        <a:off x="468169" y="1325746"/>
        <a:ext cx="6445912" cy="986899"/>
      </dsp:txXfrm>
    </dsp:sp>
    <dsp:sp modelId="{42D5CB82-7829-4BA3-8EF1-55E6C98464BD}">
      <dsp:nvSpPr>
        <dsp:cNvPr id="0" name=""/>
        <dsp:cNvSpPr/>
      </dsp:nvSpPr>
      <dsp:spPr>
        <a:xfrm>
          <a:off x="13434" y="1364460"/>
          <a:ext cx="909470" cy="909470"/>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DCD56-A466-4E6A-A9D5-DF54E354A529}">
      <dsp:nvSpPr>
        <dsp:cNvPr id="0" name=""/>
        <dsp:cNvSpPr/>
      </dsp:nvSpPr>
      <dsp:spPr>
        <a:xfrm>
          <a:off x="1629" y="16316"/>
          <a:ext cx="1588375" cy="635350"/>
        </a:xfrm>
        <a:prstGeom prst="rect">
          <a:avLst/>
        </a:prstGeom>
        <a:gradFill rotWithShape="0">
          <a:gsLst>
            <a:gs pos="88000">
              <a:srgbClr val="FFFF00"/>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white"/>
              </a:solidFill>
              <a:latin typeface="Aptos" panose="02110004020202020204"/>
              <a:ea typeface="+mn-ea"/>
              <a:cs typeface="+mn-cs"/>
            </a:rPr>
            <a:t>Fiscal Annual Revenue (Cr</a:t>
          </a:r>
          <a:r>
            <a:rPr lang="en-US" sz="1400" b="1" kern="1200">
              <a:solidFill>
                <a:schemeClr val="accent5">
                  <a:lumMod val="20000"/>
                  <a:lumOff val="80000"/>
                </a:schemeClr>
              </a:solidFill>
            </a:rPr>
            <a:t>)</a:t>
          </a:r>
          <a:endParaRPr lang="en-IN" sz="1400" b="1" kern="1200">
            <a:solidFill>
              <a:schemeClr val="accent5">
                <a:lumMod val="20000"/>
                <a:lumOff val="80000"/>
              </a:schemeClr>
            </a:solidFill>
          </a:endParaRPr>
        </a:p>
      </dsp:txBody>
      <dsp:txXfrm>
        <a:off x="1629" y="16316"/>
        <a:ext cx="1588375" cy="635350"/>
      </dsp:txXfrm>
    </dsp:sp>
    <dsp:sp modelId="{9269F803-3F07-4A22-A86E-1ABFBA5FAD2C}">
      <dsp:nvSpPr>
        <dsp:cNvPr id="0" name=""/>
        <dsp:cNvSpPr/>
      </dsp:nvSpPr>
      <dsp:spPr>
        <a:xfrm>
          <a:off x="1629" y="651666"/>
          <a:ext cx="1588375" cy="6148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Char char="•"/>
          </a:pPr>
          <a:r>
            <a:rPr lang="en-IN" sz="1800" b="1" kern="1200">
              <a:solidFill>
                <a:prstClr val="black">
                  <a:hueOff val="0"/>
                  <a:satOff val="0"/>
                  <a:lumOff val="0"/>
                  <a:alphaOff val="0"/>
                </a:prstClr>
              </a:solidFill>
              <a:latin typeface="Calibri" panose="020F0502020204030204"/>
              <a:ea typeface="+mn-ea"/>
              <a:cs typeface="+mn-cs"/>
            </a:rPr>
            <a:t>₹ 150 </a:t>
          </a:r>
          <a:r>
            <a:rPr lang="en-US" sz="1400" kern="1200"/>
            <a:t>	</a:t>
          </a:r>
          <a:endParaRPr lang="en-IN" sz="1400" kern="1200"/>
        </a:p>
      </dsp:txBody>
      <dsp:txXfrm>
        <a:off x="1629" y="651666"/>
        <a:ext cx="1588375" cy="614879"/>
      </dsp:txXfrm>
    </dsp:sp>
    <dsp:sp modelId="{909EC09E-C137-40D5-A540-376A350D8240}">
      <dsp:nvSpPr>
        <dsp:cNvPr id="0" name=""/>
        <dsp:cNvSpPr/>
      </dsp:nvSpPr>
      <dsp:spPr>
        <a:xfrm>
          <a:off x="1840475" y="47092"/>
          <a:ext cx="1588375" cy="635350"/>
        </a:xfrm>
        <a:prstGeom prst="rect">
          <a:avLst/>
        </a:prstGeom>
        <a:gradFill rotWithShape="0">
          <a:gsLst>
            <a:gs pos="89000">
              <a:schemeClr val="accent1">
                <a:lumMod val="50000"/>
              </a:schemeClr>
            </a:gs>
            <a:gs pos="34000">
              <a:schemeClr val="accent4">
                <a:hueOff val="0"/>
                <a:satOff val="0"/>
                <a:lumOff val="0"/>
                <a:alphaOff val="0"/>
                <a:shade val="87000"/>
                <a:satMod val="125000"/>
              </a:schemeClr>
            </a:gs>
            <a:gs pos="41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a:t>Installed Capacity (MT)</a:t>
          </a:r>
          <a:endParaRPr lang="en-IN" sz="1400" b="1" kern="1200"/>
        </a:p>
      </dsp:txBody>
      <dsp:txXfrm>
        <a:off x="1840475" y="47092"/>
        <a:ext cx="1588375" cy="635350"/>
      </dsp:txXfrm>
    </dsp:sp>
    <dsp:sp modelId="{2AB7BACF-8C85-4F16-A350-243E2F1610A1}">
      <dsp:nvSpPr>
        <dsp:cNvPr id="0" name=""/>
        <dsp:cNvSpPr/>
      </dsp:nvSpPr>
      <dsp:spPr>
        <a:xfrm>
          <a:off x="1812377" y="651666"/>
          <a:ext cx="1588375" cy="6148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Char char="•"/>
          </a:pPr>
          <a:r>
            <a:rPr lang="en-US" sz="1800" b="1" kern="1200">
              <a:solidFill>
                <a:prstClr val="black">
                  <a:hueOff val="0"/>
                  <a:satOff val="0"/>
                  <a:lumOff val="0"/>
                  <a:alphaOff val="0"/>
                </a:prstClr>
              </a:solidFill>
              <a:latin typeface="Calibri" panose="020F0502020204030204"/>
              <a:ea typeface="+mn-ea"/>
              <a:cs typeface="+mn-cs"/>
            </a:rPr>
            <a:t> 66,000</a:t>
          </a:r>
          <a:endParaRPr lang="en-IN" sz="1800" b="1" kern="1200">
            <a:solidFill>
              <a:prstClr val="black">
                <a:hueOff val="0"/>
                <a:satOff val="0"/>
                <a:lumOff val="0"/>
                <a:alphaOff val="0"/>
              </a:prstClr>
            </a:solidFill>
            <a:latin typeface="Calibri" panose="020F0502020204030204"/>
            <a:ea typeface="+mn-ea"/>
            <a:cs typeface="+mn-cs"/>
          </a:endParaRPr>
        </a:p>
      </dsp:txBody>
      <dsp:txXfrm>
        <a:off x="1812377" y="651666"/>
        <a:ext cx="1588375" cy="614879"/>
      </dsp:txXfrm>
    </dsp:sp>
    <dsp:sp modelId="{7D863E5F-543D-43F1-BB7A-C2B9EB4DD225}">
      <dsp:nvSpPr>
        <dsp:cNvPr id="0" name=""/>
        <dsp:cNvSpPr/>
      </dsp:nvSpPr>
      <dsp:spPr>
        <a:xfrm>
          <a:off x="3623126" y="16316"/>
          <a:ext cx="1588375" cy="63535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a:t>Config</a:t>
          </a:r>
          <a:br>
            <a:rPr lang="en-US" sz="1600" b="1" kern="1200"/>
          </a:br>
          <a:r>
            <a:rPr lang="en-US" sz="1600" b="1" kern="1200"/>
            <a:t>(TPD</a:t>
          </a:r>
          <a:r>
            <a:rPr lang="en-US" sz="2000" b="1" kern="1200"/>
            <a:t>)</a:t>
          </a:r>
          <a:endParaRPr lang="en-IN" sz="2000" b="1" kern="1200"/>
        </a:p>
      </dsp:txBody>
      <dsp:txXfrm>
        <a:off x="3623126" y="16316"/>
        <a:ext cx="1588375" cy="635350"/>
      </dsp:txXfrm>
    </dsp:sp>
    <dsp:sp modelId="{B987AC8D-E8DE-4AD4-BB14-34BFE4F2B86F}">
      <dsp:nvSpPr>
        <dsp:cNvPr id="0" name=""/>
        <dsp:cNvSpPr/>
      </dsp:nvSpPr>
      <dsp:spPr>
        <a:xfrm>
          <a:off x="3623126" y="651666"/>
          <a:ext cx="1588375" cy="6148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ctr" defTabSz="889000">
            <a:lnSpc>
              <a:spcPct val="90000"/>
            </a:lnSpc>
            <a:spcBef>
              <a:spcPct val="0"/>
            </a:spcBef>
            <a:spcAft>
              <a:spcPct val="15000"/>
            </a:spcAft>
            <a:buChar char="•"/>
          </a:pPr>
          <a:r>
            <a:rPr lang="en-US" sz="2000" b="1" kern="1200"/>
            <a:t>2 X 100</a:t>
          </a:r>
          <a:endParaRPr lang="en-IN" sz="2000" b="1" kern="1200"/>
        </a:p>
      </dsp:txBody>
      <dsp:txXfrm>
        <a:off x="3623126" y="651666"/>
        <a:ext cx="1588375" cy="6148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7ED8E-4F63-429C-AFA5-C8580CCADF08}">
      <dsp:nvSpPr>
        <dsp:cNvPr id="0" name=""/>
        <dsp:cNvSpPr/>
      </dsp:nvSpPr>
      <dsp:spPr>
        <a:xfrm>
          <a:off x="0" y="0"/>
          <a:ext cx="2846499" cy="2441543"/>
        </a:xfrm>
        <a:prstGeom prst="roundRect">
          <a:avLst>
            <a:gd name="adj" fmla="val 5000"/>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n-US" sz="2500" kern="1200"/>
            <a:t>VENDORS</a:t>
          </a:r>
          <a:endParaRPr lang="en-IN" sz="2500" kern="1200"/>
        </a:p>
      </dsp:txBody>
      <dsp:txXfrm rot="16200000">
        <a:off x="-716382" y="716382"/>
        <a:ext cx="2002065" cy="569299"/>
      </dsp:txXfrm>
    </dsp:sp>
    <dsp:sp modelId="{D1C4FF96-40FD-45AB-BED1-440E6C55289A}">
      <dsp:nvSpPr>
        <dsp:cNvPr id="0" name=""/>
        <dsp:cNvSpPr/>
      </dsp:nvSpPr>
      <dsp:spPr>
        <a:xfrm>
          <a:off x="588838" y="0"/>
          <a:ext cx="2120642" cy="2441543"/>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None/>
          </a:pPr>
          <a:r>
            <a:rPr lang="en-US" sz="2000" b="0" i="0" kern="1200"/>
            <a:t>Kulda Coal Mines</a:t>
          </a:r>
          <a:endParaRPr lang="en-IN" sz="2000" kern="1200"/>
        </a:p>
        <a:p>
          <a:pPr marL="0" lvl="0" indent="0" algn="l" defTabSz="889000">
            <a:lnSpc>
              <a:spcPct val="90000"/>
            </a:lnSpc>
            <a:spcBef>
              <a:spcPct val="0"/>
            </a:spcBef>
            <a:spcAft>
              <a:spcPct val="35000"/>
            </a:spcAft>
            <a:buNone/>
          </a:pPr>
          <a:r>
            <a:rPr lang="en-US" sz="2000" kern="1200"/>
            <a:t>OMC </a:t>
          </a:r>
          <a:r>
            <a:rPr lang="en-IN" sz="2000" kern="1200"/>
            <a:t>Khandbandh</a:t>
          </a:r>
        </a:p>
        <a:p>
          <a:pPr marL="0" lvl="0" indent="0" algn="l" defTabSz="889000">
            <a:lnSpc>
              <a:spcPct val="90000"/>
            </a:lnSpc>
            <a:spcBef>
              <a:spcPct val="0"/>
            </a:spcBef>
            <a:spcAft>
              <a:spcPct val="35000"/>
            </a:spcAft>
            <a:buNone/>
          </a:pPr>
          <a:r>
            <a:rPr lang="en-US" sz="2000" kern="1200"/>
            <a:t>OMC Koira</a:t>
          </a:r>
          <a:endParaRPr lang="en-IN" sz="2000" kern="1200"/>
        </a:p>
        <a:p>
          <a:pPr marL="0" lvl="0" indent="0" algn="l" defTabSz="889000">
            <a:lnSpc>
              <a:spcPct val="90000"/>
            </a:lnSpc>
            <a:spcBef>
              <a:spcPct val="0"/>
            </a:spcBef>
            <a:spcAft>
              <a:spcPct val="35000"/>
            </a:spcAft>
            <a:buNone/>
          </a:pPr>
          <a:r>
            <a:rPr lang="en-IN" sz="2000" kern="1200"/>
            <a:t>B  Swari</a:t>
          </a:r>
        </a:p>
        <a:p>
          <a:pPr marL="0" lvl="0" indent="0" algn="l" defTabSz="889000">
            <a:lnSpc>
              <a:spcPct val="90000"/>
            </a:lnSpc>
            <a:spcBef>
              <a:spcPct val="0"/>
            </a:spcBef>
            <a:spcAft>
              <a:spcPct val="35000"/>
            </a:spcAft>
            <a:buNone/>
          </a:pPr>
          <a:r>
            <a:rPr lang="en-IN" sz="2000" kern="1200"/>
            <a:t>G  Bahal</a:t>
          </a:r>
        </a:p>
      </dsp:txBody>
      <dsp:txXfrm>
        <a:off x="588838" y="0"/>
        <a:ext cx="2120642" cy="2441543"/>
      </dsp:txXfrm>
    </dsp:sp>
    <dsp:sp modelId="{F91C7138-DCD8-4C84-87EA-1D972316C86C}">
      <dsp:nvSpPr>
        <dsp:cNvPr id="0" name=""/>
        <dsp:cNvSpPr/>
      </dsp:nvSpPr>
      <dsp:spPr>
        <a:xfrm>
          <a:off x="2961686" y="0"/>
          <a:ext cx="3116002" cy="2441543"/>
        </a:xfrm>
        <a:prstGeom prst="roundRect">
          <a:avLst>
            <a:gd name="adj" fmla="val 5000"/>
          </a:avLst>
        </a:prstGeom>
        <a:solidFill>
          <a:schemeClr val="accent6">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5725" rIns="111125" bIns="0" numCol="1" spcCol="1270" anchor="t" anchorCtr="0">
          <a:noAutofit/>
        </a:bodyPr>
        <a:lstStyle/>
        <a:p>
          <a:pPr marL="0" lvl="0" indent="0" algn="r" defTabSz="1111250">
            <a:lnSpc>
              <a:spcPct val="90000"/>
            </a:lnSpc>
            <a:spcBef>
              <a:spcPct val="0"/>
            </a:spcBef>
            <a:spcAft>
              <a:spcPct val="35000"/>
            </a:spcAft>
            <a:buNone/>
          </a:pPr>
          <a:r>
            <a:rPr lang="en-US" sz="2500" b="1" kern="1200">
              <a:solidFill>
                <a:srgbClr val="C00000"/>
              </a:solidFill>
            </a:rPr>
            <a:t>CUSTOMERS</a:t>
          </a:r>
          <a:endParaRPr lang="en-IN" sz="2500" b="1" kern="1200">
            <a:solidFill>
              <a:srgbClr val="C00000"/>
            </a:solidFill>
          </a:endParaRPr>
        </a:p>
      </dsp:txBody>
      <dsp:txXfrm rot="16200000">
        <a:off x="2272253" y="689432"/>
        <a:ext cx="2002065" cy="623200"/>
      </dsp:txXfrm>
    </dsp:sp>
    <dsp:sp modelId="{75F8CCAB-DE28-4F95-82B6-74E050B82CE1}">
      <dsp:nvSpPr>
        <dsp:cNvPr id="0" name=""/>
        <dsp:cNvSpPr/>
      </dsp:nvSpPr>
      <dsp:spPr>
        <a:xfrm rot="5400000">
          <a:off x="2794810" y="1859214"/>
          <a:ext cx="358785" cy="467400"/>
        </a:xfrm>
        <a:prstGeom prst="flowChartExtract">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4E95BD-2190-4CEF-B2C8-DD75514FB6FC}">
      <dsp:nvSpPr>
        <dsp:cNvPr id="0" name=""/>
        <dsp:cNvSpPr/>
      </dsp:nvSpPr>
      <dsp:spPr>
        <a:xfrm>
          <a:off x="3584886" y="0"/>
          <a:ext cx="2321421" cy="2441543"/>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8580" rIns="0" bIns="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i="1" kern="1200" dirty="0">
              <a:solidFill>
                <a:srgbClr val="C00000"/>
              </a:solidFill>
            </a:rPr>
            <a:t>Galwalia Ispat Udyog</a:t>
          </a:r>
          <a:endParaRPr lang="en-IN" sz="2000" i="1" kern="1200" dirty="0">
            <a:solidFill>
              <a:srgbClr val="C00000"/>
            </a:solidFill>
          </a:endParaRPr>
        </a:p>
        <a:p>
          <a:pPr marL="0" lvl="0" indent="0" algn="l" defTabSz="889000">
            <a:lnSpc>
              <a:spcPct val="90000"/>
            </a:lnSpc>
            <a:spcBef>
              <a:spcPct val="0"/>
            </a:spcBef>
            <a:spcAft>
              <a:spcPct val="35000"/>
            </a:spcAft>
            <a:buFont typeface="Arial" panose="020B0604020202020204" pitchFamily="34" charset="0"/>
            <a:buNone/>
          </a:pPr>
          <a:r>
            <a:rPr lang="en-US" sz="2000" i="1" kern="1200">
              <a:solidFill>
                <a:srgbClr val="C00000"/>
              </a:solidFill>
            </a:rPr>
            <a:t>Kashi Viswanath Steels</a:t>
          </a:r>
          <a:endParaRPr lang="en-IN" sz="2000" i="1" kern="1200">
            <a:solidFill>
              <a:srgbClr val="C00000"/>
            </a:solidFill>
          </a:endParaRPr>
        </a:p>
        <a:p>
          <a:pPr marL="0" lvl="0" indent="0" algn="l" defTabSz="889000">
            <a:lnSpc>
              <a:spcPct val="90000"/>
            </a:lnSpc>
            <a:spcBef>
              <a:spcPct val="0"/>
            </a:spcBef>
            <a:spcAft>
              <a:spcPct val="35000"/>
            </a:spcAft>
            <a:buFont typeface="Arial" panose="020B0604020202020204" pitchFamily="34" charset="0"/>
            <a:buNone/>
          </a:pPr>
          <a:r>
            <a:rPr lang="en-US" sz="2000" i="1" kern="1200">
              <a:solidFill>
                <a:srgbClr val="C00000"/>
              </a:solidFill>
            </a:rPr>
            <a:t>Maa Sheetla Automobiles</a:t>
          </a:r>
          <a:endParaRPr lang="en-IN" sz="2000" i="1" kern="1200">
            <a:solidFill>
              <a:srgbClr val="C00000"/>
            </a:solidFill>
          </a:endParaRPr>
        </a:p>
        <a:p>
          <a:pPr marL="0" lvl="0" indent="0" algn="l" defTabSz="889000">
            <a:lnSpc>
              <a:spcPct val="90000"/>
            </a:lnSpc>
            <a:spcBef>
              <a:spcPct val="0"/>
            </a:spcBef>
            <a:spcAft>
              <a:spcPct val="35000"/>
            </a:spcAft>
            <a:buFont typeface="Arial" panose="020B0604020202020204" pitchFamily="34" charset="0"/>
            <a:buNone/>
          </a:pPr>
          <a:r>
            <a:rPr lang="en-US" sz="2000" i="1" kern="1200">
              <a:solidFill>
                <a:srgbClr val="C00000"/>
              </a:solidFill>
            </a:rPr>
            <a:t>Samridhi Traders</a:t>
          </a:r>
          <a:endParaRPr lang="en-IN" sz="2000" i="1" kern="1200">
            <a:solidFill>
              <a:srgbClr val="C00000"/>
            </a:solidFill>
          </a:endParaRPr>
        </a:p>
        <a:p>
          <a:pPr marL="0" lvl="0" indent="0" algn="l" defTabSz="889000">
            <a:lnSpc>
              <a:spcPct val="90000"/>
            </a:lnSpc>
            <a:spcBef>
              <a:spcPct val="0"/>
            </a:spcBef>
            <a:spcAft>
              <a:spcPct val="35000"/>
            </a:spcAft>
            <a:buFont typeface="Arial" panose="020B0604020202020204" pitchFamily="34" charset="0"/>
            <a:buNone/>
          </a:pPr>
          <a:r>
            <a:rPr lang="en-US" sz="2000" i="1" kern="1200" dirty="0">
              <a:solidFill>
                <a:srgbClr val="C00000"/>
              </a:solidFill>
            </a:rPr>
            <a:t>Shree Sidhbali Steels</a:t>
          </a:r>
          <a:endParaRPr lang="en-IN" sz="2000" i="1" kern="1200" dirty="0">
            <a:solidFill>
              <a:srgbClr val="C00000"/>
            </a:solidFill>
          </a:endParaRPr>
        </a:p>
      </dsp:txBody>
      <dsp:txXfrm>
        <a:off x="3584886" y="0"/>
        <a:ext cx="2321421" cy="24415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3D84A-8BBA-45C3-B50B-D59BE07B8AA9}">
      <dsp:nvSpPr>
        <dsp:cNvPr id="0" name=""/>
        <dsp:cNvSpPr/>
      </dsp:nvSpPr>
      <dsp:spPr>
        <a:xfrm>
          <a:off x="-6125176" y="-937410"/>
          <a:ext cx="7293488" cy="7293488"/>
        </a:xfrm>
        <a:prstGeom prst="blockArc">
          <a:avLst>
            <a:gd name="adj1" fmla="val 18900000"/>
            <a:gd name="adj2" fmla="val 2700000"/>
            <a:gd name="adj3" fmla="val 296"/>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87F9B-C31C-46AA-995D-01AE053BD01B}">
      <dsp:nvSpPr>
        <dsp:cNvPr id="0" name=""/>
        <dsp:cNvSpPr/>
      </dsp:nvSpPr>
      <dsp:spPr>
        <a:xfrm>
          <a:off x="752110" y="541866"/>
          <a:ext cx="6100628" cy="10837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err="1"/>
            <a:t>Estd</a:t>
          </a:r>
          <a:r>
            <a:rPr lang="en-US" sz="2800" kern="1200"/>
            <a:t> – 1966, Kolkata</a:t>
          </a:r>
          <a:endParaRPr lang="en-IN" sz="2800" kern="1200"/>
        </a:p>
      </dsp:txBody>
      <dsp:txXfrm>
        <a:off x="752110" y="541866"/>
        <a:ext cx="6100628" cy="1083733"/>
      </dsp:txXfrm>
    </dsp:sp>
    <dsp:sp modelId="{69EFEF7A-51A6-4B51-BB6A-144CE9BDB748}">
      <dsp:nvSpPr>
        <dsp:cNvPr id="0" name=""/>
        <dsp:cNvSpPr/>
      </dsp:nvSpPr>
      <dsp:spPr>
        <a:xfrm>
          <a:off x="74777" y="406400"/>
          <a:ext cx="1354666" cy="1354666"/>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52C558-C3D7-416C-ACA9-05CE88642691}">
      <dsp:nvSpPr>
        <dsp:cNvPr id="0" name=""/>
        <dsp:cNvSpPr/>
      </dsp:nvSpPr>
      <dsp:spPr>
        <a:xfrm>
          <a:off x="1146048" y="2167466"/>
          <a:ext cx="5706691" cy="10837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a:t>Prod Mix: P</a:t>
          </a:r>
          <a:r>
            <a:rPr lang="en-IN" sz="2800" b="0" i="0" kern="1200" err="1"/>
            <a:t>ellets</a:t>
          </a:r>
          <a:r>
            <a:rPr lang="en-IN" sz="2800" b="0" i="0" kern="1200"/>
            <a:t>, Sponge iron, Billets, TMT bars, DI Pipes</a:t>
          </a:r>
          <a:endParaRPr lang="en-IN" sz="2800" kern="1200"/>
        </a:p>
      </dsp:txBody>
      <dsp:txXfrm>
        <a:off x="1146048" y="2167466"/>
        <a:ext cx="5706691" cy="1083733"/>
      </dsp:txXfrm>
    </dsp:sp>
    <dsp:sp modelId="{42D5CB82-7829-4BA3-8EF1-55E6C98464BD}">
      <dsp:nvSpPr>
        <dsp:cNvPr id="0" name=""/>
        <dsp:cNvSpPr/>
      </dsp:nvSpPr>
      <dsp:spPr>
        <a:xfrm>
          <a:off x="468714" y="2032000"/>
          <a:ext cx="1354666" cy="1354666"/>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0985E1-738C-4917-8A8C-06D78375AED6}">
      <dsp:nvSpPr>
        <dsp:cNvPr id="0" name=""/>
        <dsp:cNvSpPr/>
      </dsp:nvSpPr>
      <dsp:spPr>
        <a:xfrm>
          <a:off x="752110" y="3793066"/>
          <a:ext cx="6100628" cy="10837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FY24 Revenue ~ </a:t>
          </a:r>
          <a:r>
            <a:rPr lang="en-IN" sz="2400" kern="1200">
              <a:solidFill>
                <a:prstClr val="white"/>
              </a:solidFill>
              <a:latin typeface="Aptos" panose="02110004020202020204"/>
              <a:ea typeface="+mn-ea"/>
              <a:cs typeface="+mn-cs"/>
            </a:rPr>
            <a:t>₹ </a:t>
          </a:r>
          <a:r>
            <a:rPr lang="en-US" sz="2400" kern="1200"/>
            <a:t>30K Crore</a:t>
          </a:r>
        </a:p>
        <a:p>
          <a:pPr marL="0" lvl="0" indent="0" algn="l" defTabSz="1066800">
            <a:lnSpc>
              <a:spcPct val="90000"/>
            </a:lnSpc>
            <a:spcBef>
              <a:spcPct val="0"/>
            </a:spcBef>
            <a:spcAft>
              <a:spcPct val="35000"/>
            </a:spcAft>
            <a:buNone/>
          </a:pPr>
          <a:r>
            <a:rPr lang="en-US" sz="2400" kern="1200"/>
            <a:t>EBITDA ~ </a:t>
          </a:r>
          <a:r>
            <a:rPr lang="en-IN" sz="2400" kern="1200">
              <a:solidFill>
                <a:prstClr val="white"/>
              </a:solidFill>
              <a:latin typeface="Aptos" panose="02110004020202020204"/>
              <a:ea typeface="+mn-ea"/>
              <a:cs typeface="+mn-cs"/>
            </a:rPr>
            <a:t>₹ </a:t>
          </a:r>
          <a:r>
            <a:rPr lang="en-US" sz="2400" kern="1200"/>
            <a:t>5k Crore ( +52% FY23)</a:t>
          </a:r>
          <a:endParaRPr lang="en-IN" sz="2400" kern="1200"/>
        </a:p>
      </dsp:txBody>
      <dsp:txXfrm>
        <a:off x="752110" y="3793066"/>
        <a:ext cx="6100628" cy="1083733"/>
      </dsp:txXfrm>
    </dsp:sp>
    <dsp:sp modelId="{C8F37795-5C42-42BA-AC80-2E22C4917F64}">
      <dsp:nvSpPr>
        <dsp:cNvPr id="0" name=""/>
        <dsp:cNvSpPr/>
      </dsp:nvSpPr>
      <dsp:spPr>
        <a:xfrm>
          <a:off x="74777" y="3657600"/>
          <a:ext cx="1354666" cy="1354666"/>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4B35202-F77B-4FA1-8DB7-6783968FA8BA}" type="datetimeFigureOut">
              <a:rPr lang="en-IN" smtClean="0"/>
              <a:t>14-02-2025</a:t>
            </a:fld>
            <a:endParaRPr lang="en-IN"/>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204AE3-844C-473A-86D9-B2EC6149B523}" type="slidenum">
              <a:rPr lang="en-IN" smtClean="0"/>
              <a:t>‹#›</a:t>
            </a:fld>
            <a:endParaRPr lang="en-IN"/>
          </a:p>
        </p:txBody>
      </p:sp>
    </p:spTree>
    <p:extLst>
      <p:ext uri="{BB962C8B-B14F-4D97-AF65-F5344CB8AC3E}">
        <p14:creationId xmlns:p14="http://schemas.microsoft.com/office/powerpoint/2010/main" val="467035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ighlandgroups-my.sharepoint.com/:b:/r/personal/ayan_saha_highlandgroups_com/Documents/INVESTMENT%20OPTIONS/Steel%20%26%20Mines/DATABASE/World-Steel-in-Figures-2024.pdf?csf=1&amp;web=1&amp;e=oreLd6"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ighlandgroups-my.sharepoint.com/:b:/r/personal/ayan_saha_highlandgroups_com/Documents/INVESTMENT%20OPTIONS/Steel%20%26%20Mines/DATABASE/World-Steel-in-Figures-2024.pdf?csf=1&amp;web=1&amp;e=oreLd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IN" sz="1200" dirty="0"/>
          </a:p>
          <a:p>
            <a:pPr marL="228600" indent="-228600">
              <a:buAutoNum type="arabicPeriod"/>
            </a:pPr>
            <a:endParaRPr lang="en-IN" dirty="0"/>
          </a:p>
        </p:txBody>
      </p:sp>
      <p:sp>
        <p:nvSpPr>
          <p:cNvPr id="4" name="Slide Number Placeholder 3"/>
          <p:cNvSpPr>
            <a:spLocks noGrp="1"/>
          </p:cNvSpPr>
          <p:nvPr>
            <p:ph type="sldNum" sz="quarter" idx="5"/>
          </p:nvPr>
        </p:nvSpPr>
        <p:spPr/>
        <p:txBody>
          <a:bodyPr/>
          <a:lstStyle/>
          <a:p>
            <a:fld id="{DD204AE3-844C-473A-86D9-B2EC6149B523}" type="slidenum">
              <a:rPr lang="en-IN" smtClean="0"/>
              <a:t>2</a:t>
            </a:fld>
            <a:endParaRPr lang="en-IN" dirty="0"/>
          </a:p>
        </p:txBody>
      </p:sp>
    </p:spTree>
    <p:extLst>
      <p:ext uri="{BB962C8B-B14F-4D97-AF65-F5344CB8AC3E}">
        <p14:creationId xmlns:p14="http://schemas.microsoft.com/office/powerpoint/2010/main" val="422536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10 MW = (10*0.9*24*330*1000/ 10^6) Million Units</a:t>
            </a:r>
            <a:endParaRPr lang="en-IN" sz="1200" dirty="0"/>
          </a:p>
          <a:p>
            <a:endParaRPr lang="en-IN" dirty="0"/>
          </a:p>
        </p:txBody>
      </p:sp>
      <p:sp>
        <p:nvSpPr>
          <p:cNvPr id="4" name="Slide Number Placeholder 3"/>
          <p:cNvSpPr>
            <a:spLocks noGrp="1"/>
          </p:cNvSpPr>
          <p:nvPr>
            <p:ph type="sldNum" sz="quarter" idx="5"/>
          </p:nvPr>
        </p:nvSpPr>
        <p:spPr/>
        <p:txBody>
          <a:bodyPr/>
          <a:lstStyle/>
          <a:p>
            <a:fld id="{DD204AE3-844C-473A-86D9-B2EC6149B523}" type="slidenum">
              <a:rPr lang="en-IN" smtClean="0"/>
              <a:t>11</a:t>
            </a:fld>
            <a:endParaRPr lang="en-IN" dirty="0"/>
          </a:p>
        </p:txBody>
      </p:sp>
    </p:spTree>
    <p:extLst>
      <p:ext uri="{BB962C8B-B14F-4D97-AF65-F5344CB8AC3E}">
        <p14:creationId xmlns:p14="http://schemas.microsoft.com/office/powerpoint/2010/main" val="71622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A76BF-777F-6189-9738-265E5CC93D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EA75E4-5554-11EA-C9BA-97D34840B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C7A2A-FA0C-38F5-9932-9520C86071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hlinkClick r:id="rId3"/>
              </a:rPr>
              <a:t>World-Steel-in-Figures-2024.pdf</a:t>
            </a: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endParaRPr lang="en-IN"/>
          </a:p>
        </p:txBody>
      </p:sp>
      <p:sp>
        <p:nvSpPr>
          <p:cNvPr id="4" name="Slide Number Placeholder 3">
            <a:extLst>
              <a:ext uri="{FF2B5EF4-FFF2-40B4-BE49-F238E27FC236}">
                <a16:creationId xmlns:a16="http://schemas.microsoft.com/office/drawing/2014/main" id="{902C97CA-8408-F259-2889-FAD2E2DAB9B2}"/>
              </a:ext>
            </a:extLst>
          </p:cNvPr>
          <p:cNvSpPr>
            <a:spLocks noGrp="1"/>
          </p:cNvSpPr>
          <p:nvPr>
            <p:ph type="sldNum" sz="quarter" idx="5"/>
          </p:nvPr>
        </p:nvSpPr>
        <p:spPr/>
        <p:txBody>
          <a:bodyPr/>
          <a:lstStyle/>
          <a:p>
            <a:fld id="{DD204AE3-844C-473A-86D9-B2EC6149B523}" type="slidenum">
              <a:rPr lang="en-IN" smtClean="0"/>
              <a:t>12</a:t>
            </a:fld>
            <a:endParaRPr lang="en-IN"/>
          </a:p>
        </p:txBody>
      </p:sp>
    </p:spTree>
    <p:extLst>
      <p:ext uri="{BB962C8B-B14F-4D97-AF65-F5344CB8AC3E}">
        <p14:creationId xmlns:p14="http://schemas.microsoft.com/office/powerpoint/2010/main" val="1778094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hlinkClick r:id="rId3"/>
              </a:rPr>
              <a:t>World-Steel-in-Figures-2024.pdf</a:t>
            </a: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endParaRPr lang="en-IN"/>
          </a:p>
        </p:txBody>
      </p:sp>
      <p:sp>
        <p:nvSpPr>
          <p:cNvPr id="4" name="Slide Number Placeholder 3"/>
          <p:cNvSpPr>
            <a:spLocks noGrp="1"/>
          </p:cNvSpPr>
          <p:nvPr>
            <p:ph type="sldNum" sz="quarter" idx="5"/>
          </p:nvPr>
        </p:nvSpPr>
        <p:spPr/>
        <p:txBody>
          <a:bodyPr/>
          <a:lstStyle/>
          <a:p>
            <a:fld id="{DD204AE3-844C-473A-86D9-B2EC6149B523}" type="slidenum">
              <a:rPr lang="en-IN" smtClean="0"/>
              <a:t>16</a:t>
            </a:fld>
            <a:endParaRPr lang="en-IN"/>
          </a:p>
        </p:txBody>
      </p:sp>
    </p:spTree>
    <p:extLst>
      <p:ext uri="{BB962C8B-B14F-4D97-AF65-F5344CB8AC3E}">
        <p14:creationId xmlns:p14="http://schemas.microsoft.com/office/powerpoint/2010/main" val="2049566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3A050-41C4-8879-D290-AFCFDE166B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867A1-9790-D1BC-A77E-90F1339D3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5B0E3-5176-4D4D-FA06-94320113F96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CCF7728-3270-4D96-8288-854E40D9FBDF}"/>
              </a:ext>
            </a:extLst>
          </p:cNvPr>
          <p:cNvSpPr>
            <a:spLocks noGrp="1"/>
          </p:cNvSpPr>
          <p:nvPr>
            <p:ph type="sldNum" sz="quarter" idx="5"/>
          </p:nvPr>
        </p:nvSpPr>
        <p:spPr/>
        <p:txBody>
          <a:bodyPr/>
          <a:lstStyle/>
          <a:p>
            <a:fld id="{1CD0D19F-7574-4E97-9753-8D85F7D27BD1}" type="slidenum">
              <a:rPr lang="en-IN" smtClean="0"/>
              <a:t>21</a:t>
            </a:fld>
            <a:endParaRPr lang="en-IN"/>
          </a:p>
        </p:txBody>
      </p:sp>
    </p:spTree>
    <p:extLst>
      <p:ext uri="{BB962C8B-B14F-4D97-AF65-F5344CB8AC3E}">
        <p14:creationId xmlns:p14="http://schemas.microsoft.com/office/powerpoint/2010/main" val="62390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4ECAD9-32EE-4091-BDA5-6BD15ACC5E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40662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E923B-2C5E-96BA-F036-B6DAB534D9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AC533-2F95-F71A-74CC-CBDF9F220D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DF9747-0720-3D1B-5FD7-82FD1D1149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601585-749E-2393-AA22-1C734AAE6E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4ECAD9-32EE-4091-BDA5-6BD15ACC5E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774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41E8B-9D85-DC0A-CCFB-13D311DD3D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BF324-0E5A-A4E7-4A76-DFA2B92CB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E29D8D-7E87-804B-88DF-61133E96E09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81FBF3D-AA37-0769-6B6A-E913F63BBEAE}"/>
              </a:ext>
            </a:extLst>
          </p:cNvPr>
          <p:cNvSpPr>
            <a:spLocks noGrp="1"/>
          </p:cNvSpPr>
          <p:nvPr>
            <p:ph type="sldNum" sz="quarter" idx="5"/>
          </p:nvPr>
        </p:nvSpPr>
        <p:spPr/>
        <p:txBody>
          <a:bodyPr/>
          <a:lstStyle/>
          <a:p>
            <a:fld id="{1CD0D19F-7574-4E97-9753-8D85F7D27BD1}" type="slidenum">
              <a:rPr lang="en-IN" smtClean="0"/>
              <a:t>32</a:t>
            </a:fld>
            <a:endParaRPr lang="en-IN"/>
          </a:p>
        </p:txBody>
      </p:sp>
    </p:spTree>
    <p:extLst>
      <p:ext uri="{BB962C8B-B14F-4D97-AF65-F5344CB8AC3E}">
        <p14:creationId xmlns:p14="http://schemas.microsoft.com/office/powerpoint/2010/main" val="2491014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CD0D19F-7574-4E97-9753-8D85F7D27BD1}" type="slidenum">
              <a:rPr lang="en-IN" smtClean="0"/>
              <a:t>34</a:t>
            </a:fld>
            <a:endParaRPr lang="en-IN"/>
          </a:p>
        </p:txBody>
      </p:sp>
    </p:spTree>
    <p:extLst>
      <p:ext uri="{BB962C8B-B14F-4D97-AF65-F5344CB8AC3E}">
        <p14:creationId xmlns:p14="http://schemas.microsoft.com/office/powerpoint/2010/main" val="419125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1D35"/>
                </a:solidFill>
                <a:effectLst/>
                <a:latin typeface="Google Sans"/>
              </a:rPr>
              <a:t>ICRA stands for Investment Information and Credit Rating Agency  ICRA is an independent agency in India that provides credit ratings and investment information  ICRA has provided credit ratings for the steel industry, including the domestic steel industry and the steel sector  </a:t>
            </a:r>
            <a:endParaRPr lang="en-US"/>
          </a:p>
          <a:p>
            <a:endParaRPr lang="en-IN"/>
          </a:p>
        </p:txBody>
      </p:sp>
      <p:sp>
        <p:nvSpPr>
          <p:cNvPr id="4" name="Slide Number Placeholder 3"/>
          <p:cNvSpPr>
            <a:spLocks noGrp="1"/>
          </p:cNvSpPr>
          <p:nvPr>
            <p:ph type="sldNum" sz="quarter" idx="5"/>
          </p:nvPr>
        </p:nvSpPr>
        <p:spPr/>
        <p:txBody>
          <a:bodyPr/>
          <a:lstStyle/>
          <a:p>
            <a:fld id="{DD204AE3-844C-473A-86D9-B2EC6149B523}" type="slidenum">
              <a:rPr lang="en-IN" smtClean="0"/>
              <a:t>35</a:t>
            </a:fld>
            <a:endParaRPr lang="en-IN"/>
          </a:p>
        </p:txBody>
      </p:sp>
    </p:spTree>
    <p:extLst>
      <p:ext uri="{BB962C8B-B14F-4D97-AF65-F5344CB8AC3E}">
        <p14:creationId xmlns:p14="http://schemas.microsoft.com/office/powerpoint/2010/main" val="719519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BE983-C26E-1427-0893-03CE4ED0F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CF4B8-20F3-B077-C9E5-0B72AE2FBE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10CC7-2857-046E-C6D9-03ECF174423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743E441-4861-8094-DDB9-A772A8585431}"/>
              </a:ext>
            </a:extLst>
          </p:cNvPr>
          <p:cNvSpPr>
            <a:spLocks noGrp="1"/>
          </p:cNvSpPr>
          <p:nvPr>
            <p:ph type="sldNum" sz="quarter" idx="5"/>
          </p:nvPr>
        </p:nvSpPr>
        <p:spPr/>
        <p:txBody>
          <a:bodyPr/>
          <a:lstStyle/>
          <a:p>
            <a:fld id="{DD204AE3-844C-473A-86D9-B2EC6149B523}" type="slidenum">
              <a:rPr lang="en-IN" smtClean="0"/>
              <a:t>36</a:t>
            </a:fld>
            <a:endParaRPr lang="en-IN"/>
          </a:p>
        </p:txBody>
      </p:sp>
    </p:spTree>
    <p:extLst>
      <p:ext uri="{BB962C8B-B14F-4D97-AF65-F5344CB8AC3E}">
        <p14:creationId xmlns:p14="http://schemas.microsoft.com/office/powerpoint/2010/main" val="4185410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204AE3-844C-473A-86D9-B2EC6149B523}" type="slidenum">
              <a:rPr lang="en-IN" smtClean="0"/>
              <a:t>3</a:t>
            </a:fld>
            <a:endParaRPr lang="en-IN" dirty="0"/>
          </a:p>
        </p:txBody>
      </p:sp>
    </p:spTree>
    <p:extLst>
      <p:ext uri="{BB962C8B-B14F-4D97-AF65-F5344CB8AC3E}">
        <p14:creationId xmlns:p14="http://schemas.microsoft.com/office/powerpoint/2010/main" val="4279516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4ECAD9-32EE-4091-BDA5-6BD15ACC5E58}" type="slidenum">
              <a:rPr lang="en-US" noProof="0" smtClean="0"/>
              <a:t>37</a:t>
            </a:fld>
            <a:endParaRPr lang="en-US" noProof="0"/>
          </a:p>
        </p:txBody>
      </p:sp>
    </p:spTree>
    <p:extLst>
      <p:ext uri="{BB962C8B-B14F-4D97-AF65-F5344CB8AC3E}">
        <p14:creationId xmlns:p14="http://schemas.microsoft.com/office/powerpoint/2010/main" val="3140662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D204AE3-844C-473A-86D9-B2EC6149B523}" type="slidenum">
              <a:rPr lang="en-IN" smtClean="0"/>
              <a:t>48</a:t>
            </a:fld>
            <a:endParaRPr lang="en-IN"/>
          </a:p>
        </p:txBody>
      </p:sp>
    </p:spTree>
    <p:extLst>
      <p:ext uri="{BB962C8B-B14F-4D97-AF65-F5344CB8AC3E}">
        <p14:creationId xmlns:p14="http://schemas.microsoft.com/office/powerpoint/2010/main" val="95952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C1DBC-E442-EB64-F956-EA53E318C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F4E1E-9A9F-D394-A0AD-EF2E9C8BD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0E74D-B8EF-50C4-59DE-6578D76F872F}"/>
              </a:ext>
            </a:extLst>
          </p:cNvPr>
          <p:cNvSpPr>
            <a:spLocks noGrp="1"/>
          </p:cNvSpPr>
          <p:nvPr>
            <p:ph type="body" idx="1"/>
          </p:nvPr>
        </p:nvSpPr>
        <p:spPr/>
        <p:txBody>
          <a:bodyPr/>
          <a:lstStyle/>
          <a:p>
            <a:r>
              <a:rPr lang="en-US" b="0" i="0">
                <a:solidFill>
                  <a:srgbClr val="001D35"/>
                </a:solidFill>
                <a:effectLst/>
                <a:latin typeface="Google Sans"/>
              </a:rPr>
              <a:t>ICRA stands for Investment Information and Credit Rating Agency  ICRA is an independent agency in India that provides credit ratings and investment information  ICRA has provided credit ratings for the steel industry, including the domestic steel industry and the steel sector  </a:t>
            </a:r>
            <a:endParaRPr lang="en-US"/>
          </a:p>
        </p:txBody>
      </p:sp>
      <p:sp>
        <p:nvSpPr>
          <p:cNvPr id="4" name="Slide Number Placeholder 3">
            <a:extLst>
              <a:ext uri="{FF2B5EF4-FFF2-40B4-BE49-F238E27FC236}">
                <a16:creationId xmlns:a16="http://schemas.microsoft.com/office/drawing/2014/main" id="{5BF41241-6C1F-3736-ABC4-01D7DC184F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4ECAD9-32EE-4091-BDA5-6BD15ACC5E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79631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8D90B-D624-B19E-8A5F-7AA462167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873BC0-A0F3-1CAE-C1AB-A2896AF7C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47EB9-3DB1-EC41-17B5-B165E486E3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58DFAC-00B7-7D3F-2668-A904C8468D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4ECAD9-32EE-4091-BDA5-6BD15ACC5E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374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E1E45-D8D9-E8C3-DA95-FCCEE309B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077C6-B33F-E428-F560-EB566878A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52A7B-50E6-99C2-6DEC-1030E8A6C83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0C0BAD6-38EE-7959-D103-72FE2E0E7E14}"/>
              </a:ext>
            </a:extLst>
          </p:cNvPr>
          <p:cNvSpPr>
            <a:spLocks noGrp="1"/>
          </p:cNvSpPr>
          <p:nvPr>
            <p:ph type="sldNum" sz="quarter" idx="5"/>
          </p:nvPr>
        </p:nvSpPr>
        <p:spPr/>
        <p:txBody>
          <a:bodyPr/>
          <a:lstStyle/>
          <a:p>
            <a:fld id="{1CD0D19F-7574-4E97-9753-8D85F7D27BD1}" type="slidenum">
              <a:rPr lang="en-IN" smtClean="0"/>
              <a:t>52</a:t>
            </a:fld>
            <a:endParaRPr lang="en-IN"/>
          </a:p>
        </p:txBody>
      </p:sp>
    </p:spTree>
    <p:extLst>
      <p:ext uri="{BB962C8B-B14F-4D97-AF65-F5344CB8AC3E}">
        <p14:creationId xmlns:p14="http://schemas.microsoft.com/office/powerpoint/2010/main" val="3626288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4D184-ACB9-46C0-936E-CEE7C1F19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76CF8-319E-15DC-813D-9558BA65DB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E664C-7C4B-DA49-92E0-6B45349E0A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190BAD-ACA3-D225-F324-71AE444295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4ECAD9-32EE-4091-BDA5-6BD15ACC5E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6818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3F3D6-05B6-A72C-A751-BAFD0AFE0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10590-9722-54EE-A6F0-BD39F2D4E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285CAD-014C-16C4-A287-3526071592A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E03615-6537-7EE9-995A-DB2A402E6C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4ECAD9-32EE-4091-BDA5-6BD15ACC5E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2241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D0D19F-7574-4E97-9753-8D85F7D27BD1}" type="slidenum">
              <a:rPr lang="en-IN" smtClean="0"/>
              <a:t>4</a:t>
            </a:fld>
            <a:endParaRPr lang="en-IN" dirty="0"/>
          </a:p>
        </p:txBody>
      </p:sp>
    </p:spTree>
    <p:extLst>
      <p:ext uri="{BB962C8B-B14F-4D97-AF65-F5344CB8AC3E}">
        <p14:creationId xmlns:p14="http://schemas.microsoft.com/office/powerpoint/2010/main" val="419125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94D66-3C4B-2EA0-A6AF-364307305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80B9B-7A22-C0A5-3C44-AD914802E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600B1-2E77-3BCA-1B29-C1A0640F9C9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FCA097A-A944-1332-A695-38A07811DBD1}"/>
              </a:ext>
            </a:extLst>
          </p:cNvPr>
          <p:cNvSpPr>
            <a:spLocks noGrp="1"/>
          </p:cNvSpPr>
          <p:nvPr>
            <p:ph type="sldNum" sz="quarter" idx="5"/>
          </p:nvPr>
        </p:nvSpPr>
        <p:spPr/>
        <p:txBody>
          <a:bodyPr/>
          <a:lstStyle/>
          <a:p>
            <a:fld id="{1CD0D19F-7574-4E97-9753-8D85F7D27BD1}" type="slidenum">
              <a:rPr lang="en-IN" smtClean="0"/>
              <a:t>5</a:t>
            </a:fld>
            <a:endParaRPr lang="en-IN" dirty="0"/>
          </a:p>
        </p:txBody>
      </p:sp>
    </p:spTree>
    <p:extLst>
      <p:ext uri="{BB962C8B-B14F-4D97-AF65-F5344CB8AC3E}">
        <p14:creationId xmlns:p14="http://schemas.microsoft.com/office/powerpoint/2010/main" val="75521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96D69-EC64-806C-BD68-2C9EB016A4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83992-6DD7-ACE9-96A1-4718DA7A61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5A3460-F8A5-0CFB-2CBA-5C71FFD4011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C1F1A0D-061F-17D5-3CE5-50EA50D4624D}"/>
              </a:ext>
            </a:extLst>
          </p:cNvPr>
          <p:cNvSpPr>
            <a:spLocks noGrp="1"/>
          </p:cNvSpPr>
          <p:nvPr>
            <p:ph type="sldNum" sz="quarter" idx="5"/>
          </p:nvPr>
        </p:nvSpPr>
        <p:spPr/>
        <p:txBody>
          <a:bodyPr/>
          <a:lstStyle/>
          <a:p>
            <a:fld id="{1CD0D19F-7574-4E97-9753-8D85F7D27BD1}" type="slidenum">
              <a:rPr lang="en-IN" smtClean="0"/>
              <a:t>6</a:t>
            </a:fld>
            <a:endParaRPr lang="en-IN" dirty="0"/>
          </a:p>
        </p:txBody>
      </p:sp>
    </p:spTree>
    <p:extLst>
      <p:ext uri="{BB962C8B-B14F-4D97-AF65-F5344CB8AC3E}">
        <p14:creationId xmlns:p14="http://schemas.microsoft.com/office/powerpoint/2010/main" val="374743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6A218-D433-204F-4AC6-F2C99962CA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67CA6-CA86-CA1D-7D3C-B75EB4019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DB141-26DB-C057-8813-18AB394A5E9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EAB6C1C-F7CE-4E21-2A66-D142E81CC1E7}"/>
              </a:ext>
            </a:extLst>
          </p:cNvPr>
          <p:cNvSpPr>
            <a:spLocks noGrp="1"/>
          </p:cNvSpPr>
          <p:nvPr>
            <p:ph type="sldNum" sz="quarter" idx="5"/>
          </p:nvPr>
        </p:nvSpPr>
        <p:spPr/>
        <p:txBody>
          <a:bodyPr/>
          <a:lstStyle/>
          <a:p>
            <a:fld id="{1CD0D19F-7574-4E97-9753-8D85F7D27BD1}" type="slidenum">
              <a:rPr lang="en-IN" smtClean="0"/>
              <a:t>7</a:t>
            </a:fld>
            <a:endParaRPr lang="en-IN" dirty="0"/>
          </a:p>
        </p:txBody>
      </p:sp>
    </p:spTree>
    <p:extLst>
      <p:ext uri="{BB962C8B-B14F-4D97-AF65-F5344CB8AC3E}">
        <p14:creationId xmlns:p14="http://schemas.microsoft.com/office/powerpoint/2010/main" val="728501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74A49-3F63-AAB6-1970-E5EBC58C3F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F6F8C-3A9D-E61F-5859-6A2CE9C51D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DB993-B55F-A567-C259-DC9A17C90C7D}"/>
              </a:ext>
            </a:extLst>
          </p:cNvPr>
          <p:cNvSpPr>
            <a:spLocks noGrp="1"/>
          </p:cNvSpPr>
          <p:nvPr>
            <p:ph type="body" idx="1"/>
          </p:nvPr>
        </p:nvSpPr>
        <p:spPr/>
        <p:txBody>
          <a:bodyPr/>
          <a:lstStyle/>
          <a:p>
            <a:r>
              <a:rPr lang="en-US" dirty="0"/>
              <a:t>No Fullstops, commas</a:t>
            </a:r>
          </a:p>
          <a:p>
            <a:r>
              <a:rPr lang="en-US" dirty="0"/>
              <a:t>Continuous statements, Put Numbers in Brackets (), Formatting colour must be uniform</a:t>
            </a:r>
            <a:endParaRPr lang="en-IN" dirty="0"/>
          </a:p>
        </p:txBody>
      </p:sp>
      <p:sp>
        <p:nvSpPr>
          <p:cNvPr id="4" name="Slide Number Placeholder 3">
            <a:extLst>
              <a:ext uri="{FF2B5EF4-FFF2-40B4-BE49-F238E27FC236}">
                <a16:creationId xmlns:a16="http://schemas.microsoft.com/office/drawing/2014/main" id="{84FAD460-E1AF-2778-29A6-750000C0F145}"/>
              </a:ext>
            </a:extLst>
          </p:cNvPr>
          <p:cNvSpPr>
            <a:spLocks noGrp="1"/>
          </p:cNvSpPr>
          <p:nvPr>
            <p:ph type="sldNum" sz="quarter" idx="5"/>
          </p:nvPr>
        </p:nvSpPr>
        <p:spPr/>
        <p:txBody>
          <a:bodyPr/>
          <a:lstStyle/>
          <a:p>
            <a:fld id="{1CD0D19F-7574-4E97-9753-8D85F7D27BD1}" type="slidenum">
              <a:rPr lang="en-IN" smtClean="0"/>
              <a:t>8</a:t>
            </a:fld>
            <a:endParaRPr lang="en-IN" dirty="0"/>
          </a:p>
        </p:txBody>
      </p:sp>
    </p:spTree>
    <p:extLst>
      <p:ext uri="{BB962C8B-B14F-4D97-AF65-F5344CB8AC3E}">
        <p14:creationId xmlns:p14="http://schemas.microsoft.com/office/powerpoint/2010/main" val="1244921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6A218-D433-204F-4AC6-F2C99962CA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67CA6-CA86-CA1D-7D3C-B75EB4019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DB141-26DB-C057-8813-18AB394A5E9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EAB6C1C-F7CE-4E21-2A66-D142E81CC1E7}"/>
              </a:ext>
            </a:extLst>
          </p:cNvPr>
          <p:cNvSpPr>
            <a:spLocks noGrp="1"/>
          </p:cNvSpPr>
          <p:nvPr>
            <p:ph type="sldNum" sz="quarter" idx="5"/>
          </p:nvPr>
        </p:nvSpPr>
        <p:spPr/>
        <p:txBody>
          <a:bodyPr/>
          <a:lstStyle/>
          <a:p>
            <a:fld id="{1CD0D19F-7574-4E97-9753-8D85F7D27BD1}" type="slidenum">
              <a:rPr lang="en-IN" smtClean="0"/>
              <a:t>9</a:t>
            </a:fld>
            <a:endParaRPr lang="en-IN" dirty="0"/>
          </a:p>
        </p:txBody>
      </p:sp>
    </p:spTree>
    <p:extLst>
      <p:ext uri="{BB962C8B-B14F-4D97-AF65-F5344CB8AC3E}">
        <p14:creationId xmlns:p14="http://schemas.microsoft.com/office/powerpoint/2010/main" val="3989950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98890-627B-4860-0B32-4CC319A33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E4749-04A7-6FDA-FDDD-C796BDF6C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C4C5B2-B766-4383-7E13-6E559D42C51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60DB6C4-D57C-4FD2-6DD4-4B08F95889C5}"/>
              </a:ext>
            </a:extLst>
          </p:cNvPr>
          <p:cNvSpPr>
            <a:spLocks noGrp="1"/>
          </p:cNvSpPr>
          <p:nvPr>
            <p:ph type="sldNum" sz="quarter" idx="5"/>
          </p:nvPr>
        </p:nvSpPr>
        <p:spPr/>
        <p:txBody>
          <a:bodyPr/>
          <a:lstStyle/>
          <a:p>
            <a:fld id="{1CD0D19F-7574-4E97-9753-8D85F7D27BD1}" type="slidenum">
              <a:rPr lang="en-IN" smtClean="0"/>
              <a:t>10</a:t>
            </a:fld>
            <a:endParaRPr lang="en-IN" dirty="0"/>
          </a:p>
        </p:txBody>
      </p:sp>
    </p:spTree>
    <p:extLst>
      <p:ext uri="{BB962C8B-B14F-4D97-AF65-F5344CB8AC3E}">
        <p14:creationId xmlns:p14="http://schemas.microsoft.com/office/powerpoint/2010/main" val="194993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110B96-C1B8-48C0-820C-3B0FDEA8071B}" type="datetime1">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2742558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52356F-C2D5-4BC8-AD1E-D4289DFF911C}" type="datetime1">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368806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7B1C53-E9BA-4889-A717-65C17E2A8911}" type="datetime1">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B0F09E7-F10B-4D20-BC7C-C074F7CC874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172054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E459CC6-FB03-47E2-8349-D88669C31744}" type="datetime1">
              <a:rPr lang="en-IN" smtClean="0"/>
              <a:t>14-02-2025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2231826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8770617-3587-4FFE-A990-0E4B06244178}" type="datetime1">
              <a:rPr lang="en-IN" smtClean="0"/>
              <a:t>14-02-2025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0F09E7-F10B-4D20-BC7C-C074F7CC874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02839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CF95FC7-960F-439F-A347-99789847CE5C}" type="datetime1">
              <a:rPr lang="en-IN" smtClean="0"/>
              <a:t>14-02-2025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174508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3A7D48-D93E-475C-B8E0-1B63D5192F96}" type="datetime1">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686686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63C596-B4EF-4819-B969-04F2EA27AFB0}" type="datetime1">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1597951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03D9-268C-315A-D603-11C87A166E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7DB3D4-028C-7036-7CEB-DCBB762B6C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EB6C31-EB41-6544-AA24-B901C13916CB}"/>
              </a:ext>
            </a:extLst>
          </p:cNvPr>
          <p:cNvSpPr>
            <a:spLocks noGrp="1"/>
          </p:cNvSpPr>
          <p:nvPr>
            <p:ph type="dt" sz="half" idx="10"/>
          </p:nvPr>
        </p:nvSpPr>
        <p:spPr/>
        <p:txBody>
          <a:bodyPr/>
          <a:lstStyle/>
          <a:p>
            <a:fld id="{514A8ACA-ADF0-4CC9-B940-B89D8556D0BB}" type="datetime1">
              <a:rPr lang="en-IN" smtClean="0"/>
              <a:t>14-02-2025</a:t>
            </a:fld>
            <a:endParaRPr lang="en-IN"/>
          </a:p>
        </p:txBody>
      </p:sp>
      <p:sp>
        <p:nvSpPr>
          <p:cNvPr id="5" name="Footer Placeholder 4">
            <a:extLst>
              <a:ext uri="{FF2B5EF4-FFF2-40B4-BE49-F238E27FC236}">
                <a16:creationId xmlns:a16="http://schemas.microsoft.com/office/drawing/2014/main" id="{C91F22BE-728E-3475-304A-7398C31045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78669A-F5CB-3BEA-5951-93A8D525FCB9}"/>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1442952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D6C5-F34E-3CBE-6E01-7B03AEDE18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72A569-4F64-9FC0-10F4-61C2E96505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F927E8-CB5F-269E-A009-757EDECCD1ED}"/>
              </a:ext>
            </a:extLst>
          </p:cNvPr>
          <p:cNvSpPr>
            <a:spLocks noGrp="1"/>
          </p:cNvSpPr>
          <p:nvPr>
            <p:ph type="dt" sz="half" idx="10"/>
          </p:nvPr>
        </p:nvSpPr>
        <p:spPr/>
        <p:txBody>
          <a:bodyPr/>
          <a:lstStyle/>
          <a:p>
            <a:fld id="{2ED42656-E87F-4DFA-9B95-59860509A2D2}" type="datetime1">
              <a:rPr lang="en-IN" smtClean="0"/>
              <a:t>14-02-2025</a:t>
            </a:fld>
            <a:endParaRPr lang="en-IN"/>
          </a:p>
        </p:txBody>
      </p:sp>
      <p:sp>
        <p:nvSpPr>
          <p:cNvPr id="5" name="Footer Placeholder 4">
            <a:extLst>
              <a:ext uri="{FF2B5EF4-FFF2-40B4-BE49-F238E27FC236}">
                <a16:creationId xmlns:a16="http://schemas.microsoft.com/office/drawing/2014/main" id="{5B4358F1-C132-E866-CD55-44160C67B9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B953A7-62B4-76B4-FA73-8DE61B9B7886}"/>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2793465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0C841-12C9-375A-F863-8B7FC5B4F1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AFDC72-3B82-ED3C-4DF9-B03441FCC1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0041C-AB4E-05A8-4F34-B70F5ED6319C}"/>
              </a:ext>
            </a:extLst>
          </p:cNvPr>
          <p:cNvSpPr>
            <a:spLocks noGrp="1"/>
          </p:cNvSpPr>
          <p:nvPr>
            <p:ph type="dt" sz="half" idx="10"/>
          </p:nvPr>
        </p:nvSpPr>
        <p:spPr/>
        <p:txBody>
          <a:bodyPr/>
          <a:lstStyle/>
          <a:p>
            <a:fld id="{4F245A2B-4D84-4462-BD1D-06AB30A907EF}" type="datetime1">
              <a:rPr lang="en-IN" smtClean="0"/>
              <a:t>14-02-2025</a:t>
            </a:fld>
            <a:endParaRPr lang="en-IN"/>
          </a:p>
        </p:txBody>
      </p:sp>
      <p:sp>
        <p:nvSpPr>
          <p:cNvPr id="5" name="Footer Placeholder 4">
            <a:extLst>
              <a:ext uri="{FF2B5EF4-FFF2-40B4-BE49-F238E27FC236}">
                <a16:creationId xmlns:a16="http://schemas.microsoft.com/office/drawing/2014/main" id="{AA4B1C3C-8CD5-87D5-7C49-50FB8EABE1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54F3FA-EFD4-58F7-8DAE-AB0B6DBE5A70}"/>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2654832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F9FF38-166E-4AB4-98DD-0B2BAF44095E}" type="datetime1">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3550298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CD07-AC1F-6A81-C887-1ACB66D39F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012B07-3550-F3AA-9722-E4B4D6F22D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D6C02E-03EF-7BC7-7AB1-A8078EE8FC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B1ED3F8-D6A1-75EB-33D3-F8AC646D65C4}"/>
              </a:ext>
            </a:extLst>
          </p:cNvPr>
          <p:cNvSpPr>
            <a:spLocks noGrp="1"/>
          </p:cNvSpPr>
          <p:nvPr>
            <p:ph type="dt" sz="half" idx="10"/>
          </p:nvPr>
        </p:nvSpPr>
        <p:spPr/>
        <p:txBody>
          <a:bodyPr/>
          <a:lstStyle/>
          <a:p>
            <a:fld id="{F4A00BF0-CD6B-4D38-BA20-0125D373E20F}" type="datetime1">
              <a:rPr lang="en-IN" smtClean="0"/>
              <a:t>14-02-2025</a:t>
            </a:fld>
            <a:endParaRPr lang="en-IN"/>
          </a:p>
        </p:txBody>
      </p:sp>
      <p:sp>
        <p:nvSpPr>
          <p:cNvPr id="6" name="Footer Placeholder 5">
            <a:extLst>
              <a:ext uri="{FF2B5EF4-FFF2-40B4-BE49-F238E27FC236}">
                <a16:creationId xmlns:a16="http://schemas.microsoft.com/office/drawing/2014/main" id="{C2073815-ED0F-BE01-91B5-D02753495A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099755-59B5-8DA5-9B77-B55C6D56C382}"/>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2786209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7BD5-91BE-3D4F-EEA4-17739DBBF2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2E1AF9-8AC8-1CD3-3559-7B4FB868B5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33C37-86AB-A0CB-06D7-04BC8E400D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8529140-48D7-7E72-ED40-CC333FFDE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A6DA6C-51D6-FACD-40DC-CB95C0479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69000C-9C7C-4ADA-5DB2-26D6111CB1FE}"/>
              </a:ext>
            </a:extLst>
          </p:cNvPr>
          <p:cNvSpPr>
            <a:spLocks noGrp="1"/>
          </p:cNvSpPr>
          <p:nvPr>
            <p:ph type="dt" sz="half" idx="10"/>
          </p:nvPr>
        </p:nvSpPr>
        <p:spPr/>
        <p:txBody>
          <a:bodyPr/>
          <a:lstStyle/>
          <a:p>
            <a:fld id="{1939D36B-0DC7-4256-A636-E996D53DD524}" type="datetime1">
              <a:rPr lang="en-IN" smtClean="0"/>
              <a:t>14-02-2025</a:t>
            </a:fld>
            <a:endParaRPr lang="en-IN"/>
          </a:p>
        </p:txBody>
      </p:sp>
      <p:sp>
        <p:nvSpPr>
          <p:cNvPr id="8" name="Footer Placeholder 7">
            <a:extLst>
              <a:ext uri="{FF2B5EF4-FFF2-40B4-BE49-F238E27FC236}">
                <a16:creationId xmlns:a16="http://schemas.microsoft.com/office/drawing/2014/main" id="{240F753C-657A-C874-D2E0-D13B468733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32B9560-465D-67E7-FB4C-2F3503FC7343}"/>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3728198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A947-FC5E-AF81-10BE-F562F40C55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1BEF648-91F8-03B1-F4BC-72598063ECCA}"/>
              </a:ext>
            </a:extLst>
          </p:cNvPr>
          <p:cNvSpPr>
            <a:spLocks noGrp="1"/>
          </p:cNvSpPr>
          <p:nvPr>
            <p:ph type="dt" sz="half" idx="10"/>
          </p:nvPr>
        </p:nvSpPr>
        <p:spPr/>
        <p:txBody>
          <a:bodyPr/>
          <a:lstStyle/>
          <a:p>
            <a:fld id="{369F91C6-1BA0-4EDB-A4F1-F89B59386964}" type="datetime1">
              <a:rPr lang="en-IN" smtClean="0"/>
              <a:t>14-02-2025</a:t>
            </a:fld>
            <a:endParaRPr lang="en-IN"/>
          </a:p>
        </p:txBody>
      </p:sp>
      <p:sp>
        <p:nvSpPr>
          <p:cNvPr id="4" name="Footer Placeholder 3">
            <a:extLst>
              <a:ext uri="{FF2B5EF4-FFF2-40B4-BE49-F238E27FC236}">
                <a16:creationId xmlns:a16="http://schemas.microsoft.com/office/drawing/2014/main" id="{AA075B61-70EA-1518-C943-813A16CB0FC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84845FA-51E0-3D19-A7E1-262D3F9FB4B2}"/>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3886617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D47DB1-C538-F304-7904-26F51DB35653}"/>
              </a:ext>
            </a:extLst>
          </p:cNvPr>
          <p:cNvSpPr>
            <a:spLocks noGrp="1"/>
          </p:cNvSpPr>
          <p:nvPr>
            <p:ph type="dt" sz="half" idx="10"/>
          </p:nvPr>
        </p:nvSpPr>
        <p:spPr/>
        <p:txBody>
          <a:bodyPr/>
          <a:lstStyle/>
          <a:p>
            <a:fld id="{F1278269-7404-4155-87B1-1C574C5B4C41}" type="datetime1">
              <a:rPr lang="en-IN" smtClean="0"/>
              <a:t>14-02-2025</a:t>
            </a:fld>
            <a:endParaRPr lang="en-IN"/>
          </a:p>
        </p:txBody>
      </p:sp>
      <p:sp>
        <p:nvSpPr>
          <p:cNvPr id="3" name="Footer Placeholder 2">
            <a:extLst>
              <a:ext uri="{FF2B5EF4-FFF2-40B4-BE49-F238E27FC236}">
                <a16:creationId xmlns:a16="http://schemas.microsoft.com/office/drawing/2014/main" id="{9C964A49-1D3A-0BC2-B9FA-D362819F3E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C2A34E-98AA-060D-ED99-F342E09280B6}"/>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17541537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EDB5-DD91-97FC-12BE-6D69B4B80E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FE7630-55F2-6FC9-47B9-81CC45D395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415D516-A221-033F-6FF3-C21AF7FD1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9C2BE6-B7BE-9280-5A8D-780EEF58EFA0}"/>
              </a:ext>
            </a:extLst>
          </p:cNvPr>
          <p:cNvSpPr>
            <a:spLocks noGrp="1"/>
          </p:cNvSpPr>
          <p:nvPr>
            <p:ph type="dt" sz="half" idx="10"/>
          </p:nvPr>
        </p:nvSpPr>
        <p:spPr/>
        <p:txBody>
          <a:bodyPr/>
          <a:lstStyle/>
          <a:p>
            <a:fld id="{14036EBD-65F9-4683-B5D2-E466A1B20E17}" type="datetime1">
              <a:rPr lang="en-IN" smtClean="0"/>
              <a:t>14-02-2025</a:t>
            </a:fld>
            <a:endParaRPr lang="en-IN"/>
          </a:p>
        </p:txBody>
      </p:sp>
      <p:sp>
        <p:nvSpPr>
          <p:cNvPr id="6" name="Footer Placeholder 5">
            <a:extLst>
              <a:ext uri="{FF2B5EF4-FFF2-40B4-BE49-F238E27FC236}">
                <a16:creationId xmlns:a16="http://schemas.microsoft.com/office/drawing/2014/main" id="{E83E5AE4-A087-A232-0630-D547ACE81F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F869BB-5E79-FFC4-7700-6FB83A3C518B}"/>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2965725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87FA3-EE21-F498-F679-8FF7B12B1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61EF3F-5022-E713-A573-E491DEF976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92BF41-BC37-175B-A96D-2125C553F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F4E653-221B-6402-2F09-2CD27CB26387}"/>
              </a:ext>
            </a:extLst>
          </p:cNvPr>
          <p:cNvSpPr>
            <a:spLocks noGrp="1"/>
          </p:cNvSpPr>
          <p:nvPr>
            <p:ph type="dt" sz="half" idx="10"/>
          </p:nvPr>
        </p:nvSpPr>
        <p:spPr/>
        <p:txBody>
          <a:bodyPr/>
          <a:lstStyle/>
          <a:p>
            <a:fld id="{231FBEFF-909B-4B3D-8E88-2105AEBEBC0B}" type="datetime1">
              <a:rPr lang="en-IN" smtClean="0"/>
              <a:t>14-02-2025</a:t>
            </a:fld>
            <a:endParaRPr lang="en-IN"/>
          </a:p>
        </p:txBody>
      </p:sp>
      <p:sp>
        <p:nvSpPr>
          <p:cNvPr id="6" name="Footer Placeholder 5">
            <a:extLst>
              <a:ext uri="{FF2B5EF4-FFF2-40B4-BE49-F238E27FC236}">
                <a16:creationId xmlns:a16="http://schemas.microsoft.com/office/drawing/2014/main" id="{040B628D-AF5D-66C9-CFC3-70E74059C5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261624-6965-F3DB-BFAF-2FD062EEA3CE}"/>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24043007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CABF-98CC-A25F-90FF-18DBB5BC514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2FE4EA-5B47-563F-A0DC-DAACF91B58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8B3DDA-4DF4-0A13-82B9-E70437C4F984}"/>
              </a:ext>
            </a:extLst>
          </p:cNvPr>
          <p:cNvSpPr>
            <a:spLocks noGrp="1"/>
          </p:cNvSpPr>
          <p:nvPr>
            <p:ph type="dt" sz="half" idx="10"/>
          </p:nvPr>
        </p:nvSpPr>
        <p:spPr/>
        <p:txBody>
          <a:bodyPr/>
          <a:lstStyle/>
          <a:p>
            <a:fld id="{3AEC11A5-C4AD-43CF-A6D8-5DCA9C3BA2E8}" type="datetime1">
              <a:rPr lang="en-IN" smtClean="0"/>
              <a:t>14-02-2025</a:t>
            </a:fld>
            <a:endParaRPr lang="en-IN"/>
          </a:p>
        </p:txBody>
      </p:sp>
      <p:sp>
        <p:nvSpPr>
          <p:cNvPr id="5" name="Footer Placeholder 4">
            <a:extLst>
              <a:ext uri="{FF2B5EF4-FFF2-40B4-BE49-F238E27FC236}">
                <a16:creationId xmlns:a16="http://schemas.microsoft.com/office/drawing/2014/main" id="{2476A3F2-B3FD-AF8A-60DB-2F2EBC91BE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760C0D-70A0-0523-1F84-CF217CAF7B1B}"/>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3707932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7BA538-08E5-EA3E-4963-FED8728468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FE0710-50B9-8B14-BF7B-7CD5370942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83AD7D-EF40-2276-7869-B02281CECAC6}"/>
              </a:ext>
            </a:extLst>
          </p:cNvPr>
          <p:cNvSpPr>
            <a:spLocks noGrp="1"/>
          </p:cNvSpPr>
          <p:nvPr>
            <p:ph type="dt" sz="half" idx="10"/>
          </p:nvPr>
        </p:nvSpPr>
        <p:spPr/>
        <p:txBody>
          <a:bodyPr/>
          <a:lstStyle/>
          <a:p>
            <a:fld id="{C3CA881A-C9F0-477C-8DFF-46C6835BA896}" type="datetime1">
              <a:rPr lang="en-IN" smtClean="0"/>
              <a:t>14-02-2025</a:t>
            </a:fld>
            <a:endParaRPr lang="en-IN"/>
          </a:p>
        </p:txBody>
      </p:sp>
      <p:sp>
        <p:nvSpPr>
          <p:cNvPr id="5" name="Footer Placeholder 4">
            <a:extLst>
              <a:ext uri="{FF2B5EF4-FFF2-40B4-BE49-F238E27FC236}">
                <a16:creationId xmlns:a16="http://schemas.microsoft.com/office/drawing/2014/main" id="{F8260647-458D-62E4-48C0-E5E73EAC91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90907A-7D5B-791B-F1DF-E6107617E690}"/>
              </a:ext>
            </a:extLst>
          </p:cNvPr>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3054630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4EA7-5324-ACA0-63E5-12E47728850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726CBE7-051D-F301-C111-47FC3DC3C0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C3F5265-BE54-B7FE-01BA-C9DA99FC7694}"/>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5" name="Footer Placeholder 4">
            <a:extLst>
              <a:ext uri="{FF2B5EF4-FFF2-40B4-BE49-F238E27FC236}">
                <a16:creationId xmlns:a16="http://schemas.microsoft.com/office/drawing/2014/main" id="{28388460-9C76-7B72-ACDE-73B47687D3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FA73F-2466-9685-E86B-EC9443A13DC7}"/>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125766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1510-1595-ADE8-F47E-21118B0C16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842DC3-0B30-DE65-AD2C-7DDADF419BE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3A36D4B-EEAE-F847-6962-CFB50B818F6F}"/>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5" name="Footer Placeholder 4">
            <a:extLst>
              <a:ext uri="{FF2B5EF4-FFF2-40B4-BE49-F238E27FC236}">
                <a16:creationId xmlns:a16="http://schemas.microsoft.com/office/drawing/2014/main" id="{7B76E76B-EA42-B831-D8DC-E490C5737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0E3F2-00B7-A97D-2503-708725FAAA5D}"/>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3921472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EAFFB0-694E-4411-B122-F7591F62C037}" type="datetime1">
              <a:rPr lang="en-IN" smtClean="0"/>
              <a:t>14-02-2025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914599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2ADC-4E59-0183-8A1B-54892246893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8D4A51F-3DDB-FD8C-D290-BCC327DF49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19F7338-B820-2947-847D-AACD08C18201}"/>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5" name="Footer Placeholder 4">
            <a:extLst>
              <a:ext uri="{FF2B5EF4-FFF2-40B4-BE49-F238E27FC236}">
                <a16:creationId xmlns:a16="http://schemas.microsoft.com/office/drawing/2014/main" id="{8ACD69A4-5E07-C247-8FB0-8E03F5DC8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AB35A-4833-C8BB-9D17-03BBEA441A5F}"/>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35706245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5FB2-543F-61DC-E4F0-8498692F1C9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E66EA7-7FC3-E93C-B86E-C3ED626217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618D658-5713-2B48-8341-D186CC20BF1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1CB83BC-4334-A1DC-720B-E5863E2268D4}"/>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6" name="Footer Placeholder 5">
            <a:extLst>
              <a:ext uri="{FF2B5EF4-FFF2-40B4-BE49-F238E27FC236}">
                <a16:creationId xmlns:a16="http://schemas.microsoft.com/office/drawing/2014/main" id="{718B931B-C4D6-6A6B-3AF5-4CF51F3DA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B4F954-7AF8-7ECC-7E2F-5FC160C4C82D}"/>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4955823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9EC0F-2904-4B84-A10B-15CA6B3C025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4486EB8-4000-E6D3-1294-F1E1AF128F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D1D5AA-FFC7-D9D8-AF3B-6257627C9F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D1B504B-2473-CD5B-965A-D006F2C483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CB89D27-6321-7119-C3E4-D10A2A79CAC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C6AD51D-448B-7FBD-4B0D-B314722F6461}"/>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8" name="Footer Placeholder 7">
            <a:extLst>
              <a:ext uri="{FF2B5EF4-FFF2-40B4-BE49-F238E27FC236}">
                <a16:creationId xmlns:a16="http://schemas.microsoft.com/office/drawing/2014/main" id="{40AA0056-6FE9-722D-D360-A2B7E189AB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FCD2E3-ED64-35FD-F44F-8C39868D6850}"/>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18361410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3F38-9BC4-824C-42C8-6A3C88F5447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C57253-50F1-7805-C561-007E41B91B38}"/>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4" name="Footer Placeholder 3">
            <a:extLst>
              <a:ext uri="{FF2B5EF4-FFF2-40B4-BE49-F238E27FC236}">
                <a16:creationId xmlns:a16="http://schemas.microsoft.com/office/drawing/2014/main" id="{75CA177B-D452-D0D4-4742-D14E8764D7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8B3F0-2EB9-A3FB-94B9-27E121805ADA}"/>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2930124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84DEED-0381-8FEF-9B77-C7338B40A353}"/>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3" name="Footer Placeholder 2">
            <a:extLst>
              <a:ext uri="{FF2B5EF4-FFF2-40B4-BE49-F238E27FC236}">
                <a16:creationId xmlns:a16="http://schemas.microsoft.com/office/drawing/2014/main" id="{B6600E18-DA99-82AE-1888-CACAFC96EA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1A37A4-BC92-82BA-DF60-479992872B23}"/>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13913731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AE10-BF3B-7D1B-08E9-9A35C493CA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B70C813-C19D-1D15-6BF6-0355D6A6C7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EB3CE5E-3B29-2105-9034-778A2EA82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5918C9-62A4-1F49-6791-BCF70E61EC34}"/>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6" name="Footer Placeholder 5">
            <a:extLst>
              <a:ext uri="{FF2B5EF4-FFF2-40B4-BE49-F238E27FC236}">
                <a16:creationId xmlns:a16="http://schemas.microsoft.com/office/drawing/2014/main" id="{34690C5A-D3A1-5249-5FA1-15345C98AA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6929D3-AF40-87DE-0383-C2F8360C25B4}"/>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19313220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8F69-D78E-5B22-00A7-DC9304ACE9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D7B3C8E-FFF1-C522-0B57-542335DCAF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B18DE0-1985-B745-9A94-B2E712D196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92847F1-69A9-23A4-2DC4-281C51B30DDF}"/>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6" name="Footer Placeholder 5">
            <a:extLst>
              <a:ext uri="{FF2B5EF4-FFF2-40B4-BE49-F238E27FC236}">
                <a16:creationId xmlns:a16="http://schemas.microsoft.com/office/drawing/2014/main" id="{322B6396-30CD-0DCF-4ED2-F51F1F432C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30BEB-CA47-33C0-C78C-79F12FA9A0EC}"/>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25314819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EE69-5F0F-62EE-3C96-91185549E62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048DA2-76F8-F6A9-E9C6-508E51A6CC8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16EB8D-E7CB-9CB2-8BA8-AC717E6CC765}"/>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5" name="Footer Placeholder 4">
            <a:extLst>
              <a:ext uri="{FF2B5EF4-FFF2-40B4-BE49-F238E27FC236}">
                <a16:creationId xmlns:a16="http://schemas.microsoft.com/office/drawing/2014/main" id="{1D2644E9-7CAB-AAAF-1C63-255AD1912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BF09A-761B-36E6-5788-6F0D6B9A862E}"/>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38570183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C4C1D6-3CF0-CCA5-2383-0CE6F2CAE9C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5A46CC2-807A-0918-3933-E0523AB089C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07FE46-C186-FE0E-3363-4FC478AB0FED}"/>
              </a:ext>
            </a:extLst>
          </p:cNvPr>
          <p:cNvSpPr>
            <a:spLocks noGrp="1"/>
          </p:cNvSpPr>
          <p:nvPr>
            <p:ph type="dt" sz="half" idx="10"/>
          </p:nvPr>
        </p:nvSpPr>
        <p:spPr/>
        <p:txBody>
          <a:bodyPr/>
          <a:lstStyle/>
          <a:p>
            <a:fld id="{8FFF9F1C-4000-FC46-B44D-36F2A1FE7A5C}" type="datetimeFigureOut">
              <a:rPr lang="en-US" smtClean="0"/>
              <a:t>2/14/2025</a:t>
            </a:fld>
            <a:endParaRPr lang="en-US"/>
          </a:p>
        </p:txBody>
      </p:sp>
      <p:sp>
        <p:nvSpPr>
          <p:cNvPr id="5" name="Footer Placeholder 4">
            <a:extLst>
              <a:ext uri="{FF2B5EF4-FFF2-40B4-BE49-F238E27FC236}">
                <a16:creationId xmlns:a16="http://schemas.microsoft.com/office/drawing/2014/main" id="{2B0D17FA-9FC3-7B13-4EF8-83110CA5E4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41AFB5-6B34-E65B-4241-BA161996FE66}"/>
              </a:ext>
            </a:extLst>
          </p:cNvPr>
          <p:cNvSpPr>
            <a:spLocks noGrp="1"/>
          </p:cNvSpPr>
          <p:nvPr>
            <p:ph type="sldNum" sz="quarter" idx="12"/>
          </p:nvPr>
        </p:nvSpPr>
        <p:spPr/>
        <p:txBody>
          <a:bodyPr/>
          <a:lstStyle/>
          <a:p>
            <a:fld id="{DD7B60F1-5DDB-B247-8996-3805D62BF9EC}" type="slidenum">
              <a:rPr lang="en-US" smtClean="0"/>
              <a:t>‹#›</a:t>
            </a:fld>
            <a:endParaRPr lang="en-US"/>
          </a:p>
        </p:txBody>
      </p:sp>
    </p:spTree>
    <p:extLst>
      <p:ext uri="{BB962C8B-B14F-4D97-AF65-F5344CB8AC3E}">
        <p14:creationId xmlns:p14="http://schemas.microsoft.com/office/powerpoint/2010/main" val="2835434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ACB57D-D5EA-4CAA-983D-E8706A2A8D4C}" type="datetime1">
              <a:rPr lang="en-IN" smtClean="0"/>
              <a:t>14-02-2025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973044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2172E5-3013-4407-8E79-60E1716117F2}" type="datetime1">
              <a:rPr lang="en-IN" smtClean="0"/>
              <a:t>14-02-2025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3331588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A7E2EF-47A2-4D97-8F1F-99E1DFD6823A}" type="datetime1">
              <a:rPr lang="en-IN" smtClean="0"/>
              <a:t>14-02-2025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1412815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89EBB-D92D-42E7-A798-283A666C114D}" type="datetime1">
              <a:rPr lang="en-IN" smtClean="0"/>
              <a:t>14-02-2025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75379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92BAE3-0161-43E6-B5B9-7D50B00073CE}" type="datetime1">
              <a:rPr lang="en-IN" smtClean="0"/>
              <a:t>14-02-2025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368148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03E4F7-2B36-4B55-916D-0732F0CE2B1D}" type="datetime1">
              <a:rPr lang="en-IN" smtClean="0"/>
              <a:t>14-02-2025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0F09E7-F10B-4D20-BC7C-C074F7CC874D}" type="slidenum">
              <a:rPr lang="en-IN" smtClean="0"/>
              <a:t>‹#›</a:t>
            </a:fld>
            <a:endParaRPr lang="en-IN"/>
          </a:p>
        </p:txBody>
      </p:sp>
    </p:spTree>
    <p:extLst>
      <p:ext uri="{BB962C8B-B14F-4D97-AF65-F5344CB8AC3E}">
        <p14:creationId xmlns:p14="http://schemas.microsoft.com/office/powerpoint/2010/main" val="1260644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00F0D99-234F-44CD-8588-D74B6A591BDC}" type="datetime1">
              <a:rPr lang="en-IN" smtClean="0"/>
              <a:t>14-02-2025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B0F09E7-F10B-4D20-BC7C-C074F7CC874D}" type="slidenum">
              <a:rPr lang="en-IN" smtClean="0"/>
              <a:t>‹#›</a:t>
            </a:fld>
            <a:endParaRPr lang="en-IN"/>
          </a:p>
        </p:txBody>
      </p:sp>
    </p:spTree>
    <p:extLst>
      <p:ext uri="{BB962C8B-B14F-4D97-AF65-F5344CB8AC3E}">
        <p14:creationId xmlns:p14="http://schemas.microsoft.com/office/powerpoint/2010/main" val="28265773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4E1EFC-BB10-77F4-24B1-13A5EA181B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08E64E-BE0F-B636-AD4C-14596DFD4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7A7BD6-9995-E921-4B83-C5914D287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841346-C169-4886-9857-FA6528C78263}" type="datetime1">
              <a:rPr lang="en-IN" smtClean="0"/>
              <a:t>14-02-2025</a:t>
            </a:fld>
            <a:endParaRPr lang="en-IN"/>
          </a:p>
        </p:txBody>
      </p:sp>
      <p:sp>
        <p:nvSpPr>
          <p:cNvPr id="5" name="Footer Placeholder 4">
            <a:extLst>
              <a:ext uri="{FF2B5EF4-FFF2-40B4-BE49-F238E27FC236}">
                <a16:creationId xmlns:a16="http://schemas.microsoft.com/office/drawing/2014/main" id="{6EC66607-0686-D001-774C-F5CBDCAAEE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1884227-3EB0-0258-BB7B-126D3C50E1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B0F09E7-F10B-4D20-BC7C-C074F7CC874D}" type="slidenum">
              <a:rPr lang="en-IN" smtClean="0"/>
              <a:t>‹#›</a:t>
            </a:fld>
            <a:endParaRPr lang="en-IN"/>
          </a:p>
        </p:txBody>
      </p:sp>
    </p:spTree>
    <p:extLst>
      <p:ext uri="{BB962C8B-B14F-4D97-AF65-F5344CB8AC3E}">
        <p14:creationId xmlns:p14="http://schemas.microsoft.com/office/powerpoint/2010/main" val="67875590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A63008-6E32-F820-266E-F92C2B1EA2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183D5D-43DB-188E-B2DD-1DC73D300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D073B7E-3D89-E3D6-7D78-27B4E163F8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FF9F1C-4000-FC46-B44D-36F2A1FE7A5C}" type="datetimeFigureOut">
              <a:rPr lang="en-US" smtClean="0"/>
              <a:t>2/14/2025</a:t>
            </a:fld>
            <a:endParaRPr lang="en-US"/>
          </a:p>
        </p:txBody>
      </p:sp>
      <p:sp>
        <p:nvSpPr>
          <p:cNvPr id="5" name="Footer Placeholder 4">
            <a:extLst>
              <a:ext uri="{FF2B5EF4-FFF2-40B4-BE49-F238E27FC236}">
                <a16:creationId xmlns:a16="http://schemas.microsoft.com/office/drawing/2014/main" id="{A9BE62A5-DE01-6AFD-4510-490DFEC5D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6D6288E-7B26-B300-BA87-102B1357CA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7B60F1-5DDB-B247-8996-3805D62BF9EC}" type="slidenum">
              <a:rPr lang="en-US" smtClean="0"/>
              <a:t>‹#›</a:t>
            </a:fld>
            <a:endParaRPr lang="en-US"/>
          </a:p>
        </p:txBody>
      </p:sp>
    </p:spTree>
    <p:extLst>
      <p:ext uri="{BB962C8B-B14F-4D97-AF65-F5344CB8AC3E}">
        <p14:creationId xmlns:p14="http://schemas.microsoft.com/office/powerpoint/2010/main" val="254686208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hyperlink" Target="https://www.blueweaveconsulting.com/report/india-steel-market#:~:text=India%20Steel%20Market%20%E2%80%93%20Industry%20Trends,USD%20285.19%20billion%20by%202030." TargetMode="External"/><Relationship Id="rId3" Type="http://schemas.openxmlformats.org/officeDocument/2006/relationships/hyperlink" Target="https://highlandgroups-my.sharepoint.com/:b:/r/personal/ayan_saha_highlandgroups_com/Documents/INVESTMENT%20OPTIONS/Steel%20%26%20Mines/DATABASE/OES%20Chapter_1(Main%20Booklet)_0.pdf?csf=1&amp;web=1&amp;e=ke4ej0" TargetMode="External"/><Relationship Id="rId7" Type="http://schemas.openxmlformats.org/officeDocument/2006/relationships/hyperlink" Target="https://nsearchives.nseindia.com/annual_reports/AR_24951_SHYAMMETL_2023_2024_14082024191114.pdf" TargetMode="External"/><Relationship Id="rId2" Type="http://schemas.openxmlformats.org/officeDocument/2006/relationships/hyperlink" Target="https://highlandgroups-my.sharepoint.com/:b:/r/personal/ayan_saha_highlandgroups_com/Documents/INVESTMENT%20OPTIONS/Steel%20%26%20Mines/DATABASE/World-Steel-in-Figures-2024.pdf?csf=1&amp;web=1&amp;e=oreLd6" TargetMode="External"/><Relationship Id="rId1" Type="http://schemas.openxmlformats.org/officeDocument/2006/relationships/slideLayout" Target="../slideLayouts/slideLayout23.xml"/><Relationship Id="rId6" Type="http://schemas.openxmlformats.org/officeDocument/2006/relationships/hyperlink" Target="https://investodisha.gov.in/industrial-policy-resolution-2022/" TargetMode="External"/><Relationship Id="rId5" Type="http://schemas.openxmlformats.org/officeDocument/2006/relationships/hyperlink" Target="https://www.odishaminerals.gov.in/ResourceStatistics/SteelFacts" TargetMode="External"/><Relationship Id="rId4" Type="http://schemas.openxmlformats.org/officeDocument/2006/relationships/hyperlink" Target="https://www.linkedin.com/company/bigmint-co/" TargetMode="External"/><Relationship Id="rId9" Type="http://schemas.openxmlformats.org/officeDocument/2006/relationships/hyperlink" Target="https://steel.gov.in/sites/default/files/NATIONAL_STEEL_POLICY_2017.pdf"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chart" Target="../charts/char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www.careratings.com/uploads/newsfiles/1726483200_Article%20on%20Odisha%20economy.pdf"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hyperlink" Target="https://www.linkedin.com/pulse/infograph-indias-crude-steel-capacities-states-2023-steelmint/" TargetMode="External"/><Relationship Id="rId4" Type="http://schemas.openxmlformats.org/officeDocument/2006/relationships/chart" Target="../charts/chart1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4.png"/><Relationship Id="rId3" Type="http://schemas.openxmlformats.org/officeDocument/2006/relationships/image" Target="../media/image17.png"/><Relationship Id="rId7" Type="http://schemas.openxmlformats.org/officeDocument/2006/relationships/diagramColors" Target="../diagrams/colors1.xml"/><Relationship Id="rId12"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diagramQuickStyle" Target="../diagrams/quickStyle1.xml"/><Relationship Id="rId11" Type="http://schemas.openxmlformats.org/officeDocument/2006/relationships/image" Target="../media/image32.jpeg"/><Relationship Id="rId5" Type="http://schemas.openxmlformats.org/officeDocument/2006/relationships/diagramLayout" Target="../diagrams/layout1.xml"/><Relationship Id="rId10" Type="http://schemas.openxmlformats.org/officeDocument/2006/relationships/hyperlink" Target="https://nsearchives.nseindia.com/annual_reports/AR_24951_SHYAMMETL_2023_2024_14082024191114.pdf" TargetMode="External"/><Relationship Id="rId4" Type="http://schemas.openxmlformats.org/officeDocument/2006/relationships/diagramData" Target="../diagrams/data1.xml"/><Relationship Id="rId9" Type="http://schemas.openxmlformats.org/officeDocument/2006/relationships/image" Target="../media/image31.png"/><Relationship Id="rId14"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png"/><Relationship Id="rId18" Type="http://schemas.openxmlformats.org/officeDocument/2006/relationships/diagramColors" Target="../diagrams/colors3.xml"/><Relationship Id="rId3" Type="http://schemas.openxmlformats.org/officeDocument/2006/relationships/diagramData" Target="../diagrams/data2.xml"/><Relationship Id="rId21" Type="http://schemas.openxmlformats.org/officeDocument/2006/relationships/image" Target="../media/image44.png"/><Relationship Id="rId7" Type="http://schemas.microsoft.com/office/2007/relationships/diagramDrawing" Target="../diagrams/drawing2.xml"/><Relationship Id="rId12" Type="http://schemas.openxmlformats.org/officeDocument/2006/relationships/image" Target="../media/image40.svg"/><Relationship Id="rId17" Type="http://schemas.openxmlformats.org/officeDocument/2006/relationships/diagramQuickStyle" Target="../diagrams/quickStyle3.xml"/><Relationship Id="rId2" Type="http://schemas.openxmlformats.org/officeDocument/2006/relationships/notesSlide" Target="../notesSlides/notesSlide20.xml"/><Relationship Id="rId16" Type="http://schemas.openxmlformats.org/officeDocument/2006/relationships/diagramLayout" Target="../diagrams/layout3.xml"/><Relationship Id="rId20" Type="http://schemas.openxmlformats.org/officeDocument/2006/relationships/image" Target="../media/image43.png"/><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image" Target="../media/image39.png"/><Relationship Id="rId5" Type="http://schemas.openxmlformats.org/officeDocument/2006/relationships/diagramQuickStyle" Target="../diagrams/quickStyle2.xml"/><Relationship Id="rId15" Type="http://schemas.openxmlformats.org/officeDocument/2006/relationships/diagramData" Target="../diagrams/data3.xml"/><Relationship Id="rId10" Type="http://schemas.openxmlformats.org/officeDocument/2006/relationships/image" Target="../media/image38.svg"/><Relationship Id="rId19" Type="http://schemas.microsoft.com/office/2007/relationships/diagramDrawing" Target="../diagrams/drawing3.xml"/><Relationship Id="rId4" Type="http://schemas.openxmlformats.org/officeDocument/2006/relationships/diagramLayout" Target="../diagrams/layout2.xml"/><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45.sv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jpeg"/><Relationship Id="rId1" Type="http://schemas.openxmlformats.org/officeDocument/2006/relationships/slideLayout" Target="../slideLayouts/slideLayout18.xml"/><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hyperlink" Target="https://www.bing.com/ck/a?!&amp;&amp;p=6d9a2a1dd6d78bf51b8ff01eabfeaf0829748f56d3baebb2b4fe8bf429fa120cJmltdHM9MTczODcxMzYwMA&amp;ptn=3&amp;ver=2&amp;hsh=4&amp;fclid=0d7fd0bf-d900-6332-290d-c447d852624d&amp;psq=steel+plany+sin+odisha+2024&amp;u=a1aHR0cHM6Ly9wcm9qZWN0eGluZGlhLmNvbS8yMDI0LzA5LzA3L2V4cGFuc2lvbi1wbGFucy1mb3ItZHJpLWFuZC1zdGVlbC11bml0cy1pbi1vZGlzaGEv&amp;ntb=1" TargetMode="External"/><Relationship Id="rId1" Type="http://schemas.openxmlformats.org/officeDocument/2006/relationships/slideLayout" Target="../slideLayouts/slideLayout18.xml"/><Relationship Id="rId6" Type="http://schemas.openxmlformats.org/officeDocument/2006/relationships/hyperlink" Target="https://theprint.in/economy/tata-steel-to-expand-neelachal-kalinganagar-and-bhushan-plants-says-t-v-narendran/2466518/" TargetMode="External"/><Relationship Id="rId5" Type="http://schemas.openxmlformats.org/officeDocument/2006/relationships/image" Target="../media/image49.png"/><Relationship Id="rId4" Type="http://schemas.openxmlformats.org/officeDocument/2006/relationships/hyperlink" Target="https://www.bing.com/ck/a?!&amp;&amp;p=3c4ae86255100f36e50e8b702bad200bb7492d1125524efe26cdf2470d01e574JmltdHM9MTczODcxMzYwMA&amp;ptn=3&amp;ver=2&amp;hsh=4&amp;fclid=0d7fd0bf-d900-6332-290d-c447d852624d&amp;psq=steel+plany+sin+odisha+2024&amp;u=a1aHR0cHM6Ly9pbmRpYW5jZW1lbnRyZXZpZXcuY29tLzIwMjQvMTEvMDYvanN3LXN0ZWVsLWFuZC1wb3Njby10by1pbnZlc3QtNjUwLWJpbGxpb24taW4tb2Rpc2hhLXN0ZWVsLXBsYW50Lw&amp;ntb=1"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hyperlink" Target="https://www.linkedin.com/pulse/infograph-indias-crude-steel-capacities-states-2023-steelmint/" TargetMode="External"/><Relationship Id="rId4" Type="http://schemas.openxmlformats.org/officeDocument/2006/relationships/chart" Target="../charts/char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mio.investodisha.gov.in/diverse-resources.php#:~:text=In%20FY%202022%2D23%2C%20Odisha,India's%20total%20mineral%20production%20value." TargetMode="External"/><Relationship Id="rId1" Type="http://schemas.openxmlformats.org/officeDocument/2006/relationships/slideLayout" Target="../slideLayouts/slideLayout18.xml"/><Relationship Id="rId4" Type="http://schemas.openxmlformats.org/officeDocument/2006/relationships/hyperlink" Target="https://www.thestatesman.com/business/odisha-contributes-42-to-indias-mineral-production-report-1503324841.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 Id="rId4" Type="http://schemas.openxmlformats.org/officeDocument/2006/relationships/hyperlink" Target="https://mines.gov.in/admin/storage/ckeditor/_January_2024_1709620048.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weforum.org/stories/2022/07/green-steel-emissions-net-zero/" TargetMode="Externa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hyperlink" Target="https://www.jpcindiansteel.nic.in/writereaddata/files/Trend%20Report%20March%202024.pdf" TargetMode="External"/><Relationship Id="rId2" Type="http://schemas.openxmlformats.org/officeDocument/2006/relationships/image" Target="../media/image64.png"/><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7.png"/><Relationship Id="rId7" Type="http://schemas.openxmlformats.org/officeDocument/2006/relationships/diagramLayout" Target="../diagrams/layout4.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diagramData" Target="../diagrams/data4.xml"/><Relationship Id="rId11" Type="http://schemas.openxmlformats.org/officeDocument/2006/relationships/image" Target="../media/image66.png"/><Relationship Id="rId5" Type="http://schemas.openxmlformats.org/officeDocument/2006/relationships/image" Target="../media/image7.png"/><Relationship Id="rId10" Type="http://schemas.microsoft.com/office/2007/relationships/diagramDrawing" Target="../diagrams/drawing4.xml"/><Relationship Id="rId4" Type="http://schemas.openxmlformats.org/officeDocument/2006/relationships/hyperlink" Target="https://www.crisilratings.com/mnt/winshare/Ratings/RatingList/RatingDocs/RashmiMetaliksLimited_October%2010_%202024_RR_352123.html" TargetMode="External"/><Relationship Id="rId9" Type="http://schemas.openxmlformats.org/officeDocument/2006/relationships/diagramColors" Target="../diagrams/colors4.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8.xml"/><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chart" Target="../charts/chart14.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hyperlink" Target="https://www.odishaminerals.gov.in/viewdocument.ashx?PdRhH2U47ydDwksPynPBbWargevz4rhK2zhzyPm4kzQmWzrZ/g2rAIFEwhw8JjrbgkYKxI3qdclL56Nb9hv7VSlLpcMYn7IuCdn/bJco+S7nwJ1fhtHWpbMNZ2J5ak5Y0obxrMfUQ2s=" TargetMode="External"/><Relationship Id="rId4" Type="http://schemas.openxmlformats.org/officeDocument/2006/relationships/hyperlink" Target="https://www.odishaminerals.gov.in/ResourceStatistics/SteelFac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hyperlink" Target="https://nsearchives.nseindia.com/annual_reports/AR_24951_SHYAMMETL_2023_2024_14082024191114.pdf"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www.crisilratings.com/mnt/winshare/Ratings/RatingList/RatingDocs/RashmiMetaliksLimited_October%2010_%202024_RR_352123.html"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hyperlink" Target="https://www.rashmigroup.com/"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0C6CE-7CD0-0852-FF81-DBAFCDBF87F7}"/>
            </a:ext>
          </a:extLst>
        </p:cNvPr>
        <p:cNvGrpSpPr/>
        <p:nvPr/>
      </p:nvGrpSpPr>
      <p:grpSpPr>
        <a:xfrm>
          <a:off x="0" y="0"/>
          <a:ext cx="0" cy="0"/>
          <a:chOff x="0" y="0"/>
          <a:chExt cx="0" cy="0"/>
        </a:xfrm>
      </p:grpSpPr>
      <p:pic>
        <p:nvPicPr>
          <p:cNvPr id="1026" name="Picture 2" descr="Steel Production - American Iron and Steel Institute">
            <a:extLst>
              <a:ext uri="{FF2B5EF4-FFF2-40B4-BE49-F238E27FC236}">
                <a16:creationId xmlns:a16="http://schemas.microsoft.com/office/drawing/2014/main" id="{756C465C-5EF6-C221-4F85-77DB784E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
            <a:ext cx="12229459"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7F7341F-E8E5-40E9-3B93-256B4E2C2FE1}"/>
              </a:ext>
            </a:extLst>
          </p:cNvPr>
          <p:cNvSpPr/>
          <p:nvPr/>
        </p:nvSpPr>
        <p:spPr>
          <a:xfrm>
            <a:off x="7413522" y="5329084"/>
            <a:ext cx="4815936" cy="1528916"/>
          </a:xfrm>
          <a:prstGeom prst="rect">
            <a:avLst/>
          </a:prstGeom>
          <a:solidFill>
            <a:schemeClr val="accent2">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INVESTMENT OPPORTUNITY IN INDIA’S GROWING STEEL INDUSTRY</a:t>
            </a:r>
          </a:p>
          <a:p>
            <a:pPr algn="ctr"/>
            <a:br>
              <a:rPr lang="en-IN" sz="2000" dirty="0"/>
            </a:br>
            <a:r>
              <a:rPr lang="en-IN" sz="1400" b="1" dirty="0"/>
              <a:t>FEBRUARY 2025</a:t>
            </a:r>
            <a:endParaRPr lang="en-IN" sz="2400" dirty="0"/>
          </a:p>
        </p:txBody>
      </p:sp>
    </p:spTree>
    <p:extLst>
      <p:ext uri="{BB962C8B-B14F-4D97-AF65-F5344CB8AC3E}">
        <p14:creationId xmlns:p14="http://schemas.microsoft.com/office/powerpoint/2010/main" val="3612588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EDF9F-C2CC-F27F-2631-AD8837C92E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791422C-90E7-DF59-D986-8CFB6E1CAECE}"/>
              </a:ext>
            </a:extLst>
          </p:cNvPr>
          <p:cNvSpPr/>
          <p:nvPr/>
        </p:nvSpPr>
        <p:spPr>
          <a:xfrm>
            <a:off x="0" y="-7883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rgbClr val="00B0F0"/>
                </a:solidFill>
              </a:rPr>
              <a:t>Investment Opportunity: Vikram Private Limited </a:t>
            </a:r>
          </a:p>
        </p:txBody>
      </p:sp>
      <p:sp>
        <p:nvSpPr>
          <p:cNvPr id="4" name="TextBox 3">
            <a:extLst>
              <a:ext uri="{FF2B5EF4-FFF2-40B4-BE49-F238E27FC236}">
                <a16:creationId xmlns:a16="http://schemas.microsoft.com/office/drawing/2014/main" id="{372DAC87-E1C0-A15E-D40F-6384D9D17760}"/>
              </a:ext>
            </a:extLst>
          </p:cNvPr>
          <p:cNvSpPr txBox="1"/>
          <p:nvPr/>
        </p:nvSpPr>
        <p:spPr>
          <a:xfrm>
            <a:off x="144082" y="772267"/>
            <a:ext cx="6294385" cy="5755422"/>
          </a:xfrm>
          <a:prstGeom prst="rect">
            <a:avLst/>
          </a:prstGeom>
          <a:noFill/>
        </p:spPr>
        <p:txBody>
          <a:bodyPr wrap="square">
            <a:spAutoFit/>
          </a:bodyPr>
          <a:lstStyle/>
          <a:p>
            <a:pPr algn="just"/>
            <a:r>
              <a:rPr lang="en-US" sz="1600" dirty="0"/>
              <a:t>Vikram Private Limited (VPL) promoted by Mr.  R  K  Jena and Mrs.  Suman Sarita Jena, was incorporated on 13th March’2000</a:t>
            </a:r>
          </a:p>
          <a:p>
            <a:pPr algn="just"/>
            <a:endParaRPr lang="en-US" sz="1600" dirty="0"/>
          </a:p>
          <a:p>
            <a:pPr algn="just"/>
            <a:r>
              <a:rPr lang="en-US" sz="1600" dirty="0"/>
              <a:t>Odisha based VPL manufactures and sales sponge iron (DRI) with an installed capacity of 60,000 (2 X 100 TPD)  metric tons per annum</a:t>
            </a:r>
          </a:p>
          <a:p>
            <a:pPr algn="just"/>
            <a:endParaRPr lang="en-US" sz="1600" dirty="0"/>
          </a:p>
          <a:p>
            <a:pPr algn="just"/>
            <a:r>
              <a:rPr lang="en-US" sz="1600" dirty="0"/>
              <a:t>VPL procure iron ore from mines located within 25-30 kms distance, which results in higher margins due to minimal logistic costs </a:t>
            </a:r>
          </a:p>
          <a:p>
            <a:pPr algn="just"/>
            <a:endParaRPr lang="en-US" sz="1600" dirty="0"/>
          </a:p>
          <a:p>
            <a:pPr algn="just"/>
            <a:r>
              <a:rPr lang="en-US" sz="1600" dirty="0"/>
              <a:t>VPL has marquee clients such as Galwalia Ispat Udyog, Kashi Viswanth Steel, Shree Sidhbali Steel with whom it has long standing relationship</a:t>
            </a:r>
          </a:p>
          <a:p>
            <a:pPr algn="just"/>
            <a:endParaRPr lang="en-US" sz="1600" dirty="0"/>
          </a:p>
          <a:p>
            <a:pPr algn="just"/>
            <a:r>
              <a:rPr lang="en-US" sz="1600" dirty="0"/>
              <a:t>The Company is setting up a Palletization Plant of 0.6 MTPA with beneficiations plant of 0.85 MTPA adjacent to the existing unit, along with some modification to the existing DRI Plant to feed the pellet as raw material.</a:t>
            </a:r>
          </a:p>
          <a:p>
            <a:pPr algn="just"/>
            <a:endParaRPr lang="en-US" sz="1600" dirty="0"/>
          </a:p>
          <a:p>
            <a:pPr algn="just"/>
            <a:endParaRPr lang="en-US" sz="1600" dirty="0"/>
          </a:p>
          <a:p>
            <a:pPr algn="just"/>
            <a:r>
              <a:rPr lang="en-US" sz="1600" dirty="0"/>
              <a:t>The required land, water and environmental clearance from Central &amp; State Government for the new beneficiation with palletization plant is available with the company.</a:t>
            </a:r>
            <a:endParaRPr lang="en-US" sz="1600" b="0" i="0" dirty="0">
              <a:solidFill>
                <a:srgbClr val="000000"/>
              </a:solidFill>
              <a:effectLst/>
              <a:latin typeface="+mj-lt"/>
            </a:endParaRPr>
          </a:p>
          <a:p>
            <a:pPr algn="just"/>
            <a:endParaRPr lang="en-US" sz="1600" b="0" i="0" dirty="0">
              <a:solidFill>
                <a:srgbClr val="000000"/>
              </a:solidFill>
              <a:effectLst/>
              <a:latin typeface="+mj-lt"/>
            </a:endParaRPr>
          </a:p>
        </p:txBody>
      </p:sp>
      <p:sp>
        <p:nvSpPr>
          <p:cNvPr id="7" name="Rectangle 6">
            <a:extLst>
              <a:ext uri="{FF2B5EF4-FFF2-40B4-BE49-F238E27FC236}">
                <a16:creationId xmlns:a16="http://schemas.microsoft.com/office/drawing/2014/main" id="{C17874C8-72CD-091A-4B2B-DCB600C2D7D1}"/>
              </a:ext>
            </a:extLst>
          </p:cNvPr>
          <p:cNvSpPr/>
          <p:nvPr/>
        </p:nvSpPr>
        <p:spPr>
          <a:xfrm>
            <a:off x="6341518" y="670363"/>
            <a:ext cx="5329085" cy="347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B0F0"/>
                </a:solidFill>
              </a:rPr>
              <a:t>Expansion Investment rationale </a:t>
            </a:r>
            <a:r>
              <a:rPr lang="en-US" sz="1400" dirty="0">
                <a:solidFill>
                  <a:srgbClr val="00B0F0"/>
                </a:solidFill>
              </a:rPr>
              <a:t>(Total Investment ~ </a:t>
            </a:r>
            <a:r>
              <a:rPr lang="en-US" b="1" dirty="0">
                <a:solidFill>
                  <a:srgbClr val="00B0F0"/>
                </a:solidFill>
              </a:rPr>
              <a:t>Rs 9 Crore</a:t>
            </a:r>
            <a:r>
              <a:rPr lang="en-US" sz="1400" dirty="0">
                <a:solidFill>
                  <a:srgbClr val="00B0F0"/>
                </a:solidFill>
              </a:rPr>
              <a:t>)</a:t>
            </a:r>
            <a:endParaRPr lang="en-IN" sz="1400" dirty="0">
              <a:solidFill>
                <a:srgbClr val="00B0F0"/>
              </a:solidFill>
            </a:endParaRPr>
          </a:p>
        </p:txBody>
      </p:sp>
      <p:sp>
        <p:nvSpPr>
          <p:cNvPr id="8" name="Rectangle 7">
            <a:extLst>
              <a:ext uri="{FF2B5EF4-FFF2-40B4-BE49-F238E27FC236}">
                <a16:creationId xmlns:a16="http://schemas.microsoft.com/office/drawing/2014/main" id="{A4D1B4CD-9A7D-FDAC-3428-A6A9622E333A}"/>
              </a:ext>
            </a:extLst>
          </p:cNvPr>
          <p:cNvSpPr/>
          <p:nvPr/>
        </p:nvSpPr>
        <p:spPr>
          <a:xfrm>
            <a:off x="5531723" y="3200890"/>
            <a:ext cx="5329085" cy="347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B0F0"/>
                </a:solidFill>
              </a:rPr>
              <a:t>VPL Plant, Tumkela, Sundargarh, Odisha</a:t>
            </a:r>
          </a:p>
        </p:txBody>
      </p:sp>
      <p:graphicFrame>
        <p:nvGraphicFramePr>
          <p:cNvPr id="9" name="Table 8">
            <a:extLst>
              <a:ext uri="{FF2B5EF4-FFF2-40B4-BE49-F238E27FC236}">
                <a16:creationId xmlns:a16="http://schemas.microsoft.com/office/drawing/2014/main" id="{119DD169-2FFE-750B-0CDD-27AE56AC26D6}"/>
              </a:ext>
            </a:extLst>
          </p:cNvPr>
          <p:cNvGraphicFramePr>
            <a:graphicFrameLocks noGrp="1"/>
          </p:cNvGraphicFramePr>
          <p:nvPr>
            <p:extLst>
              <p:ext uri="{D42A27DB-BD31-4B8C-83A1-F6EECF244321}">
                <p14:modId xmlns:p14="http://schemas.microsoft.com/office/powerpoint/2010/main" val="856824149"/>
              </p:ext>
            </p:extLst>
          </p:nvPr>
        </p:nvGraphicFramePr>
        <p:xfrm>
          <a:off x="6535414" y="1138536"/>
          <a:ext cx="5135189" cy="1696085"/>
        </p:xfrm>
        <a:graphic>
          <a:graphicData uri="http://schemas.openxmlformats.org/drawingml/2006/table">
            <a:tbl>
              <a:tblPr firstRow="1" bandRow="1">
                <a:tableStyleId>{5C22544A-7EE6-4342-B048-85BDC9FD1C3A}</a:tableStyleId>
              </a:tblPr>
              <a:tblGrid>
                <a:gridCol w="943860">
                  <a:extLst>
                    <a:ext uri="{9D8B030D-6E8A-4147-A177-3AD203B41FA5}">
                      <a16:colId xmlns:a16="http://schemas.microsoft.com/office/drawing/2014/main" val="634721976"/>
                    </a:ext>
                  </a:extLst>
                </a:gridCol>
                <a:gridCol w="725896">
                  <a:extLst>
                    <a:ext uri="{9D8B030D-6E8A-4147-A177-3AD203B41FA5}">
                      <a16:colId xmlns:a16="http://schemas.microsoft.com/office/drawing/2014/main" val="3843401041"/>
                    </a:ext>
                  </a:extLst>
                </a:gridCol>
                <a:gridCol w="622338">
                  <a:extLst>
                    <a:ext uri="{9D8B030D-6E8A-4147-A177-3AD203B41FA5}">
                      <a16:colId xmlns:a16="http://schemas.microsoft.com/office/drawing/2014/main" val="4104066567"/>
                    </a:ext>
                  </a:extLst>
                </a:gridCol>
                <a:gridCol w="668964">
                  <a:extLst>
                    <a:ext uri="{9D8B030D-6E8A-4147-A177-3AD203B41FA5}">
                      <a16:colId xmlns:a16="http://schemas.microsoft.com/office/drawing/2014/main" val="1607409347"/>
                    </a:ext>
                  </a:extLst>
                </a:gridCol>
                <a:gridCol w="630954">
                  <a:extLst>
                    <a:ext uri="{9D8B030D-6E8A-4147-A177-3AD203B41FA5}">
                      <a16:colId xmlns:a16="http://schemas.microsoft.com/office/drawing/2014/main" val="3941821511"/>
                    </a:ext>
                  </a:extLst>
                </a:gridCol>
                <a:gridCol w="653760">
                  <a:extLst>
                    <a:ext uri="{9D8B030D-6E8A-4147-A177-3AD203B41FA5}">
                      <a16:colId xmlns:a16="http://schemas.microsoft.com/office/drawing/2014/main" val="1444433352"/>
                    </a:ext>
                  </a:extLst>
                </a:gridCol>
                <a:gridCol w="889417">
                  <a:extLst>
                    <a:ext uri="{9D8B030D-6E8A-4147-A177-3AD203B41FA5}">
                      <a16:colId xmlns:a16="http://schemas.microsoft.com/office/drawing/2014/main" val="257187712"/>
                    </a:ext>
                  </a:extLst>
                </a:gridCol>
              </a:tblGrid>
              <a:tr h="370840">
                <a:tc>
                  <a:txBody>
                    <a:bodyPr/>
                    <a:lstStyle/>
                    <a:p>
                      <a:r>
                        <a:rPr lang="en-IN" sz="1100" dirty="0"/>
                        <a:t>(INR Cr)</a:t>
                      </a:r>
                    </a:p>
                  </a:txBody>
                  <a:tcPr/>
                </a:tc>
                <a:tc>
                  <a:txBody>
                    <a:bodyPr/>
                    <a:lstStyle/>
                    <a:p>
                      <a:pPr algn="r"/>
                      <a:r>
                        <a:rPr lang="en-IN" sz="1050" dirty="0"/>
                        <a:t>FY2025</a:t>
                      </a:r>
                    </a:p>
                  </a:txBody>
                  <a:tcPr/>
                </a:tc>
                <a:tc>
                  <a:txBody>
                    <a:bodyPr/>
                    <a:lstStyle/>
                    <a:p>
                      <a:pPr algn="r"/>
                      <a:r>
                        <a:rPr lang="en-IN" sz="1050" dirty="0"/>
                        <a:t>FY2026</a:t>
                      </a:r>
                    </a:p>
                  </a:txBody>
                  <a:tcPr/>
                </a:tc>
                <a:tc>
                  <a:txBody>
                    <a:bodyPr/>
                    <a:lstStyle/>
                    <a:p>
                      <a:pPr algn="r"/>
                      <a:r>
                        <a:rPr lang="en-IN" sz="1050" dirty="0"/>
                        <a:t>FY2027</a:t>
                      </a:r>
                    </a:p>
                  </a:txBody>
                  <a:tcPr/>
                </a:tc>
                <a:tc>
                  <a:txBody>
                    <a:bodyPr/>
                    <a:lstStyle/>
                    <a:p>
                      <a:pPr algn="r"/>
                      <a:r>
                        <a:rPr lang="en-IN" sz="1050" dirty="0"/>
                        <a:t>FY2028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050" dirty="0"/>
                        <a:t>FY2029</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050" dirty="0"/>
                        <a:t>FY2030</a:t>
                      </a:r>
                    </a:p>
                  </a:txBody>
                  <a:tcPr/>
                </a:tc>
                <a:extLst>
                  <a:ext uri="{0D108BD9-81ED-4DB2-BD59-A6C34878D82A}">
                    <a16:rowId xmlns:a16="http://schemas.microsoft.com/office/drawing/2014/main" val="3785204178"/>
                  </a:ext>
                </a:extLst>
              </a:tr>
              <a:tr h="370840">
                <a:tc>
                  <a:txBody>
                    <a:bodyPr/>
                    <a:lstStyle/>
                    <a:p>
                      <a:pPr marL="0" algn="l" defTabSz="914400" rtl="0" eaLnBrk="1" latinLnBrk="0" hangingPunct="1"/>
                      <a:r>
                        <a:rPr lang="en-IN" sz="1400" kern="1200" dirty="0">
                          <a:solidFill>
                            <a:schemeClr val="dk1"/>
                          </a:solidFill>
                          <a:latin typeface="+mn-lt"/>
                          <a:ea typeface="+mn-ea"/>
                          <a:cs typeface="+mn-cs"/>
                        </a:rPr>
                        <a:t>Revenue</a:t>
                      </a:r>
                    </a:p>
                  </a:txBody>
                  <a:tcPr/>
                </a:tc>
                <a:tc>
                  <a:txBody>
                    <a:bodyPr/>
                    <a:lstStyle/>
                    <a:p>
                      <a:pPr marL="0" algn="ctr" defTabSz="914400" rtl="0" eaLnBrk="1" fontAlgn="ctr" latinLnBrk="0" hangingPunct="1"/>
                      <a:r>
                        <a:rPr lang="en-IN" sz="1400" kern="1200" dirty="0">
                          <a:solidFill>
                            <a:schemeClr val="dk1"/>
                          </a:solidFill>
                          <a:latin typeface="+mn-lt"/>
                          <a:ea typeface="+mn-ea"/>
                          <a:cs typeface="+mn-cs"/>
                        </a:rPr>
                        <a:t>126</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168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168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168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168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168 </a:t>
                      </a:r>
                    </a:p>
                  </a:txBody>
                  <a:tcPr marL="9525" marR="9525" marT="9525" marB="0" anchor="ctr"/>
                </a:tc>
                <a:extLst>
                  <a:ext uri="{0D108BD9-81ED-4DB2-BD59-A6C34878D82A}">
                    <a16:rowId xmlns:a16="http://schemas.microsoft.com/office/drawing/2014/main" val="1082684614"/>
                  </a:ext>
                </a:extLst>
              </a:tr>
              <a:tr h="370840">
                <a:tc>
                  <a:txBody>
                    <a:bodyPr/>
                    <a:lstStyle/>
                    <a:p>
                      <a:pPr marL="0" algn="l" defTabSz="914400" rtl="0" eaLnBrk="1" latinLnBrk="0" hangingPunct="1"/>
                      <a:r>
                        <a:rPr lang="en-IN" sz="1400" kern="1200" dirty="0">
                          <a:solidFill>
                            <a:schemeClr val="dk1"/>
                          </a:solidFill>
                          <a:latin typeface="+mn-lt"/>
                          <a:ea typeface="+mn-ea"/>
                          <a:cs typeface="+mn-cs"/>
                        </a:rPr>
                        <a:t>EBITDA</a:t>
                      </a:r>
                    </a:p>
                  </a:txBody>
                  <a:tcPr/>
                </a:tc>
                <a:tc>
                  <a:txBody>
                    <a:bodyPr/>
                    <a:lstStyle/>
                    <a:p>
                      <a:pPr marL="0" algn="ctr" defTabSz="914400" rtl="0" eaLnBrk="1" fontAlgn="ctr" latinLnBrk="0" hangingPunct="1"/>
                      <a:r>
                        <a:rPr lang="en-IN" sz="1400" kern="1200" dirty="0">
                          <a:solidFill>
                            <a:schemeClr val="dk1"/>
                          </a:solidFill>
                          <a:latin typeface="+mn-lt"/>
                          <a:ea typeface="+mn-ea"/>
                          <a:cs typeface="+mn-cs"/>
                        </a:rPr>
                        <a:t>25</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34</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34</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34</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34</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34</a:t>
                      </a:r>
                    </a:p>
                  </a:txBody>
                  <a:tcPr marL="9525" marR="9525" marT="9525" marB="0" anchor="ctr"/>
                </a:tc>
                <a:extLst>
                  <a:ext uri="{0D108BD9-81ED-4DB2-BD59-A6C34878D82A}">
                    <a16:rowId xmlns:a16="http://schemas.microsoft.com/office/drawing/2014/main" val="167537206"/>
                  </a:ext>
                </a:extLst>
              </a:tr>
              <a:tr h="370840">
                <a:tc>
                  <a:txBody>
                    <a:bodyPr/>
                    <a:lstStyle/>
                    <a:p>
                      <a:pPr marL="0" algn="l" defTabSz="914400" rtl="0" eaLnBrk="1" latinLnBrk="0" hangingPunct="1"/>
                      <a:r>
                        <a:rPr lang="en-IN" sz="1400" kern="1200" dirty="0">
                          <a:solidFill>
                            <a:schemeClr val="dk1"/>
                          </a:solidFill>
                          <a:latin typeface="+mn-lt"/>
                          <a:ea typeface="+mn-ea"/>
                          <a:cs typeface="+mn-cs"/>
                        </a:rPr>
                        <a:t>EBITDA (%)</a:t>
                      </a:r>
                    </a:p>
                  </a:txBody>
                  <a:tcPr/>
                </a:tc>
                <a:tc>
                  <a:txBody>
                    <a:bodyPr/>
                    <a:lstStyle/>
                    <a:p>
                      <a:pPr marL="0" algn="ctr" defTabSz="914400" rtl="0" eaLnBrk="1" latinLnBrk="0" hangingPunct="1"/>
                      <a:r>
                        <a:rPr lang="en-US" sz="1400" kern="1200" dirty="0">
                          <a:solidFill>
                            <a:schemeClr val="dk1"/>
                          </a:solidFill>
                          <a:latin typeface="+mn-lt"/>
                          <a:ea typeface="+mn-ea"/>
                          <a:cs typeface="+mn-cs"/>
                        </a:rPr>
                        <a:t>20</a:t>
                      </a:r>
                      <a:endParaRPr lang="en-IN"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a:solidFill>
                            <a:schemeClr val="dk1"/>
                          </a:solidFill>
                          <a:latin typeface="+mn-lt"/>
                          <a:ea typeface="+mn-ea"/>
                          <a:cs typeface="+mn-cs"/>
                        </a:rPr>
                        <a:t>20</a:t>
                      </a:r>
                      <a:endParaRPr lang="en-IN"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a:solidFill>
                            <a:schemeClr val="dk1"/>
                          </a:solidFill>
                          <a:latin typeface="+mn-lt"/>
                          <a:ea typeface="+mn-ea"/>
                          <a:cs typeface="+mn-cs"/>
                        </a:rPr>
                        <a:t>20</a:t>
                      </a:r>
                      <a:endParaRPr lang="en-IN"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a:solidFill>
                            <a:schemeClr val="dk1"/>
                          </a:solidFill>
                          <a:latin typeface="+mn-lt"/>
                          <a:ea typeface="+mn-ea"/>
                          <a:cs typeface="+mn-cs"/>
                        </a:rPr>
                        <a:t>20</a:t>
                      </a:r>
                      <a:endParaRPr lang="en-IN"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a:solidFill>
                            <a:schemeClr val="dk1"/>
                          </a:solidFill>
                          <a:latin typeface="+mn-lt"/>
                          <a:ea typeface="+mn-ea"/>
                          <a:cs typeface="+mn-cs"/>
                        </a:rPr>
                        <a:t>20</a:t>
                      </a:r>
                      <a:endParaRPr lang="en-IN" sz="1400" kern="1200" dirty="0">
                        <a:solidFill>
                          <a:schemeClr val="dk1"/>
                        </a:solidFill>
                        <a:latin typeface="+mn-lt"/>
                        <a:ea typeface="+mn-ea"/>
                        <a:cs typeface="+mn-cs"/>
                      </a:endParaRPr>
                    </a:p>
                  </a:txBody>
                  <a:tcPr/>
                </a:tc>
                <a:tc>
                  <a:txBody>
                    <a:bodyPr/>
                    <a:lstStyle/>
                    <a:p>
                      <a:pPr marL="0" algn="ctr" defTabSz="914400" rtl="0" eaLnBrk="1" latinLnBrk="0" hangingPunct="1"/>
                      <a:r>
                        <a:rPr lang="en-US" sz="1400" kern="1200" dirty="0">
                          <a:solidFill>
                            <a:schemeClr val="dk1"/>
                          </a:solidFill>
                          <a:latin typeface="+mn-lt"/>
                          <a:ea typeface="+mn-ea"/>
                          <a:cs typeface="+mn-cs"/>
                        </a:rPr>
                        <a:t>20</a:t>
                      </a:r>
                      <a:endParaRPr lang="en-IN" sz="1400" kern="1200" dirty="0">
                        <a:solidFill>
                          <a:schemeClr val="dk1"/>
                        </a:solidFill>
                        <a:latin typeface="+mn-lt"/>
                        <a:ea typeface="+mn-ea"/>
                        <a:cs typeface="+mn-cs"/>
                      </a:endParaRPr>
                    </a:p>
                  </a:txBody>
                  <a:tcPr/>
                </a:tc>
                <a:extLst>
                  <a:ext uri="{0D108BD9-81ED-4DB2-BD59-A6C34878D82A}">
                    <a16:rowId xmlns:a16="http://schemas.microsoft.com/office/drawing/2014/main" val="1178951681"/>
                  </a:ext>
                </a:extLst>
              </a:tr>
            </a:tbl>
          </a:graphicData>
        </a:graphic>
      </p:graphicFrame>
      <p:pic>
        <p:nvPicPr>
          <p:cNvPr id="13" name="Picture 2">
            <a:extLst>
              <a:ext uri="{FF2B5EF4-FFF2-40B4-BE49-F238E27FC236}">
                <a16:creationId xmlns:a16="http://schemas.microsoft.com/office/drawing/2014/main" id="{82073292-21B4-3E9F-7BE0-761F90C39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467" y="3626438"/>
            <a:ext cx="5346725" cy="279778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1571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48690-81E0-3739-DC22-824F17079468}"/>
              </a:ext>
            </a:extLst>
          </p:cNvPr>
          <p:cNvSpPr>
            <a:spLocks noGrp="1"/>
          </p:cNvSpPr>
          <p:nvPr>
            <p:ph type="sldNum" sz="quarter" idx="12"/>
          </p:nvPr>
        </p:nvSpPr>
        <p:spPr/>
        <p:txBody>
          <a:bodyPr/>
          <a:lstStyle/>
          <a:p>
            <a:fld id="{9B0F09E7-F10B-4D20-BC7C-C074F7CC874D}" type="slidenum">
              <a:rPr lang="en-IN" smtClean="0"/>
              <a:t>11</a:t>
            </a:fld>
            <a:endParaRPr lang="en-IN" dirty="0"/>
          </a:p>
        </p:txBody>
      </p:sp>
      <p:graphicFrame>
        <p:nvGraphicFramePr>
          <p:cNvPr id="5" name="Table 4">
            <a:extLst>
              <a:ext uri="{FF2B5EF4-FFF2-40B4-BE49-F238E27FC236}">
                <a16:creationId xmlns:a16="http://schemas.microsoft.com/office/drawing/2014/main" id="{BA44CEC9-C41F-5D3C-C421-43C9EB4E820E}"/>
              </a:ext>
            </a:extLst>
          </p:cNvPr>
          <p:cNvGraphicFramePr>
            <a:graphicFrameLocks noGrp="1"/>
          </p:cNvGraphicFramePr>
          <p:nvPr>
            <p:extLst>
              <p:ext uri="{D42A27DB-BD31-4B8C-83A1-F6EECF244321}">
                <p14:modId xmlns:p14="http://schemas.microsoft.com/office/powerpoint/2010/main" val="991262414"/>
              </p:ext>
            </p:extLst>
          </p:nvPr>
        </p:nvGraphicFramePr>
        <p:xfrm>
          <a:off x="429610" y="1187597"/>
          <a:ext cx="5666390" cy="3022552"/>
        </p:xfrm>
        <a:graphic>
          <a:graphicData uri="http://schemas.openxmlformats.org/drawingml/2006/table">
            <a:tbl>
              <a:tblPr firstRow="1" bandRow="1">
                <a:tableStyleId>{5C22544A-7EE6-4342-B048-85BDC9FD1C3A}</a:tableStyleId>
              </a:tblPr>
              <a:tblGrid>
                <a:gridCol w="2477363">
                  <a:extLst>
                    <a:ext uri="{9D8B030D-6E8A-4147-A177-3AD203B41FA5}">
                      <a16:colId xmlns:a16="http://schemas.microsoft.com/office/drawing/2014/main" val="3935470794"/>
                    </a:ext>
                  </a:extLst>
                </a:gridCol>
                <a:gridCol w="1559519">
                  <a:extLst>
                    <a:ext uri="{9D8B030D-6E8A-4147-A177-3AD203B41FA5}">
                      <a16:colId xmlns:a16="http://schemas.microsoft.com/office/drawing/2014/main" val="4044766630"/>
                    </a:ext>
                  </a:extLst>
                </a:gridCol>
                <a:gridCol w="1629508">
                  <a:extLst>
                    <a:ext uri="{9D8B030D-6E8A-4147-A177-3AD203B41FA5}">
                      <a16:colId xmlns:a16="http://schemas.microsoft.com/office/drawing/2014/main" val="3154770402"/>
                    </a:ext>
                  </a:extLst>
                </a:gridCol>
              </a:tblGrid>
              <a:tr h="591138">
                <a:tc>
                  <a:txBody>
                    <a:bodyPr/>
                    <a:lstStyle/>
                    <a:p>
                      <a:pPr marL="0" algn="ctr" defTabSz="914400" rtl="0" eaLnBrk="1" fontAlgn="ctr" latinLnBrk="0" hangingPunct="1"/>
                      <a:r>
                        <a:rPr lang="en-IN" sz="1400" b="1" kern="1200" dirty="0">
                          <a:solidFill>
                            <a:schemeClr val="lt1"/>
                          </a:solidFill>
                        </a:rPr>
                        <a:t>Parameters</a:t>
                      </a:r>
                      <a:endParaRPr lang="en-IN" sz="1400" b="1" kern="1200" dirty="0">
                        <a:solidFill>
                          <a:schemeClr val="lt1"/>
                        </a:solidFill>
                        <a:latin typeface="+mn-lt"/>
                        <a:ea typeface="+mn-ea"/>
                        <a:cs typeface="+mn-cs"/>
                      </a:endParaRPr>
                    </a:p>
                  </a:txBody>
                  <a:tcPr marL="0" marR="0" marT="0" marB="0" anchor="ctr"/>
                </a:tc>
                <a:tc>
                  <a:txBody>
                    <a:bodyPr/>
                    <a:lstStyle/>
                    <a:p>
                      <a:pPr marL="0" algn="ctr" defTabSz="914400" rtl="0" eaLnBrk="1" fontAlgn="ctr" latinLnBrk="0" hangingPunct="1"/>
                      <a:r>
                        <a:rPr lang="en-US" sz="1400" b="1" kern="1200" dirty="0">
                          <a:solidFill>
                            <a:schemeClr val="lt1"/>
                          </a:solidFill>
                          <a:latin typeface="+mn-lt"/>
                          <a:ea typeface="+mn-ea"/>
                          <a:cs typeface="+mn-cs"/>
                        </a:rPr>
                        <a:t>Production </a:t>
                      </a:r>
                    </a:p>
                    <a:p>
                      <a:pPr marL="0" algn="ctr" defTabSz="914400" rtl="0" eaLnBrk="1" fontAlgn="ctr" latinLnBrk="0" hangingPunct="1"/>
                      <a:r>
                        <a:rPr lang="en-US" sz="1400" b="1" kern="1200" dirty="0">
                          <a:solidFill>
                            <a:schemeClr val="lt1"/>
                          </a:solidFill>
                          <a:latin typeface="+mn-lt"/>
                          <a:ea typeface="+mn-ea"/>
                          <a:cs typeface="+mn-cs"/>
                        </a:rPr>
                        <a:t>Capacity</a:t>
                      </a:r>
                      <a:endParaRPr lang="en-IN" sz="1400" b="1" kern="1200" dirty="0">
                        <a:solidFill>
                          <a:schemeClr val="lt1"/>
                        </a:solidFill>
                        <a:latin typeface="+mn-lt"/>
                        <a:ea typeface="+mn-ea"/>
                        <a:cs typeface="+mn-cs"/>
                      </a:endParaRPr>
                    </a:p>
                  </a:txBody>
                  <a:tcPr marL="0" marR="0" marT="0" marB="0" anchor="ctr"/>
                </a:tc>
                <a:tc>
                  <a:txBody>
                    <a:bodyPr/>
                    <a:lstStyle/>
                    <a:p>
                      <a:pPr marL="0" algn="ctr" defTabSz="914400" rtl="0" eaLnBrk="1" fontAlgn="ctr" latinLnBrk="0" hangingPunct="1"/>
                      <a:r>
                        <a:rPr lang="en-US" sz="1400" b="1" kern="1200" dirty="0">
                          <a:solidFill>
                            <a:schemeClr val="lt1"/>
                          </a:solidFill>
                        </a:rPr>
                        <a:t>Investment </a:t>
                      </a:r>
                    </a:p>
                    <a:p>
                      <a:pPr marL="0" algn="ctr" defTabSz="914400" rtl="0" eaLnBrk="1" fontAlgn="ctr" latinLnBrk="0" hangingPunct="1"/>
                      <a:r>
                        <a:rPr lang="en-US" sz="1400" b="1" kern="1200" dirty="0">
                          <a:solidFill>
                            <a:schemeClr val="lt1"/>
                          </a:solidFill>
                        </a:rPr>
                        <a:t>(INR Cr)</a:t>
                      </a:r>
                      <a:endParaRPr lang="en-IN" sz="1400" b="1" kern="1200" dirty="0">
                        <a:solidFill>
                          <a:schemeClr val="lt1"/>
                        </a:solidFill>
                        <a:latin typeface="+mn-lt"/>
                        <a:ea typeface="+mn-ea"/>
                        <a:cs typeface="+mn-cs"/>
                      </a:endParaRPr>
                    </a:p>
                  </a:txBody>
                  <a:tcPr marL="0" marR="0" marT="0" marB="0" anchor="ctr"/>
                </a:tc>
                <a:extLst>
                  <a:ext uri="{0D108BD9-81ED-4DB2-BD59-A6C34878D82A}">
                    <a16:rowId xmlns:a16="http://schemas.microsoft.com/office/drawing/2014/main" val="4004357832"/>
                  </a:ext>
                </a:extLst>
              </a:tr>
              <a:tr h="546517">
                <a:tc>
                  <a:txBody>
                    <a:bodyPr/>
                    <a:lstStyle/>
                    <a:p>
                      <a:pPr marL="0" algn="l" defTabSz="914400" rtl="0" eaLnBrk="1" fontAlgn="ctr" latinLnBrk="0" hangingPunct="1"/>
                      <a:r>
                        <a:rPr lang="en-US" sz="1400" kern="1200" dirty="0">
                          <a:solidFill>
                            <a:schemeClr val="dk1"/>
                          </a:solidFill>
                          <a:latin typeface="+mn-lt"/>
                          <a:ea typeface="+mn-ea"/>
                          <a:cs typeface="+mn-cs"/>
                        </a:rPr>
                        <a:t>Iron ore Beneficiation Plant :</a:t>
                      </a:r>
                    </a:p>
                    <a:p>
                      <a:pPr marL="0" algn="l" defTabSz="914400" rtl="0" eaLnBrk="1" fontAlgn="ctr" latinLnBrk="0" hangingPunct="1"/>
                      <a:r>
                        <a:rPr lang="en-US" sz="1400" kern="1200" dirty="0">
                          <a:solidFill>
                            <a:schemeClr val="dk1"/>
                          </a:solidFill>
                          <a:latin typeface="+mn-lt"/>
                          <a:ea typeface="+mn-ea"/>
                          <a:cs typeface="+mn-cs"/>
                        </a:rPr>
                        <a:t> 0.85 MTPA Input</a:t>
                      </a:r>
                    </a:p>
                  </a:txBody>
                  <a:tcPr marL="9525" marR="9525" marT="9525" marB="0" anchor="ctr"/>
                </a:tc>
                <a:tc rowSpan="2">
                  <a:txBody>
                    <a:bodyPr/>
                    <a:lstStyle/>
                    <a:p>
                      <a:pPr marL="0" algn="ctr" defTabSz="914400" rtl="0" eaLnBrk="1" fontAlgn="ctr" latinLnBrk="0" hangingPunct="1"/>
                      <a:r>
                        <a:rPr lang="en-IN" sz="1400" kern="1200" dirty="0">
                          <a:solidFill>
                            <a:schemeClr val="dk1"/>
                          </a:solidFill>
                          <a:latin typeface="+mn-lt"/>
                          <a:ea typeface="+mn-ea"/>
                          <a:cs typeface="+mn-cs"/>
                        </a:rPr>
                        <a:t>6,00,000  (TPA)</a:t>
                      </a:r>
                    </a:p>
                  </a:txBody>
                  <a:tcPr marL="9525" marR="9525" marT="9525" marB="0" anchor="ctr"/>
                </a:tc>
                <a:tc rowSpan="2">
                  <a:txBody>
                    <a:bodyPr/>
                    <a:lstStyle/>
                    <a:p>
                      <a:pPr marL="0" algn="ctr" defTabSz="914400" rtl="0" eaLnBrk="1" fontAlgn="ctr" latinLnBrk="0" hangingPunct="1"/>
                      <a:r>
                        <a:rPr lang="en-IN" sz="1400" kern="1200" dirty="0">
                          <a:solidFill>
                            <a:schemeClr val="dk1"/>
                          </a:solidFill>
                          <a:latin typeface="+mn-lt"/>
                          <a:ea typeface="+mn-ea"/>
                          <a:cs typeface="+mn-cs"/>
                        </a:rPr>
                        <a:t>                             299 </a:t>
                      </a:r>
                    </a:p>
                  </a:txBody>
                  <a:tcPr marL="9525" marR="9525" marT="9525" marB="0" anchor="ctr"/>
                </a:tc>
                <a:extLst>
                  <a:ext uri="{0D108BD9-81ED-4DB2-BD59-A6C34878D82A}">
                    <a16:rowId xmlns:a16="http://schemas.microsoft.com/office/drawing/2014/main" val="808869030"/>
                  </a:ext>
                </a:extLst>
              </a:tr>
              <a:tr h="546517">
                <a:tc>
                  <a:txBody>
                    <a:bodyPr/>
                    <a:lstStyle/>
                    <a:p>
                      <a:pPr marL="0" algn="l" defTabSz="914400" rtl="0" eaLnBrk="1" fontAlgn="ctr" latinLnBrk="0" hangingPunct="1"/>
                      <a:r>
                        <a:rPr lang="en-IN" sz="1400" kern="1200" dirty="0">
                          <a:solidFill>
                            <a:schemeClr val="dk1"/>
                          </a:solidFill>
                          <a:latin typeface="+mn-lt"/>
                          <a:ea typeface="+mn-ea"/>
                          <a:cs typeface="+mn-cs"/>
                        </a:rPr>
                        <a:t>Iron Ore Pellet Plant :</a:t>
                      </a:r>
                    </a:p>
                    <a:p>
                      <a:pPr marL="0" algn="l" defTabSz="914400" rtl="0" eaLnBrk="1" fontAlgn="ctr" latinLnBrk="0" hangingPunct="1"/>
                      <a:r>
                        <a:rPr lang="en-IN" sz="1400" kern="1200" dirty="0">
                          <a:solidFill>
                            <a:schemeClr val="dk1"/>
                          </a:solidFill>
                          <a:latin typeface="+mn-lt"/>
                          <a:ea typeface="+mn-ea"/>
                          <a:cs typeface="+mn-cs"/>
                        </a:rPr>
                        <a:t> 0.6 MTPA Output</a:t>
                      </a:r>
                    </a:p>
                  </a:txBody>
                  <a:tcPr marL="9525" marR="9525" marT="9525" marB="0" anchor="ct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838846045"/>
                  </a:ext>
                </a:extLst>
              </a:tr>
              <a:tr h="409713">
                <a:tc>
                  <a:txBody>
                    <a:bodyPr/>
                    <a:lstStyle/>
                    <a:p>
                      <a:pPr marL="0" algn="l" defTabSz="914400" rtl="0" eaLnBrk="1" fontAlgn="ctr" latinLnBrk="0" hangingPunct="1"/>
                      <a:r>
                        <a:rPr lang="en-US" sz="1400" kern="1200" dirty="0">
                          <a:solidFill>
                            <a:schemeClr val="dk1"/>
                          </a:solidFill>
                          <a:latin typeface="+mn-lt"/>
                          <a:ea typeface="+mn-ea"/>
                          <a:cs typeface="+mn-cs"/>
                        </a:rPr>
                        <a:t>Captive Power Plant : </a:t>
                      </a:r>
                    </a:p>
                    <a:p>
                      <a:pPr marL="0" algn="l" defTabSz="914400" rtl="0" eaLnBrk="1" fontAlgn="ctr" latinLnBrk="0" hangingPunct="1"/>
                      <a:r>
                        <a:rPr lang="en-US" sz="1400" kern="1200" dirty="0">
                          <a:solidFill>
                            <a:schemeClr val="dk1"/>
                          </a:solidFill>
                          <a:latin typeface="+mn-lt"/>
                          <a:ea typeface="+mn-ea"/>
                          <a:cs typeface="+mn-cs"/>
                        </a:rPr>
                        <a:t>WHRB (4 MW) &amp; AFBC (6MW)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71 Million Units</a:t>
                      </a:r>
                    </a:p>
                    <a:p>
                      <a:pPr marL="0" algn="ctr" defTabSz="914400" rtl="0" eaLnBrk="1" fontAlgn="ctr" latinLnBrk="0" hangingPunct="1"/>
                      <a:r>
                        <a:rPr lang="en-IN" sz="1400" kern="1200" dirty="0">
                          <a:solidFill>
                            <a:schemeClr val="dk1"/>
                          </a:solidFill>
                          <a:latin typeface="+mn-lt"/>
                          <a:ea typeface="+mn-ea"/>
                          <a:cs typeface="+mn-cs"/>
                        </a:rPr>
                        <a:t>(10 MW)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65 </a:t>
                      </a:r>
                    </a:p>
                  </a:txBody>
                  <a:tcPr marL="9525" marR="9525" marT="9525" marB="0" anchor="ctr"/>
                </a:tc>
                <a:extLst>
                  <a:ext uri="{0D108BD9-81ED-4DB2-BD59-A6C34878D82A}">
                    <a16:rowId xmlns:a16="http://schemas.microsoft.com/office/drawing/2014/main" val="2544609955"/>
                  </a:ext>
                </a:extLst>
              </a:tr>
              <a:tr h="545624">
                <a:tc>
                  <a:txBody>
                    <a:bodyPr/>
                    <a:lstStyle/>
                    <a:p>
                      <a:pPr marL="0" algn="l" defTabSz="914400" rtl="0" eaLnBrk="1" fontAlgn="ctr" latinLnBrk="0" hangingPunct="1"/>
                      <a:r>
                        <a:rPr lang="en-US" sz="1400" kern="1200" dirty="0">
                          <a:solidFill>
                            <a:schemeClr val="dk1"/>
                          </a:solidFill>
                          <a:latin typeface="+mn-lt"/>
                          <a:ea typeface="+mn-ea"/>
                          <a:cs typeface="+mn-cs"/>
                        </a:rPr>
                        <a:t>Steel Melting Shop : </a:t>
                      </a:r>
                    </a:p>
                    <a:p>
                      <a:pPr marL="0" algn="l" defTabSz="914400" rtl="0" eaLnBrk="1" fontAlgn="ctr" latinLnBrk="0" hangingPunct="1"/>
                      <a:r>
                        <a:rPr lang="en-US" sz="1400" kern="1200" dirty="0">
                          <a:solidFill>
                            <a:schemeClr val="dk1"/>
                          </a:solidFill>
                          <a:latin typeface="+mn-lt"/>
                          <a:ea typeface="+mn-ea"/>
                          <a:cs typeface="+mn-cs"/>
                        </a:rPr>
                        <a:t>3 x 12 T IF with CCM &amp; LRF</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1,20,000  (TPA)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41 </a:t>
                      </a:r>
                    </a:p>
                  </a:txBody>
                  <a:tcPr marL="9525" marR="9525" marT="9525" marB="0" anchor="ctr"/>
                </a:tc>
                <a:extLst>
                  <a:ext uri="{0D108BD9-81ED-4DB2-BD59-A6C34878D82A}">
                    <a16:rowId xmlns:a16="http://schemas.microsoft.com/office/drawing/2014/main" val="4276932418"/>
                  </a:ext>
                </a:extLst>
              </a:tr>
              <a:tr h="356511">
                <a:tc>
                  <a:txBody>
                    <a:bodyPr/>
                    <a:lstStyle/>
                    <a:p>
                      <a:pPr marL="0" algn="l" defTabSz="914400" rtl="0" eaLnBrk="1" fontAlgn="ctr" latinLnBrk="0" hangingPunct="1"/>
                      <a:r>
                        <a:rPr lang="en-IN" sz="1400" kern="1200" dirty="0">
                          <a:solidFill>
                            <a:schemeClr val="dk1"/>
                          </a:solidFill>
                          <a:latin typeface="+mn-lt"/>
                          <a:ea typeface="+mn-ea"/>
                          <a:cs typeface="+mn-cs"/>
                        </a:rPr>
                        <a:t>Rolling Mill-1</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1,00,000 (TPA)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45 </a:t>
                      </a:r>
                    </a:p>
                  </a:txBody>
                  <a:tcPr marL="9525" marR="9525" marT="9525" marB="0" anchor="ctr"/>
                </a:tc>
                <a:extLst>
                  <a:ext uri="{0D108BD9-81ED-4DB2-BD59-A6C34878D82A}">
                    <a16:rowId xmlns:a16="http://schemas.microsoft.com/office/drawing/2014/main" val="775536037"/>
                  </a:ext>
                </a:extLst>
              </a:tr>
            </a:tbl>
          </a:graphicData>
        </a:graphic>
      </p:graphicFrame>
      <p:sp>
        <p:nvSpPr>
          <p:cNvPr id="7" name="TextBox 6">
            <a:extLst>
              <a:ext uri="{FF2B5EF4-FFF2-40B4-BE49-F238E27FC236}">
                <a16:creationId xmlns:a16="http://schemas.microsoft.com/office/drawing/2014/main" id="{4BE71A43-0ADD-0B6F-5E30-CD39A521F9C4}"/>
              </a:ext>
            </a:extLst>
          </p:cNvPr>
          <p:cNvSpPr txBox="1"/>
          <p:nvPr/>
        </p:nvSpPr>
        <p:spPr>
          <a:xfrm>
            <a:off x="315502" y="167672"/>
            <a:ext cx="6093372" cy="426848"/>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srgbClr val="00B0F0"/>
                </a:solidFill>
              </a:rPr>
              <a:t>Project Description – Iron-Steel &amp; Power</a:t>
            </a:r>
          </a:p>
        </p:txBody>
      </p:sp>
      <p:graphicFrame>
        <p:nvGraphicFramePr>
          <p:cNvPr id="2" name="Table 1">
            <a:extLst>
              <a:ext uri="{FF2B5EF4-FFF2-40B4-BE49-F238E27FC236}">
                <a16:creationId xmlns:a16="http://schemas.microsoft.com/office/drawing/2014/main" id="{ACF00ADA-C7DF-42D2-747D-10B7DBBCCB88}"/>
              </a:ext>
            </a:extLst>
          </p:cNvPr>
          <p:cNvGraphicFramePr>
            <a:graphicFrameLocks noGrp="1"/>
          </p:cNvGraphicFramePr>
          <p:nvPr>
            <p:extLst>
              <p:ext uri="{D42A27DB-BD31-4B8C-83A1-F6EECF244321}">
                <p14:modId xmlns:p14="http://schemas.microsoft.com/office/powerpoint/2010/main" val="1623886181"/>
              </p:ext>
            </p:extLst>
          </p:nvPr>
        </p:nvGraphicFramePr>
        <p:xfrm>
          <a:off x="314734" y="5006817"/>
          <a:ext cx="5666390" cy="1532095"/>
        </p:xfrm>
        <a:graphic>
          <a:graphicData uri="http://schemas.openxmlformats.org/drawingml/2006/table">
            <a:tbl>
              <a:tblPr firstRow="1" bandRow="1">
                <a:tableStyleId>{5C22544A-7EE6-4342-B048-85BDC9FD1C3A}</a:tableStyleId>
              </a:tblPr>
              <a:tblGrid>
                <a:gridCol w="1115176">
                  <a:extLst>
                    <a:ext uri="{9D8B030D-6E8A-4147-A177-3AD203B41FA5}">
                      <a16:colId xmlns:a16="http://schemas.microsoft.com/office/drawing/2014/main" val="634721976"/>
                    </a:ext>
                  </a:extLst>
                </a:gridCol>
                <a:gridCol w="813024">
                  <a:extLst>
                    <a:ext uri="{9D8B030D-6E8A-4147-A177-3AD203B41FA5}">
                      <a16:colId xmlns:a16="http://schemas.microsoft.com/office/drawing/2014/main" val="4104066567"/>
                    </a:ext>
                  </a:extLst>
                </a:gridCol>
                <a:gridCol w="940111">
                  <a:extLst>
                    <a:ext uri="{9D8B030D-6E8A-4147-A177-3AD203B41FA5}">
                      <a16:colId xmlns:a16="http://schemas.microsoft.com/office/drawing/2014/main" val="1607409347"/>
                    </a:ext>
                  </a:extLst>
                </a:gridCol>
                <a:gridCol w="865781">
                  <a:extLst>
                    <a:ext uri="{9D8B030D-6E8A-4147-A177-3AD203B41FA5}">
                      <a16:colId xmlns:a16="http://schemas.microsoft.com/office/drawing/2014/main" val="3941821511"/>
                    </a:ext>
                  </a:extLst>
                </a:gridCol>
                <a:gridCol w="979469">
                  <a:extLst>
                    <a:ext uri="{9D8B030D-6E8A-4147-A177-3AD203B41FA5}">
                      <a16:colId xmlns:a16="http://schemas.microsoft.com/office/drawing/2014/main" val="1444433352"/>
                    </a:ext>
                  </a:extLst>
                </a:gridCol>
                <a:gridCol w="952829">
                  <a:extLst>
                    <a:ext uri="{9D8B030D-6E8A-4147-A177-3AD203B41FA5}">
                      <a16:colId xmlns:a16="http://schemas.microsoft.com/office/drawing/2014/main" val="257187712"/>
                    </a:ext>
                  </a:extLst>
                </a:gridCol>
              </a:tblGrid>
              <a:tr h="370840">
                <a:tc>
                  <a:txBody>
                    <a:bodyPr/>
                    <a:lstStyle/>
                    <a:p>
                      <a:r>
                        <a:rPr lang="en-IN" sz="1400" dirty="0"/>
                        <a:t>(INR Cr)</a:t>
                      </a:r>
                    </a:p>
                  </a:txBody>
                  <a:tcPr/>
                </a:tc>
                <a:tc>
                  <a:txBody>
                    <a:bodyPr/>
                    <a:lstStyle/>
                    <a:p>
                      <a:pPr algn="r"/>
                      <a:r>
                        <a:rPr lang="en-IN" sz="1400" dirty="0"/>
                        <a:t>FY2026</a:t>
                      </a:r>
                    </a:p>
                  </a:txBody>
                  <a:tcPr/>
                </a:tc>
                <a:tc>
                  <a:txBody>
                    <a:bodyPr/>
                    <a:lstStyle/>
                    <a:p>
                      <a:pPr algn="r"/>
                      <a:r>
                        <a:rPr lang="en-IN" sz="1400" dirty="0"/>
                        <a:t>FY2027</a:t>
                      </a:r>
                    </a:p>
                  </a:txBody>
                  <a:tcPr/>
                </a:tc>
                <a:tc>
                  <a:txBody>
                    <a:bodyPr/>
                    <a:lstStyle/>
                    <a:p>
                      <a:pPr algn="r"/>
                      <a:r>
                        <a:rPr lang="en-IN" sz="1400" dirty="0"/>
                        <a:t>FY2028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FY2029</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FY2030</a:t>
                      </a:r>
                    </a:p>
                  </a:txBody>
                  <a:tcPr/>
                </a:tc>
                <a:extLst>
                  <a:ext uri="{0D108BD9-81ED-4DB2-BD59-A6C34878D82A}">
                    <a16:rowId xmlns:a16="http://schemas.microsoft.com/office/drawing/2014/main" val="3785204178"/>
                  </a:ext>
                </a:extLst>
              </a:tr>
              <a:tr h="419575">
                <a:tc>
                  <a:txBody>
                    <a:bodyPr/>
                    <a:lstStyle/>
                    <a:p>
                      <a:r>
                        <a:rPr lang="en-IN" sz="1400" dirty="0"/>
                        <a:t>Revenue</a:t>
                      </a:r>
                    </a:p>
                  </a:txBody>
                  <a:tcPr/>
                </a:tc>
                <a:tc>
                  <a:txBody>
                    <a:bodyPr/>
                    <a:lstStyle/>
                    <a:p>
                      <a:pPr marL="0" algn="ctr" defTabSz="914400" rtl="0" eaLnBrk="1" fontAlgn="ctr" latinLnBrk="0" hangingPunct="1"/>
                      <a:r>
                        <a:rPr lang="en-IN" sz="1400" kern="1200" dirty="0">
                          <a:solidFill>
                            <a:schemeClr val="dk1"/>
                          </a:solidFill>
                          <a:latin typeface="+mn-lt"/>
                          <a:ea typeface="+mn-ea"/>
                          <a:cs typeface="+mn-cs"/>
                        </a:rPr>
                        <a:t>469</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1039</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1039</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1039</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1039</a:t>
                      </a:r>
                    </a:p>
                  </a:txBody>
                  <a:tcPr marL="9525" marR="9525" marT="9525" marB="0" anchor="ctr"/>
                </a:tc>
                <a:extLst>
                  <a:ext uri="{0D108BD9-81ED-4DB2-BD59-A6C34878D82A}">
                    <a16:rowId xmlns:a16="http://schemas.microsoft.com/office/drawing/2014/main" val="1082684614"/>
                  </a:ext>
                </a:extLst>
              </a:tr>
              <a:tr h="370840">
                <a:tc>
                  <a:txBody>
                    <a:bodyPr/>
                    <a:lstStyle/>
                    <a:p>
                      <a:r>
                        <a:rPr lang="en-IN" sz="1400" dirty="0"/>
                        <a:t>EBITDA</a:t>
                      </a:r>
                    </a:p>
                  </a:txBody>
                  <a:tcPr/>
                </a:tc>
                <a:tc>
                  <a:txBody>
                    <a:bodyPr/>
                    <a:lstStyle/>
                    <a:p>
                      <a:pPr marL="0" algn="ctr" defTabSz="914400" rtl="0" eaLnBrk="1" fontAlgn="ctr" latinLnBrk="0" hangingPunct="1"/>
                      <a:r>
                        <a:rPr lang="en-IN" sz="1400" kern="1200" dirty="0">
                          <a:solidFill>
                            <a:schemeClr val="dk1"/>
                          </a:solidFill>
                          <a:latin typeface="+mn-lt"/>
                          <a:ea typeface="+mn-ea"/>
                          <a:cs typeface="+mn-cs"/>
                        </a:rPr>
                        <a:t>113</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228</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228</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228</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228</a:t>
                      </a:r>
                    </a:p>
                  </a:txBody>
                  <a:tcPr marL="9525" marR="9525" marT="9525" marB="0" anchor="ctr"/>
                </a:tc>
                <a:extLst>
                  <a:ext uri="{0D108BD9-81ED-4DB2-BD59-A6C34878D82A}">
                    <a16:rowId xmlns:a16="http://schemas.microsoft.com/office/drawing/2014/main" val="167537206"/>
                  </a:ext>
                </a:extLst>
              </a:tr>
              <a:tr h="370840">
                <a:tc>
                  <a:txBody>
                    <a:bodyPr/>
                    <a:lstStyle/>
                    <a:p>
                      <a:r>
                        <a:rPr lang="en-IN" sz="1400" dirty="0"/>
                        <a:t>EBITDA (%)</a:t>
                      </a:r>
                    </a:p>
                  </a:txBody>
                  <a:tcPr/>
                </a:tc>
                <a:tc>
                  <a:txBody>
                    <a:bodyPr/>
                    <a:lstStyle/>
                    <a:p>
                      <a:pPr marL="0" algn="ctr" defTabSz="914400" rtl="0" eaLnBrk="1" fontAlgn="ctr" latinLnBrk="0" hangingPunct="1"/>
                      <a:r>
                        <a:rPr lang="en-IN" sz="1400" kern="1200" dirty="0">
                          <a:solidFill>
                            <a:schemeClr val="dk1"/>
                          </a:solidFill>
                          <a:latin typeface="+mn-lt"/>
                          <a:ea typeface="+mn-ea"/>
                          <a:cs typeface="+mn-cs"/>
                        </a:rPr>
                        <a:t>24%</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22%</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22%</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22%</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22%</a:t>
                      </a:r>
                    </a:p>
                  </a:txBody>
                  <a:tcPr marL="9525" marR="9525" marT="9525" marB="0" anchor="ctr"/>
                </a:tc>
                <a:extLst>
                  <a:ext uri="{0D108BD9-81ED-4DB2-BD59-A6C34878D82A}">
                    <a16:rowId xmlns:a16="http://schemas.microsoft.com/office/drawing/2014/main" val="1178951681"/>
                  </a:ext>
                </a:extLst>
              </a:tr>
            </a:tbl>
          </a:graphicData>
        </a:graphic>
      </p:graphicFrame>
      <p:sp>
        <p:nvSpPr>
          <p:cNvPr id="10" name="TextBox 9">
            <a:extLst>
              <a:ext uri="{FF2B5EF4-FFF2-40B4-BE49-F238E27FC236}">
                <a16:creationId xmlns:a16="http://schemas.microsoft.com/office/drawing/2014/main" id="{CBA9EAE5-AD9D-6305-DEF4-395C4B1346BC}"/>
              </a:ext>
            </a:extLst>
          </p:cNvPr>
          <p:cNvSpPr txBox="1"/>
          <p:nvPr/>
        </p:nvSpPr>
        <p:spPr>
          <a:xfrm>
            <a:off x="429610" y="776393"/>
            <a:ext cx="6094140" cy="343235"/>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dirty="0">
                <a:solidFill>
                  <a:srgbClr val="00B0F0"/>
                </a:solidFill>
              </a:rPr>
              <a:t>Phase – 1 (Total Investment ~ </a:t>
            </a:r>
            <a:r>
              <a:rPr lang="en-US" sz="1800" b="1" dirty="0">
                <a:solidFill>
                  <a:srgbClr val="00B0F0"/>
                </a:solidFill>
              </a:rPr>
              <a:t>Rs 450 Crore</a:t>
            </a:r>
            <a:r>
              <a:rPr lang="en-US" sz="1800" dirty="0">
                <a:solidFill>
                  <a:srgbClr val="00B0F0"/>
                </a:solidFill>
              </a:rPr>
              <a:t>)</a:t>
            </a:r>
          </a:p>
        </p:txBody>
      </p:sp>
      <p:sp>
        <p:nvSpPr>
          <p:cNvPr id="11" name="TextBox 10">
            <a:extLst>
              <a:ext uri="{FF2B5EF4-FFF2-40B4-BE49-F238E27FC236}">
                <a16:creationId xmlns:a16="http://schemas.microsoft.com/office/drawing/2014/main" id="{27B8B82B-476A-5558-633B-ED86F22D53E1}"/>
              </a:ext>
            </a:extLst>
          </p:cNvPr>
          <p:cNvSpPr txBox="1"/>
          <p:nvPr/>
        </p:nvSpPr>
        <p:spPr>
          <a:xfrm>
            <a:off x="292963" y="4655498"/>
            <a:ext cx="1425074" cy="307777"/>
          </a:xfrm>
          <a:prstGeom prst="rect">
            <a:avLst/>
          </a:prstGeom>
          <a:noFill/>
        </p:spPr>
        <p:txBody>
          <a:bodyPr wrap="square">
            <a:spAutoFit/>
          </a:bodyPr>
          <a:lstStyle/>
          <a:p>
            <a:r>
              <a:rPr lang="en-US" sz="1400" dirty="0">
                <a:solidFill>
                  <a:srgbClr val="00B0F0"/>
                </a:solidFill>
              </a:rPr>
              <a:t>Financials</a:t>
            </a:r>
            <a:endParaRPr lang="en-IN" sz="1400" dirty="0">
              <a:solidFill>
                <a:srgbClr val="00B0F0"/>
              </a:solidFill>
            </a:endParaRPr>
          </a:p>
        </p:txBody>
      </p:sp>
      <p:graphicFrame>
        <p:nvGraphicFramePr>
          <p:cNvPr id="12" name="Table 11">
            <a:extLst>
              <a:ext uri="{FF2B5EF4-FFF2-40B4-BE49-F238E27FC236}">
                <a16:creationId xmlns:a16="http://schemas.microsoft.com/office/drawing/2014/main" id="{44559F51-17D7-1E13-4C01-5A11E01206E1}"/>
              </a:ext>
            </a:extLst>
          </p:cNvPr>
          <p:cNvGraphicFramePr>
            <a:graphicFrameLocks noGrp="1"/>
          </p:cNvGraphicFramePr>
          <p:nvPr>
            <p:extLst>
              <p:ext uri="{D42A27DB-BD31-4B8C-83A1-F6EECF244321}">
                <p14:modId xmlns:p14="http://schemas.microsoft.com/office/powerpoint/2010/main" val="3992070655"/>
              </p:ext>
            </p:extLst>
          </p:nvPr>
        </p:nvGraphicFramePr>
        <p:xfrm>
          <a:off x="6408874" y="5006816"/>
          <a:ext cx="5666390" cy="1532095"/>
        </p:xfrm>
        <a:graphic>
          <a:graphicData uri="http://schemas.openxmlformats.org/drawingml/2006/table">
            <a:tbl>
              <a:tblPr firstRow="1" bandRow="1">
                <a:tableStyleId>{5C22544A-7EE6-4342-B048-85BDC9FD1C3A}</a:tableStyleId>
              </a:tblPr>
              <a:tblGrid>
                <a:gridCol w="1115176">
                  <a:extLst>
                    <a:ext uri="{9D8B030D-6E8A-4147-A177-3AD203B41FA5}">
                      <a16:colId xmlns:a16="http://schemas.microsoft.com/office/drawing/2014/main" val="634721976"/>
                    </a:ext>
                  </a:extLst>
                </a:gridCol>
                <a:gridCol w="813024">
                  <a:extLst>
                    <a:ext uri="{9D8B030D-6E8A-4147-A177-3AD203B41FA5}">
                      <a16:colId xmlns:a16="http://schemas.microsoft.com/office/drawing/2014/main" val="4104066567"/>
                    </a:ext>
                  </a:extLst>
                </a:gridCol>
                <a:gridCol w="940111">
                  <a:extLst>
                    <a:ext uri="{9D8B030D-6E8A-4147-A177-3AD203B41FA5}">
                      <a16:colId xmlns:a16="http://schemas.microsoft.com/office/drawing/2014/main" val="1607409347"/>
                    </a:ext>
                  </a:extLst>
                </a:gridCol>
                <a:gridCol w="865781">
                  <a:extLst>
                    <a:ext uri="{9D8B030D-6E8A-4147-A177-3AD203B41FA5}">
                      <a16:colId xmlns:a16="http://schemas.microsoft.com/office/drawing/2014/main" val="3941821511"/>
                    </a:ext>
                  </a:extLst>
                </a:gridCol>
                <a:gridCol w="979469">
                  <a:extLst>
                    <a:ext uri="{9D8B030D-6E8A-4147-A177-3AD203B41FA5}">
                      <a16:colId xmlns:a16="http://schemas.microsoft.com/office/drawing/2014/main" val="1444433352"/>
                    </a:ext>
                  </a:extLst>
                </a:gridCol>
                <a:gridCol w="952829">
                  <a:extLst>
                    <a:ext uri="{9D8B030D-6E8A-4147-A177-3AD203B41FA5}">
                      <a16:colId xmlns:a16="http://schemas.microsoft.com/office/drawing/2014/main" val="257187712"/>
                    </a:ext>
                  </a:extLst>
                </a:gridCol>
              </a:tblGrid>
              <a:tr h="370840">
                <a:tc>
                  <a:txBody>
                    <a:bodyPr/>
                    <a:lstStyle/>
                    <a:p>
                      <a:r>
                        <a:rPr lang="en-IN" sz="1400" dirty="0"/>
                        <a:t>(INR Cr)</a:t>
                      </a:r>
                    </a:p>
                  </a:txBody>
                  <a:tcPr/>
                </a:tc>
                <a:tc>
                  <a:txBody>
                    <a:bodyPr/>
                    <a:lstStyle/>
                    <a:p>
                      <a:pPr algn="r"/>
                      <a:r>
                        <a:rPr lang="en-IN" sz="1400" dirty="0"/>
                        <a:t>FY2026</a:t>
                      </a:r>
                    </a:p>
                  </a:txBody>
                  <a:tcPr/>
                </a:tc>
                <a:tc>
                  <a:txBody>
                    <a:bodyPr/>
                    <a:lstStyle/>
                    <a:p>
                      <a:pPr algn="r"/>
                      <a:r>
                        <a:rPr lang="en-IN" sz="1400" dirty="0"/>
                        <a:t>FY2027</a:t>
                      </a:r>
                    </a:p>
                  </a:txBody>
                  <a:tcPr/>
                </a:tc>
                <a:tc>
                  <a:txBody>
                    <a:bodyPr/>
                    <a:lstStyle/>
                    <a:p>
                      <a:pPr algn="r"/>
                      <a:r>
                        <a:rPr lang="en-IN" sz="1400" dirty="0"/>
                        <a:t>FY2028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FY2029</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FY2030</a:t>
                      </a:r>
                    </a:p>
                  </a:txBody>
                  <a:tcPr/>
                </a:tc>
                <a:extLst>
                  <a:ext uri="{0D108BD9-81ED-4DB2-BD59-A6C34878D82A}">
                    <a16:rowId xmlns:a16="http://schemas.microsoft.com/office/drawing/2014/main" val="3785204178"/>
                  </a:ext>
                </a:extLst>
              </a:tr>
              <a:tr h="419575">
                <a:tc>
                  <a:txBody>
                    <a:bodyPr/>
                    <a:lstStyle/>
                    <a:p>
                      <a:r>
                        <a:rPr lang="en-IN" sz="1400" b="0" dirty="0">
                          <a:latin typeface="+mn-lt"/>
                        </a:rPr>
                        <a:t>Revenue</a:t>
                      </a:r>
                    </a:p>
                  </a:txBody>
                  <a:tcPr/>
                </a:tc>
                <a:tc>
                  <a:txBody>
                    <a:bodyPr/>
                    <a:lstStyle/>
                    <a:p>
                      <a:pPr algn="ctr" fontAlgn="ctr"/>
                      <a:r>
                        <a:rPr lang="en-IN" sz="1400" b="0" i="0" u="none" strike="noStrike" dirty="0">
                          <a:solidFill>
                            <a:srgbClr val="000000"/>
                          </a:solidFill>
                          <a:effectLst/>
                          <a:latin typeface="+mn-lt"/>
                        </a:rPr>
                        <a:t>           -</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       2,561 </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       2,561 </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       2,561 </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       2,561 </a:t>
                      </a:r>
                    </a:p>
                  </a:txBody>
                  <a:tcPr marL="9525" marR="9525" marT="9525" marB="0" anchor="ctr"/>
                </a:tc>
                <a:extLst>
                  <a:ext uri="{0D108BD9-81ED-4DB2-BD59-A6C34878D82A}">
                    <a16:rowId xmlns:a16="http://schemas.microsoft.com/office/drawing/2014/main" val="1082684614"/>
                  </a:ext>
                </a:extLst>
              </a:tr>
              <a:tr h="370840">
                <a:tc>
                  <a:txBody>
                    <a:bodyPr/>
                    <a:lstStyle/>
                    <a:p>
                      <a:r>
                        <a:rPr lang="en-IN" sz="1400" b="0" dirty="0">
                          <a:latin typeface="+mn-lt"/>
                        </a:rPr>
                        <a:t>EBITDA</a:t>
                      </a:r>
                    </a:p>
                  </a:txBody>
                  <a:tcPr/>
                </a:tc>
                <a:tc>
                  <a:txBody>
                    <a:bodyPr/>
                    <a:lstStyle/>
                    <a:p>
                      <a:pPr algn="ctr" fontAlgn="ctr"/>
                      <a:r>
                        <a:rPr lang="en-IN" sz="1400" b="0" i="0" u="none" strike="noStrike" dirty="0">
                          <a:solidFill>
                            <a:srgbClr val="000000"/>
                          </a:solidFill>
                          <a:effectLst/>
                          <a:latin typeface="+mn-lt"/>
                        </a:rPr>
                        <a:t>           - </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563</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563</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563</a:t>
                      </a:r>
                    </a:p>
                  </a:txBody>
                  <a:tcPr marL="9525" marR="9525" marT="9525" marB="0" anchor="ctr"/>
                </a:tc>
                <a:tc>
                  <a:txBody>
                    <a:bodyPr/>
                    <a:lstStyle/>
                    <a:p>
                      <a:pPr algn="ctr" fontAlgn="ctr"/>
                      <a:r>
                        <a:rPr lang="en-IN" sz="1100" b="0" i="0" u="none" strike="noStrike" dirty="0">
                          <a:solidFill>
                            <a:srgbClr val="000000"/>
                          </a:solidFill>
                          <a:effectLst/>
                          <a:latin typeface="Calibri" panose="020F0502020204030204" pitchFamily="34" charset="0"/>
                        </a:rPr>
                        <a:t>563</a:t>
                      </a:r>
                    </a:p>
                  </a:txBody>
                  <a:tcPr marL="9525" marR="9525" marT="9525" marB="0" anchor="ctr"/>
                </a:tc>
                <a:extLst>
                  <a:ext uri="{0D108BD9-81ED-4DB2-BD59-A6C34878D82A}">
                    <a16:rowId xmlns:a16="http://schemas.microsoft.com/office/drawing/2014/main" val="167537206"/>
                  </a:ext>
                </a:extLst>
              </a:tr>
              <a:tr h="370840">
                <a:tc>
                  <a:txBody>
                    <a:bodyPr/>
                    <a:lstStyle/>
                    <a:p>
                      <a:r>
                        <a:rPr lang="en-IN" sz="1400" b="0" dirty="0">
                          <a:latin typeface="+mn-lt"/>
                        </a:rPr>
                        <a:t>EBITDA (%)</a:t>
                      </a:r>
                    </a:p>
                  </a:txBody>
                  <a:tcPr/>
                </a:tc>
                <a:tc>
                  <a:txBody>
                    <a:bodyPr/>
                    <a:lstStyle/>
                    <a:p>
                      <a:pPr algn="ctr" fontAlgn="ctr"/>
                      <a:r>
                        <a:rPr lang="en-US" sz="1400" b="0" i="0" u="none" strike="noStrike" dirty="0">
                          <a:solidFill>
                            <a:srgbClr val="000000"/>
                          </a:solidFill>
                          <a:effectLst/>
                          <a:latin typeface="+mn-lt"/>
                        </a:rPr>
                        <a:t>-</a:t>
                      </a:r>
                      <a:endParaRPr lang="en-IN" sz="1400" b="0" i="0" u="none" strike="noStrike" dirty="0">
                        <a:solidFill>
                          <a:srgbClr val="000000"/>
                        </a:solidFill>
                        <a:effectLst/>
                        <a:latin typeface="+mn-lt"/>
                      </a:endParaRPr>
                    </a:p>
                  </a:txBody>
                  <a:tcPr marL="9525" marR="9525" marT="9525" marB="0" anchor="ctr"/>
                </a:tc>
                <a:tc>
                  <a:txBody>
                    <a:bodyPr/>
                    <a:lstStyle/>
                    <a:p>
                      <a:pPr algn="ctr" fontAlgn="ctr"/>
                      <a:r>
                        <a:rPr lang="en-IN" sz="1400" b="0" i="0" u="none" strike="noStrike" dirty="0">
                          <a:solidFill>
                            <a:srgbClr val="000000"/>
                          </a:solidFill>
                          <a:effectLst/>
                          <a:latin typeface="+mn-lt"/>
                        </a:rPr>
                        <a:t>22%</a:t>
                      </a:r>
                    </a:p>
                  </a:txBody>
                  <a:tcPr marL="9525" marR="9525" marT="9525" marB="0" anchor="ctr"/>
                </a:tc>
                <a:tc>
                  <a:txBody>
                    <a:bodyPr/>
                    <a:lstStyle/>
                    <a:p>
                      <a:pPr algn="ctr" fontAlgn="ctr"/>
                      <a:r>
                        <a:rPr lang="en-IN" sz="1400" b="0" i="0" u="none" strike="noStrike" dirty="0">
                          <a:solidFill>
                            <a:srgbClr val="000000"/>
                          </a:solidFill>
                          <a:effectLst/>
                          <a:latin typeface="+mn-lt"/>
                        </a:rPr>
                        <a:t>22%</a:t>
                      </a:r>
                    </a:p>
                  </a:txBody>
                  <a:tcPr marL="9525" marR="9525" marT="9525" marB="0" anchor="ctr"/>
                </a:tc>
                <a:tc>
                  <a:txBody>
                    <a:bodyPr/>
                    <a:lstStyle/>
                    <a:p>
                      <a:pPr algn="ctr" fontAlgn="ctr"/>
                      <a:r>
                        <a:rPr lang="en-IN" sz="1400" b="0" i="0" u="none" strike="noStrike" dirty="0">
                          <a:solidFill>
                            <a:srgbClr val="000000"/>
                          </a:solidFill>
                          <a:effectLst/>
                          <a:latin typeface="+mn-lt"/>
                        </a:rPr>
                        <a:t>22%</a:t>
                      </a:r>
                    </a:p>
                  </a:txBody>
                  <a:tcPr marL="9525" marR="9525" marT="9525" marB="0" anchor="ctr"/>
                </a:tc>
                <a:tc>
                  <a:txBody>
                    <a:bodyPr/>
                    <a:lstStyle/>
                    <a:p>
                      <a:pPr algn="ctr" fontAlgn="ctr"/>
                      <a:r>
                        <a:rPr lang="en-IN" sz="1400" b="0" i="0" u="none" strike="noStrike" dirty="0">
                          <a:solidFill>
                            <a:srgbClr val="000000"/>
                          </a:solidFill>
                          <a:effectLst/>
                          <a:latin typeface="+mn-lt"/>
                        </a:rPr>
                        <a:t>22%</a:t>
                      </a:r>
                    </a:p>
                  </a:txBody>
                  <a:tcPr marL="9525" marR="9525" marT="9525" marB="0" anchor="ctr"/>
                </a:tc>
                <a:extLst>
                  <a:ext uri="{0D108BD9-81ED-4DB2-BD59-A6C34878D82A}">
                    <a16:rowId xmlns:a16="http://schemas.microsoft.com/office/drawing/2014/main" val="1178951681"/>
                  </a:ext>
                </a:extLst>
              </a:tr>
            </a:tbl>
          </a:graphicData>
        </a:graphic>
      </p:graphicFrame>
      <p:sp>
        <p:nvSpPr>
          <p:cNvPr id="13" name="TextBox 12">
            <a:extLst>
              <a:ext uri="{FF2B5EF4-FFF2-40B4-BE49-F238E27FC236}">
                <a16:creationId xmlns:a16="http://schemas.microsoft.com/office/drawing/2014/main" id="{A30FBCC6-E489-2B5E-3CD9-F804003BED0A}"/>
              </a:ext>
            </a:extLst>
          </p:cNvPr>
          <p:cNvSpPr txBox="1"/>
          <p:nvPr/>
        </p:nvSpPr>
        <p:spPr>
          <a:xfrm>
            <a:off x="6393970" y="810377"/>
            <a:ext cx="6094140" cy="343235"/>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dirty="0">
                <a:solidFill>
                  <a:srgbClr val="00B0F0"/>
                </a:solidFill>
              </a:rPr>
              <a:t>Phase – 2 (Total Investment ~ </a:t>
            </a:r>
            <a:r>
              <a:rPr lang="en-US" sz="1800" b="1" dirty="0">
                <a:solidFill>
                  <a:srgbClr val="00B0F0"/>
                </a:solidFill>
              </a:rPr>
              <a:t>Rs 1332 </a:t>
            </a:r>
            <a:r>
              <a:rPr lang="en-US" sz="1800" dirty="0">
                <a:solidFill>
                  <a:srgbClr val="00B0F0"/>
                </a:solidFill>
              </a:rPr>
              <a:t>Crore)</a:t>
            </a:r>
          </a:p>
        </p:txBody>
      </p:sp>
      <p:graphicFrame>
        <p:nvGraphicFramePr>
          <p:cNvPr id="14" name="Table 13">
            <a:extLst>
              <a:ext uri="{FF2B5EF4-FFF2-40B4-BE49-F238E27FC236}">
                <a16:creationId xmlns:a16="http://schemas.microsoft.com/office/drawing/2014/main" id="{5E4A68E0-F443-0562-79CB-C6ED5F6AF5CC}"/>
              </a:ext>
            </a:extLst>
          </p:cNvPr>
          <p:cNvGraphicFramePr>
            <a:graphicFrameLocks noGrp="1"/>
          </p:cNvGraphicFramePr>
          <p:nvPr>
            <p:extLst>
              <p:ext uri="{D42A27DB-BD31-4B8C-83A1-F6EECF244321}">
                <p14:modId xmlns:p14="http://schemas.microsoft.com/office/powerpoint/2010/main" val="1628132608"/>
              </p:ext>
            </p:extLst>
          </p:nvPr>
        </p:nvGraphicFramePr>
        <p:xfrm>
          <a:off x="6408874" y="1212294"/>
          <a:ext cx="5569416" cy="3339893"/>
        </p:xfrm>
        <a:graphic>
          <a:graphicData uri="http://schemas.openxmlformats.org/drawingml/2006/table">
            <a:tbl>
              <a:tblPr firstRow="1" bandRow="1">
                <a:tableStyleId>{5C22544A-7EE6-4342-B048-85BDC9FD1C3A}</a:tableStyleId>
              </a:tblPr>
              <a:tblGrid>
                <a:gridCol w="2582108">
                  <a:extLst>
                    <a:ext uri="{9D8B030D-6E8A-4147-A177-3AD203B41FA5}">
                      <a16:colId xmlns:a16="http://schemas.microsoft.com/office/drawing/2014/main" val="3935470794"/>
                    </a:ext>
                  </a:extLst>
                </a:gridCol>
                <a:gridCol w="1512750">
                  <a:extLst>
                    <a:ext uri="{9D8B030D-6E8A-4147-A177-3AD203B41FA5}">
                      <a16:colId xmlns:a16="http://schemas.microsoft.com/office/drawing/2014/main" val="4044766630"/>
                    </a:ext>
                  </a:extLst>
                </a:gridCol>
                <a:gridCol w="1474558">
                  <a:extLst>
                    <a:ext uri="{9D8B030D-6E8A-4147-A177-3AD203B41FA5}">
                      <a16:colId xmlns:a16="http://schemas.microsoft.com/office/drawing/2014/main" val="3154770402"/>
                    </a:ext>
                  </a:extLst>
                </a:gridCol>
              </a:tblGrid>
              <a:tr h="591138">
                <a:tc>
                  <a:txBody>
                    <a:bodyPr/>
                    <a:lstStyle/>
                    <a:p>
                      <a:pPr marL="0" algn="ctr" defTabSz="914400" rtl="0" eaLnBrk="1" fontAlgn="ctr" latinLnBrk="0" hangingPunct="1"/>
                      <a:r>
                        <a:rPr lang="en-IN" sz="1400" b="1" kern="1200" dirty="0">
                          <a:solidFill>
                            <a:schemeClr val="lt1"/>
                          </a:solidFill>
                        </a:rPr>
                        <a:t>Parameters</a:t>
                      </a:r>
                      <a:endParaRPr lang="en-IN" sz="1400" b="1" kern="1200" dirty="0">
                        <a:solidFill>
                          <a:schemeClr val="lt1"/>
                        </a:solidFill>
                        <a:latin typeface="+mn-lt"/>
                        <a:ea typeface="+mn-ea"/>
                        <a:cs typeface="+mn-cs"/>
                      </a:endParaRPr>
                    </a:p>
                  </a:txBody>
                  <a:tcPr marL="0" marR="0" marT="0" marB="0" anchor="ctr"/>
                </a:tc>
                <a:tc>
                  <a:txBody>
                    <a:bodyPr/>
                    <a:lstStyle/>
                    <a:p>
                      <a:pPr marL="0" algn="ctr" defTabSz="914400" rtl="0" eaLnBrk="1" fontAlgn="ctr" latinLnBrk="0" hangingPunct="1"/>
                      <a:r>
                        <a:rPr lang="en-US" sz="1400" b="1" kern="1200" dirty="0">
                          <a:solidFill>
                            <a:schemeClr val="lt1"/>
                          </a:solidFill>
                          <a:latin typeface="+mn-lt"/>
                          <a:ea typeface="+mn-ea"/>
                          <a:cs typeface="+mn-cs"/>
                        </a:rPr>
                        <a:t>Production </a:t>
                      </a:r>
                    </a:p>
                    <a:p>
                      <a:pPr marL="0" algn="ctr" defTabSz="914400" rtl="0" eaLnBrk="1" fontAlgn="ctr" latinLnBrk="0" hangingPunct="1"/>
                      <a:r>
                        <a:rPr lang="en-US" sz="1400" b="1" kern="1200" dirty="0">
                          <a:solidFill>
                            <a:schemeClr val="lt1"/>
                          </a:solidFill>
                          <a:latin typeface="+mn-lt"/>
                          <a:ea typeface="+mn-ea"/>
                          <a:cs typeface="+mn-cs"/>
                        </a:rPr>
                        <a:t>Capacity</a:t>
                      </a:r>
                      <a:endParaRPr lang="en-IN" sz="1400" b="1" kern="1200" dirty="0">
                        <a:solidFill>
                          <a:schemeClr val="lt1"/>
                        </a:solidFill>
                        <a:latin typeface="+mn-lt"/>
                        <a:ea typeface="+mn-ea"/>
                        <a:cs typeface="+mn-cs"/>
                      </a:endParaRPr>
                    </a:p>
                  </a:txBody>
                  <a:tcPr marL="0" marR="0" marT="0" marB="0" anchor="ctr"/>
                </a:tc>
                <a:tc>
                  <a:txBody>
                    <a:bodyPr/>
                    <a:lstStyle/>
                    <a:p>
                      <a:pPr marL="0" algn="ctr" defTabSz="914400" rtl="0" eaLnBrk="1" fontAlgn="ctr" latinLnBrk="0" hangingPunct="1"/>
                      <a:r>
                        <a:rPr lang="en-US" sz="1400" b="1" kern="1200" dirty="0">
                          <a:solidFill>
                            <a:schemeClr val="lt1"/>
                          </a:solidFill>
                        </a:rPr>
                        <a:t>Investment </a:t>
                      </a:r>
                    </a:p>
                    <a:p>
                      <a:pPr marL="0" algn="ctr" defTabSz="914400" rtl="0" eaLnBrk="1" fontAlgn="ctr" latinLnBrk="0" hangingPunct="1"/>
                      <a:r>
                        <a:rPr lang="en-US" sz="1400" b="1" kern="1200" dirty="0">
                          <a:solidFill>
                            <a:schemeClr val="lt1"/>
                          </a:solidFill>
                        </a:rPr>
                        <a:t>(INR Cr)</a:t>
                      </a:r>
                      <a:endParaRPr lang="en-IN" sz="1400" b="1" kern="1200" dirty="0">
                        <a:solidFill>
                          <a:schemeClr val="lt1"/>
                        </a:solidFill>
                        <a:latin typeface="+mn-lt"/>
                        <a:ea typeface="+mn-ea"/>
                        <a:cs typeface="+mn-cs"/>
                      </a:endParaRPr>
                    </a:p>
                  </a:txBody>
                  <a:tcPr marL="0" marR="0" marT="0" marB="0" anchor="ctr"/>
                </a:tc>
                <a:extLst>
                  <a:ext uri="{0D108BD9-81ED-4DB2-BD59-A6C34878D82A}">
                    <a16:rowId xmlns:a16="http://schemas.microsoft.com/office/drawing/2014/main" val="4004357832"/>
                  </a:ext>
                </a:extLst>
              </a:tr>
              <a:tr h="546517">
                <a:tc>
                  <a:txBody>
                    <a:bodyPr/>
                    <a:lstStyle/>
                    <a:p>
                      <a:pPr algn="l" fontAlgn="ctr"/>
                      <a:r>
                        <a:rPr lang="en-US" sz="1400" kern="1200" dirty="0">
                          <a:solidFill>
                            <a:schemeClr val="dk1"/>
                          </a:solidFill>
                          <a:latin typeface="+mn-lt"/>
                          <a:ea typeface="+mn-ea"/>
                          <a:cs typeface="+mn-cs"/>
                        </a:rPr>
                        <a:t>DRI Plant : 1 x 350 TPD</a:t>
                      </a:r>
                    </a:p>
                  </a:txBody>
                  <a:tcPr marL="9525" marR="9525" marT="9525" marB="0" anchor="ctr"/>
                </a:tc>
                <a:tc>
                  <a:txBody>
                    <a:bodyPr/>
                    <a:lstStyle/>
                    <a:p>
                      <a:pPr marL="0" algn="l" defTabSz="914400" rtl="0" eaLnBrk="1" fontAlgn="ctr" latinLnBrk="0" hangingPunct="1"/>
                      <a:r>
                        <a:rPr lang="en-IN" sz="1400" kern="1200" dirty="0">
                          <a:solidFill>
                            <a:schemeClr val="dk1"/>
                          </a:solidFill>
                          <a:latin typeface="+mn-lt"/>
                          <a:ea typeface="+mn-ea"/>
                          <a:cs typeface="+mn-cs"/>
                        </a:rPr>
                        <a:t>          1,15,500 (TPA) </a:t>
                      </a:r>
                    </a:p>
                  </a:txBody>
                  <a:tcPr marL="9525" marR="9525" marT="9525" marB="0" anchor="ctr"/>
                </a:tc>
                <a:tc>
                  <a:txBody>
                    <a:bodyPr/>
                    <a:lstStyle/>
                    <a:p>
                      <a:pPr marL="0" algn="l" defTabSz="914400" rtl="0" eaLnBrk="1" fontAlgn="ctr" latinLnBrk="0" hangingPunct="1"/>
                      <a:r>
                        <a:rPr lang="en-IN" sz="1400" kern="1200" dirty="0">
                          <a:solidFill>
                            <a:schemeClr val="dk1"/>
                          </a:solidFill>
                          <a:latin typeface="+mn-lt"/>
                          <a:ea typeface="+mn-ea"/>
                          <a:cs typeface="+mn-cs"/>
                        </a:rPr>
                        <a:t>                             120 </a:t>
                      </a:r>
                    </a:p>
                  </a:txBody>
                  <a:tcPr marL="9525" marR="9525" marT="9525" marB="0" anchor="ctr"/>
                </a:tc>
                <a:extLst>
                  <a:ext uri="{0D108BD9-81ED-4DB2-BD59-A6C34878D82A}">
                    <a16:rowId xmlns:a16="http://schemas.microsoft.com/office/drawing/2014/main" val="808869030"/>
                  </a:ext>
                </a:extLst>
              </a:tr>
              <a:tr h="546517">
                <a:tc>
                  <a:txBody>
                    <a:bodyPr/>
                    <a:lstStyle/>
                    <a:p>
                      <a:pPr algn="l" fontAlgn="ctr"/>
                      <a:r>
                        <a:rPr lang="en-US" sz="1400" kern="1200" dirty="0">
                          <a:solidFill>
                            <a:schemeClr val="dk1"/>
                          </a:solidFill>
                          <a:latin typeface="+mn-lt"/>
                          <a:ea typeface="+mn-ea"/>
                          <a:cs typeface="+mn-cs"/>
                        </a:rPr>
                        <a:t>DRI Plant : 3 x 350 TPD</a:t>
                      </a:r>
                    </a:p>
                  </a:txBody>
                  <a:tcPr marL="9525" marR="9525" marT="9525" marB="0" anchor="ctr"/>
                </a:tc>
                <a:tc>
                  <a:txBody>
                    <a:bodyPr/>
                    <a:lstStyle/>
                    <a:p>
                      <a:pPr marL="0" algn="l" defTabSz="914400" rtl="0" eaLnBrk="1" fontAlgn="ctr" latinLnBrk="0" hangingPunct="1"/>
                      <a:r>
                        <a:rPr lang="en-IN" sz="1400" kern="1200" dirty="0">
                          <a:solidFill>
                            <a:schemeClr val="dk1"/>
                          </a:solidFill>
                          <a:latin typeface="+mn-lt"/>
                          <a:ea typeface="+mn-ea"/>
                          <a:cs typeface="+mn-cs"/>
                        </a:rPr>
                        <a:t>         3,46,500 (TPA)</a:t>
                      </a:r>
                    </a:p>
                  </a:txBody>
                  <a:tcPr marL="9525" marR="9525" marT="9525" marB="0" anchor="ctr"/>
                </a:tc>
                <a:tc>
                  <a:txBody>
                    <a:bodyPr/>
                    <a:lstStyle/>
                    <a:p>
                      <a:pPr marL="0" algn="l" defTabSz="914400" rtl="0" eaLnBrk="1" fontAlgn="ctr" latinLnBrk="0" hangingPunct="1"/>
                      <a:r>
                        <a:rPr lang="en-IN" sz="1400" kern="1200" dirty="0">
                          <a:solidFill>
                            <a:schemeClr val="dk1"/>
                          </a:solidFill>
                          <a:latin typeface="+mn-lt"/>
                          <a:ea typeface="+mn-ea"/>
                          <a:cs typeface="+mn-cs"/>
                        </a:rPr>
                        <a:t>                             324 </a:t>
                      </a:r>
                    </a:p>
                  </a:txBody>
                  <a:tcPr marL="9525" marR="9525" marT="9525" marB="0" anchor="ctr"/>
                </a:tc>
                <a:extLst>
                  <a:ext uri="{0D108BD9-81ED-4DB2-BD59-A6C34878D82A}">
                    <a16:rowId xmlns:a16="http://schemas.microsoft.com/office/drawing/2014/main" val="838846045"/>
                  </a:ext>
                </a:extLst>
              </a:tr>
              <a:tr h="409713">
                <a:tc>
                  <a:txBody>
                    <a:bodyPr/>
                    <a:lstStyle/>
                    <a:p>
                      <a:pPr algn="l" fontAlgn="ctr"/>
                      <a:r>
                        <a:rPr lang="en-US" sz="1400" kern="1200" dirty="0">
                          <a:solidFill>
                            <a:schemeClr val="dk1"/>
                          </a:solidFill>
                          <a:latin typeface="+mn-lt"/>
                          <a:ea typeface="+mn-ea"/>
                          <a:cs typeface="+mn-cs"/>
                        </a:rPr>
                        <a:t>Captive Power Plant:</a:t>
                      </a:r>
                    </a:p>
                    <a:p>
                      <a:pPr algn="l" fontAlgn="ctr"/>
                      <a:r>
                        <a:rPr lang="en-US" sz="1400" kern="1200" dirty="0">
                          <a:solidFill>
                            <a:schemeClr val="dk1"/>
                          </a:solidFill>
                          <a:latin typeface="+mn-lt"/>
                          <a:ea typeface="+mn-ea"/>
                          <a:cs typeface="+mn-cs"/>
                        </a:rPr>
                        <a:t> WHRB (35 MW) ,  AFBC (10 MW), </a:t>
                      </a:r>
                    </a:p>
                    <a:p>
                      <a:pPr algn="l" fontAlgn="ctr"/>
                      <a:r>
                        <a:rPr lang="en-US" sz="1400" kern="1200" dirty="0">
                          <a:solidFill>
                            <a:schemeClr val="dk1"/>
                          </a:solidFill>
                          <a:latin typeface="+mn-lt"/>
                          <a:ea typeface="+mn-ea"/>
                          <a:cs typeface="+mn-cs"/>
                        </a:rPr>
                        <a:t>CFBC ( 30 MW)</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535 Million Units,          (75 MW)</a:t>
                      </a:r>
                    </a:p>
                  </a:txBody>
                  <a:tcPr marL="9525" marR="9525" marT="9525" marB="0" anchor="ctr"/>
                </a:tc>
                <a:tc>
                  <a:txBody>
                    <a:bodyPr/>
                    <a:lstStyle/>
                    <a:p>
                      <a:pPr marL="0" algn="l" defTabSz="914400" rtl="0" eaLnBrk="1" fontAlgn="ctr" latinLnBrk="0" hangingPunct="1"/>
                      <a:r>
                        <a:rPr lang="en-IN" sz="1400" kern="1200" dirty="0">
                          <a:solidFill>
                            <a:schemeClr val="dk1"/>
                          </a:solidFill>
                          <a:latin typeface="+mn-lt"/>
                          <a:ea typeface="+mn-ea"/>
                          <a:cs typeface="+mn-cs"/>
                        </a:rPr>
                        <a:t>                             488 </a:t>
                      </a:r>
                    </a:p>
                  </a:txBody>
                  <a:tcPr marL="9525" marR="9525" marT="9525" marB="0" anchor="ctr"/>
                </a:tc>
                <a:extLst>
                  <a:ext uri="{0D108BD9-81ED-4DB2-BD59-A6C34878D82A}">
                    <a16:rowId xmlns:a16="http://schemas.microsoft.com/office/drawing/2014/main" val="2544609955"/>
                  </a:ext>
                </a:extLst>
              </a:tr>
              <a:tr h="545624">
                <a:tc>
                  <a:txBody>
                    <a:bodyPr/>
                    <a:lstStyle/>
                    <a:p>
                      <a:pPr algn="l" fontAlgn="ctr"/>
                      <a:r>
                        <a:rPr lang="en-US" sz="1400" kern="1200" dirty="0">
                          <a:solidFill>
                            <a:schemeClr val="dk1"/>
                          </a:solidFill>
                          <a:latin typeface="+mn-lt"/>
                          <a:ea typeface="+mn-ea"/>
                          <a:cs typeface="+mn-cs"/>
                        </a:rPr>
                        <a:t>Steel Melting Shop :</a:t>
                      </a:r>
                    </a:p>
                    <a:p>
                      <a:pPr algn="l" fontAlgn="ctr"/>
                      <a:r>
                        <a:rPr lang="en-US" sz="1400" kern="1200" dirty="0">
                          <a:solidFill>
                            <a:schemeClr val="dk1"/>
                          </a:solidFill>
                          <a:latin typeface="+mn-lt"/>
                          <a:ea typeface="+mn-ea"/>
                          <a:cs typeface="+mn-cs"/>
                        </a:rPr>
                        <a:t> 8 x 20 T IF with CCM, AOD, VDG &amp; LRF</a:t>
                      </a:r>
                    </a:p>
                  </a:txBody>
                  <a:tcPr marL="9525" marR="9525" marT="9525" marB="0" anchor="ctr"/>
                </a:tc>
                <a:tc>
                  <a:txBody>
                    <a:bodyPr/>
                    <a:lstStyle/>
                    <a:p>
                      <a:pPr marL="0" algn="l" defTabSz="914400" rtl="0" eaLnBrk="1" fontAlgn="ctr" latinLnBrk="0" hangingPunct="1"/>
                      <a:r>
                        <a:rPr lang="en-IN" sz="1400" kern="1200" dirty="0">
                          <a:solidFill>
                            <a:schemeClr val="dk1"/>
                          </a:solidFill>
                          <a:latin typeface="+mn-lt"/>
                          <a:ea typeface="+mn-ea"/>
                          <a:cs typeface="+mn-cs"/>
                        </a:rPr>
                        <a:t>         5,28,000 (TPA) </a:t>
                      </a:r>
                    </a:p>
                  </a:txBody>
                  <a:tcPr marL="9525" marR="9525" marT="9525" marB="0" anchor="ctr"/>
                </a:tc>
                <a:tc>
                  <a:txBody>
                    <a:bodyPr/>
                    <a:lstStyle/>
                    <a:p>
                      <a:pPr marL="0" algn="l" defTabSz="914400" rtl="0" eaLnBrk="1" fontAlgn="ctr" latinLnBrk="0" hangingPunct="1"/>
                      <a:r>
                        <a:rPr lang="en-IN" sz="1400" kern="1200" dirty="0">
                          <a:solidFill>
                            <a:schemeClr val="dk1"/>
                          </a:solidFill>
                          <a:latin typeface="+mn-lt"/>
                          <a:ea typeface="+mn-ea"/>
                          <a:cs typeface="+mn-cs"/>
                        </a:rPr>
                        <a:t>                             200 </a:t>
                      </a:r>
                    </a:p>
                  </a:txBody>
                  <a:tcPr marL="9525" marR="9525" marT="9525" marB="0" anchor="ctr"/>
                </a:tc>
                <a:extLst>
                  <a:ext uri="{0D108BD9-81ED-4DB2-BD59-A6C34878D82A}">
                    <a16:rowId xmlns:a16="http://schemas.microsoft.com/office/drawing/2014/main" val="4276932418"/>
                  </a:ext>
                </a:extLst>
              </a:tr>
              <a:tr h="356511">
                <a:tc>
                  <a:txBody>
                    <a:bodyPr/>
                    <a:lstStyle/>
                    <a:p>
                      <a:pPr algn="l" fontAlgn="ctr"/>
                      <a:r>
                        <a:rPr lang="en-IN" sz="1400" kern="1200" dirty="0">
                          <a:solidFill>
                            <a:schemeClr val="dk1"/>
                          </a:solidFill>
                          <a:latin typeface="+mn-lt"/>
                          <a:ea typeface="+mn-ea"/>
                          <a:cs typeface="+mn-cs"/>
                        </a:rPr>
                        <a:t>Rolling Mill-2</a:t>
                      </a:r>
                    </a:p>
                  </a:txBody>
                  <a:tcPr marL="9525" marR="9525" marT="9525" marB="0" anchor="ctr"/>
                </a:tc>
                <a:tc>
                  <a:txBody>
                    <a:bodyPr/>
                    <a:lstStyle/>
                    <a:p>
                      <a:pPr marL="0" algn="l" defTabSz="914400" rtl="0" eaLnBrk="1" fontAlgn="ctr" latinLnBrk="0" hangingPunct="1"/>
                      <a:r>
                        <a:rPr lang="en-IN" sz="1400" kern="1200" dirty="0">
                          <a:solidFill>
                            <a:schemeClr val="dk1"/>
                          </a:solidFill>
                          <a:latin typeface="+mn-lt"/>
                          <a:ea typeface="+mn-ea"/>
                          <a:cs typeface="+mn-cs"/>
                        </a:rPr>
                        <a:t>          5,12,160 (TPA)</a:t>
                      </a:r>
                    </a:p>
                  </a:txBody>
                  <a:tcPr marL="9525" marR="9525" marT="9525" marB="0" anchor="ctr"/>
                </a:tc>
                <a:tc>
                  <a:txBody>
                    <a:bodyPr/>
                    <a:lstStyle/>
                    <a:p>
                      <a:pPr marL="0" algn="l" defTabSz="914400" rtl="0" eaLnBrk="1" fontAlgn="ctr" latinLnBrk="0" hangingPunct="1"/>
                      <a:r>
                        <a:rPr lang="en-IN" sz="1400" kern="1200" dirty="0">
                          <a:solidFill>
                            <a:schemeClr val="dk1"/>
                          </a:solidFill>
                          <a:latin typeface="+mn-lt"/>
                          <a:ea typeface="+mn-ea"/>
                          <a:cs typeface="+mn-cs"/>
                        </a:rPr>
                        <a:t>                             200 </a:t>
                      </a:r>
                    </a:p>
                  </a:txBody>
                  <a:tcPr marL="9525" marR="9525" marT="9525" marB="0" anchor="ctr"/>
                </a:tc>
                <a:extLst>
                  <a:ext uri="{0D108BD9-81ED-4DB2-BD59-A6C34878D82A}">
                    <a16:rowId xmlns:a16="http://schemas.microsoft.com/office/drawing/2014/main" val="775536037"/>
                  </a:ext>
                </a:extLst>
              </a:tr>
            </a:tbl>
          </a:graphicData>
        </a:graphic>
      </p:graphicFrame>
      <p:sp>
        <p:nvSpPr>
          <p:cNvPr id="15" name="TextBox 14">
            <a:extLst>
              <a:ext uri="{FF2B5EF4-FFF2-40B4-BE49-F238E27FC236}">
                <a16:creationId xmlns:a16="http://schemas.microsoft.com/office/drawing/2014/main" id="{88EA4DD9-64AD-F71C-4AAD-80BAB349DB00}"/>
              </a:ext>
            </a:extLst>
          </p:cNvPr>
          <p:cNvSpPr txBox="1"/>
          <p:nvPr/>
        </p:nvSpPr>
        <p:spPr>
          <a:xfrm>
            <a:off x="6300063" y="4720525"/>
            <a:ext cx="1425074" cy="307777"/>
          </a:xfrm>
          <a:prstGeom prst="rect">
            <a:avLst/>
          </a:prstGeom>
          <a:noFill/>
        </p:spPr>
        <p:txBody>
          <a:bodyPr wrap="square">
            <a:spAutoFit/>
          </a:bodyPr>
          <a:lstStyle/>
          <a:p>
            <a:r>
              <a:rPr lang="en-US" sz="1400" dirty="0">
                <a:solidFill>
                  <a:srgbClr val="00B0F0"/>
                </a:solidFill>
              </a:rPr>
              <a:t>Financials</a:t>
            </a:r>
            <a:endParaRPr lang="en-IN" sz="1400" dirty="0">
              <a:solidFill>
                <a:srgbClr val="00B0F0"/>
              </a:solidFill>
            </a:endParaRPr>
          </a:p>
        </p:txBody>
      </p:sp>
      <p:grpSp>
        <p:nvGrpSpPr>
          <p:cNvPr id="16" name="Group 15">
            <a:extLst>
              <a:ext uri="{FF2B5EF4-FFF2-40B4-BE49-F238E27FC236}">
                <a16:creationId xmlns:a16="http://schemas.microsoft.com/office/drawing/2014/main" id="{6AF7B54B-1064-C403-0D0A-226D5EC96DF8}"/>
              </a:ext>
            </a:extLst>
          </p:cNvPr>
          <p:cNvGrpSpPr/>
          <p:nvPr/>
        </p:nvGrpSpPr>
        <p:grpSpPr>
          <a:xfrm>
            <a:off x="10464800" y="61977"/>
            <a:ext cx="2023310" cy="794153"/>
            <a:chOff x="6662309" y="5193733"/>
            <a:chExt cx="6098458" cy="1332545"/>
          </a:xfrm>
        </p:grpSpPr>
        <p:pic>
          <p:nvPicPr>
            <p:cNvPr id="17" name="Picture 8" descr="696,300+ Location Map Stock Photos, Pictures &amp; Royalty-Free Images - iStock  | Map, Location map pin, United states map">
              <a:extLst>
                <a:ext uri="{FF2B5EF4-FFF2-40B4-BE49-F238E27FC236}">
                  <a16:creationId xmlns:a16="http://schemas.microsoft.com/office/drawing/2014/main" id="{13C797E5-7C50-C1D8-4CFD-14A9668AB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539" y="5193733"/>
              <a:ext cx="2527995" cy="102383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15DE5B-1D12-37CE-E7DC-4360DAF6A121}"/>
                </a:ext>
              </a:extLst>
            </p:cNvPr>
            <p:cNvSpPr txBox="1"/>
            <p:nvPr/>
          </p:nvSpPr>
          <p:spPr>
            <a:xfrm>
              <a:off x="6662309" y="6087311"/>
              <a:ext cx="6098458" cy="438967"/>
            </a:xfrm>
            <a:prstGeom prst="rect">
              <a:avLst/>
            </a:prstGeom>
            <a:noFill/>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dirty="0">
                  <a:solidFill>
                    <a:srgbClr val="4EA72E">
                      <a:lumMod val="50000"/>
                    </a:srgbClr>
                  </a:solidFill>
                  <a:latin typeface="Aptos" panose="02110004020202020204"/>
                </a:rPr>
                <a:t>Sundargarh, Odisha</a:t>
              </a:r>
              <a:endParaRPr kumimoji="0" lang="en-IN" sz="1100" b="1" i="0" u="none" strike="noStrike" kern="1200" cap="none" spc="0" normalizeH="0" baseline="0" noProof="0" dirty="0">
                <a:ln>
                  <a:noFill/>
                </a:ln>
                <a:solidFill>
                  <a:srgbClr val="4EA72E">
                    <a:lumMod val="50000"/>
                  </a:srgbClr>
                </a:solidFill>
                <a:effectLst/>
                <a:uLnTx/>
                <a:uFillTx/>
                <a:latin typeface="Aptos" panose="02110004020202020204"/>
              </a:endParaRPr>
            </a:p>
          </p:txBody>
        </p:sp>
      </p:grpSp>
      <p:cxnSp>
        <p:nvCxnSpPr>
          <p:cNvPr id="22" name="Straight Connector 21">
            <a:extLst>
              <a:ext uri="{FF2B5EF4-FFF2-40B4-BE49-F238E27FC236}">
                <a16:creationId xmlns:a16="http://schemas.microsoft.com/office/drawing/2014/main" id="{1B05910C-AF42-DBB1-63C5-9CA190F429DD}"/>
              </a:ext>
            </a:extLst>
          </p:cNvPr>
          <p:cNvCxnSpPr>
            <a:cxnSpLocks/>
          </p:cNvCxnSpPr>
          <p:nvPr/>
        </p:nvCxnSpPr>
        <p:spPr>
          <a:xfrm>
            <a:off x="6300063" y="1187597"/>
            <a:ext cx="0" cy="567040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287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CADCC-AAC5-2343-B5FF-1F3EE57BD5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1419094-4101-E4E2-C948-03C18F1AF84E}"/>
              </a:ext>
            </a:extLst>
          </p:cNvPr>
          <p:cNvSpPr txBox="1"/>
          <p:nvPr/>
        </p:nvSpPr>
        <p:spPr>
          <a:xfrm>
            <a:off x="1489434" y="288737"/>
            <a:ext cx="5241304" cy="1200329"/>
          </a:xfrm>
          <a:prstGeom prst="rect">
            <a:avLst/>
          </a:prstGeom>
          <a:noFill/>
        </p:spPr>
        <p:txBody>
          <a:bodyPr wrap="square" rtlCol="0">
            <a:spAutoFit/>
          </a:bodyPr>
          <a:lstStyle/>
          <a:p>
            <a:pPr algn="ctr"/>
            <a:r>
              <a:rPr lang="en-US" sz="7200" b="1" dirty="0">
                <a:solidFill>
                  <a:srgbClr val="0070C0"/>
                </a:solidFill>
                <a:latin typeface="Segoe UI Black" panose="020B0A02040204020203" pitchFamily="34" charset="0"/>
                <a:ea typeface="Segoe UI Black" panose="020B0A02040204020203" pitchFamily="34" charset="0"/>
              </a:rPr>
              <a:t>Thank You </a:t>
            </a:r>
            <a:endParaRPr lang="en-IN" sz="7200" b="1" dirty="0">
              <a:solidFill>
                <a:srgbClr val="0070C0"/>
              </a:solidFill>
              <a:latin typeface="Segoe UI Black" panose="020B0A02040204020203" pitchFamily="34" charset="0"/>
              <a:ea typeface="Segoe UI Black" panose="020B0A02040204020203" pitchFamily="34" charset="0"/>
            </a:endParaRPr>
          </a:p>
        </p:txBody>
      </p:sp>
      <p:pic>
        <p:nvPicPr>
          <p:cNvPr id="10242" name="Picture 2" descr="Download HD Handshake Png - Business Hand In Png Transparent PNG Image -  NicePNG.com">
            <a:extLst>
              <a:ext uri="{FF2B5EF4-FFF2-40B4-BE49-F238E27FC236}">
                <a16:creationId xmlns:a16="http://schemas.microsoft.com/office/drawing/2014/main" id="{91EB0B23-EB47-9AEF-9FE4-CA8D096E1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15505" y="1617420"/>
            <a:ext cx="7193340" cy="4574043"/>
          </a:xfrm>
          <a:prstGeom prst="ellipse">
            <a:avLst/>
          </a:prstGeom>
          <a:ln w="38100" cap="rnd">
            <a:solidFill>
              <a:schemeClr val="bg1">
                <a:lumMod val="75000"/>
              </a:schemeClr>
            </a:solidFill>
            <a:prstDash val="solid"/>
          </a:ln>
          <a:effectLst>
            <a:outerShdw blurRad="76200" dir="18900000" sy="23000" kx="-1200000" algn="bl" rotWithShape="0">
              <a:prstClr val="black">
                <a:alpha val="20000"/>
              </a:prstClr>
            </a:outerShdw>
          </a:effectLst>
          <a:scene3d>
            <a:camera prst="perspectiveHeroicExtremeRightFacing"/>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448302-1527-D2E3-AF4B-E817892C1FCA}"/>
              </a:ext>
            </a:extLst>
          </p:cNvPr>
          <p:cNvGrpSpPr/>
          <p:nvPr/>
        </p:nvGrpSpPr>
        <p:grpSpPr>
          <a:xfrm>
            <a:off x="7365258" y="622738"/>
            <a:ext cx="4345757" cy="5612524"/>
            <a:chOff x="7349493" y="0"/>
            <a:chExt cx="4345757" cy="5612524"/>
          </a:xfrm>
        </p:grpSpPr>
        <p:grpSp>
          <p:nvGrpSpPr>
            <p:cNvPr id="6" name="Group 5">
              <a:extLst>
                <a:ext uri="{FF2B5EF4-FFF2-40B4-BE49-F238E27FC236}">
                  <a16:creationId xmlns:a16="http://schemas.microsoft.com/office/drawing/2014/main" id="{7934718E-FE32-7BAC-6605-0FCA7E9A228D}"/>
                </a:ext>
              </a:extLst>
            </p:cNvPr>
            <p:cNvGrpSpPr/>
            <p:nvPr/>
          </p:nvGrpSpPr>
          <p:grpSpPr>
            <a:xfrm>
              <a:off x="7349493" y="0"/>
              <a:ext cx="4345757" cy="5612524"/>
              <a:chOff x="7428321" y="82336"/>
              <a:chExt cx="4345757" cy="5612524"/>
            </a:xfrm>
          </p:grpSpPr>
          <p:sp>
            <p:nvSpPr>
              <p:cNvPr id="4" name="Rectangle 3">
                <a:extLst>
                  <a:ext uri="{FF2B5EF4-FFF2-40B4-BE49-F238E27FC236}">
                    <a16:creationId xmlns:a16="http://schemas.microsoft.com/office/drawing/2014/main" id="{6BDD8568-88FA-1E00-FDA9-1FEFB9F5A2E6}"/>
                  </a:ext>
                </a:extLst>
              </p:cNvPr>
              <p:cNvSpPr/>
              <p:nvPr/>
            </p:nvSpPr>
            <p:spPr>
              <a:xfrm>
                <a:off x="7428321" y="82336"/>
                <a:ext cx="4345757" cy="5612524"/>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dirty="0"/>
              </a:p>
            </p:txBody>
          </p:sp>
          <p:pic>
            <p:nvPicPr>
              <p:cNvPr id="5" name="Picture 4">
                <a:extLst>
                  <a:ext uri="{FF2B5EF4-FFF2-40B4-BE49-F238E27FC236}">
                    <a16:creationId xmlns:a16="http://schemas.microsoft.com/office/drawing/2014/main" id="{6F205781-C00E-03AF-9EDA-B7549BAF0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3868" y="288737"/>
                <a:ext cx="2168165" cy="2168165"/>
              </a:xfrm>
              <a:prstGeom prst="rect">
                <a:avLst/>
              </a:prstGeom>
            </p:spPr>
          </p:pic>
          <p:sp>
            <p:nvSpPr>
              <p:cNvPr id="18" name="TextBox 17">
                <a:extLst>
                  <a:ext uri="{FF2B5EF4-FFF2-40B4-BE49-F238E27FC236}">
                    <a16:creationId xmlns:a16="http://schemas.microsoft.com/office/drawing/2014/main" id="{3F4D492B-CFB9-E65C-AA4F-28760FCD21E5}"/>
                  </a:ext>
                </a:extLst>
              </p:cNvPr>
              <p:cNvSpPr txBox="1"/>
              <p:nvPr/>
            </p:nvSpPr>
            <p:spPr>
              <a:xfrm>
                <a:off x="8323868" y="2627868"/>
                <a:ext cx="2752627" cy="954107"/>
              </a:xfrm>
              <a:prstGeom prst="rect">
                <a:avLst/>
              </a:prstGeom>
              <a:noFill/>
            </p:spPr>
            <p:txBody>
              <a:bodyPr wrap="square" rtlCol="0">
                <a:spAutoFit/>
              </a:bodyPr>
              <a:lstStyle/>
              <a:p>
                <a:pPr algn="l"/>
                <a:r>
                  <a:rPr lang="en-US" sz="1400" b="1" i="0" dirty="0" err="1">
                    <a:solidFill>
                      <a:srgbClr val="000000"/>
                    </a:solidFill>
                    <a:effectLst/>
                    <a:latin typeface="Times New Roman" panose="02020603050405020304" pitchFamily="18" charset="0"/>
                    <a:cs typeface="Times New Roman" panose="02020603050405020304" pitchFamily="18" charset="0"/>
                  </a:rPr>
                  <a:t>Alupur</a:t>
                </a:r>
                <a:r>
                  <a:rPr lang="en-US" sz="1400" b="1" i="0" dirty="0">
                    <a:solidFill>
                      <a:srgbClr val="000000"/>
                    </a:solidFill>
                    <a:effectLst/>
                    <a:latin typeface="Times New Roman" panose="02020603050405020304" pitchFamily="18" charset="0"/>
                    <a:cs typeface="Times New Roman" panose="02020603050405020304" pitchFamily="18" charset="0"/>
                  </a:rPr>
                  <a:t>, Near Laxminarayan Temple, O T  Road, Balasore  756001</a:t>
                </a:r>
              </a:p>
              <a:p>
                <a:endParaRPr lang="en-IN" sz="14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D47F5C67-11C2-477F-E604-651EFB6BA927}"/>
                  </a:ext>
                </a:extLst>
              </p:cNvPr>
              <p:cNvSpPr txBox="1"/>
              <p:nvPr/>
            </p:nvSpPr>
            <p:spPr>
              <a:xfrm>
                <a:off x="8323868" y="3693189"/>
                <a:ext cx="2554664" cy="1077218"/>
              </a:xfrm>
              <a:prstGeom prst="rect">
                <a:avLst/>
              </a:prstGeom>
              <a:noFill/>
            </p:spPr>
            <p:txBody>
              <a:bodyPr wrap="square" rtlCol="0">
                <a:spAutoFit/>
              </a:bodyPr>
              <a:lstStyle/>
              <a:p>
                <a:pPr algn="l"/>
                <a:r>
                  <a:rPr lang="en-IN" sz="1600" b="1" i="0">
                    <a:solidFill>
                      <a:srgbClr val="000000"/>
                    </a:solidFill>
                    <a:effectLst/>
                    <a:latin typeface="Times New Roman" panose="02020603050405020304" pitchFamily="18" charset="0"/>
                    <a:cs typeface="Times New Roman" panose="02020603050405020304" pitchFamily="18" charset="0"/>
                  </a:rPr>
                  <a:t>Plot No  347-358, Gadabhanga</a:t>
                </a:r>
                <a:r>
                  <a:rPr lang="en-IN" sz="1600" b="1">
                    <a:solidFill>
                      <a:srgbClr val="000000"/>
                    </a:solidFill>
                    <a:latin typeface="Times New Roman" panose="02020603050405020304" pitchFamily="18" charset="0"/>
                    <a:cs typeface="Times New Roman" panose="02020603050405020304" pitchFamily="18" charset="0"/>
                  </a:rPr>
                  <a:t>, </a:t>
                </a:r>
                <a:r>
                  <a:rPr lang="en-IN" sz="1600" b="1" i="0">
                    <a:solidFill>
                      <a:srgbClr val="000000"/>
                    </a:solidFill>
                    <a:effectLst/>
                    <a:latin typeface="Times New Roman" panose="02020603050405020304" pitchFamily="18" charset="0"/>
                    <a:cs typeface="Times New Roman" panose="02020603050405020304" pitchFamily="18" charset="0"/>
                  </a:rPr>
                  <a:t>Khantapada, Balasore  756043</a:t>
                </a:r>
              </a:p>
              <a:p>
                <a:endParaRPr lang="en-IN" sz="1600" b="1">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1D52767-98D0-EF66-A3D7-C176788216BD}"/>
                  </a:ext>
                </a:extLst>
              </p:cNvPr>
              <p:cNvSpPr txBox="1"/>
              <p:nvPr/>
            </p:nvSpPr>
            <p:spPr>
              <a:xfrm>
                <a:off x="8422849" y="4908416"/>
                <a:ext cx="2554664" cy="338554"/>
              </a:xfrm>
              <a:prstGeom prst="rect">
                <a:avLst/>
              </a:prstGeom>
              <a:noFill/>
            </p:spPr>
            <p:txBody>
              <a:bodyPr wrap="square" rtlCol="0">
                <a:spAutoFit/>
              </a:bodyPr>
              <a:lstStyle/>
              <a:p>
                <a:r>
                  <a:rPr lang="en-IN" sz="1600" b="1" i="0" strike="noStrike" err="1">
                    <a:effectLst/>
                    <a:latin typeface="Times New Roman" panose="02020603050405020304" pitchFamily="18" charset="0"/>
                    <a:cs typeface="Times New Roman" panose="02020603050405020304" pitchFamily="18" charset="0"/>
                  </a:rPr>
                  <a:t>info@highlandgroups</a:t>
                </a:r>
                <a:r>
                  <a:rPr lang="en-IN" sz="1600" b="1" i="0" strike="noStrike">
                    <a:effectLst/>
                    <a:latin typeface="Times New Roman" panose="02020603050405020304" pitchFamily="18" charset="0"/>
                    <a:cs typeface="Times New Roman" panose="02020603050405020304" pitchFamily="18" charset="0"/>
                  </a:rPr>
                  <a:t> com</a:t>
                </a:r>
                <a:endParaRPr lang="en-IN" sz="1600" b="1">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63C9B0EF-F653-7DE1-A1BC-4DA5850EB8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7994" y="2635645"/>
              <a:ext cx="567001" cy="505907"/>
            </a:xfrm>
            <a:prstGeom prst="rect">
              <a:avLst/>
            </a:prstGeom>
          </p:spPr>
        </p:pic>
        <p:pic>
          <p:nvPicPr>
            <p:cNvPr id="15" name="Picture 14">
              <a:extLst>
                <a:ext uri="{FF2B5EF4-FFF2-40B4-BE49-F238E27FC236}">
                  <a16:creationId xmlns:a16="http://schemas.microsoft.com/office/drawing/2014/main" id="{B146F99F-3CAD-0757-3EDA-6C9BDE295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0217" y="4675802"/>
              <a:ext cx="564778" cy="564778"/>
            </a:xfrm>
            <a:prstGeom prst="rect">
              <a:avLst/>
            </a:prstGeom>
          </p:spPr>
        </p:pic>
        <p:pic>
          <p:nvPicPr>
            <p:cNvPr id="17" name="Picture 16">
              <a:extLst>
                <a:ext uri="{FF2B5EF4-FFF2-40B4-BE49-F238E27FC236}">
                  <a16:creationId xmlns:a16="http://schemas.microsoft.com/office/drawing/2014/main" id="{C9CA58D1-25B1-1EE3-DF5A-310B052C2E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4239" y="3767152"/>
              <a:ext cx="514509" cy="514509"/>
            </a:xfrm>
            <a:prstGeom prst="rect">
              <a:avLst/>
            </a:prstGeom>
          </p:spPr>
        </p:pic>
      </p:grpSp>
      <p:sp>
        <p:nvSpPr>
          <p:cNvPr id="3" name="Slide Number Placeholder 2">
            <a:extLst>
              <a:ext uri="{FF2B5EF4-FFF2-40B4-BE49-F238E27FC236}">
                <a16:creationId xmlns:a16="http://schemas.microsoft.com/office/drawing/2014/main" id="{29F91AC9-DC3E-51AC-A25A-5BDB4D283B66}"/>
              </a:ext>
            </a:extLst>
          </p:cNvPr>
          <p:cNvSpPr>
            <a:spLocks noGrp="1"/>
          </p:cNvSpPr>
          <p:nvPr>
            <p:ph type="sldNum" sz="quarter" idx="12"/>
          </p:nvPr>
        </p:nvSpPr>
        <p:spPr/>
        <p:txBody>
          <a:bodyPr/>
          <a:lstStyle/>
          <a:p>
            <a:fld id="{9B0F09E7-F10B-4D20-BC7C-C074F7CC874D}" type="slidenum">
              <a:rPr lang="en-IN" smtClean="0"/>
              <a:t>12</a:t>
            </a:fld>
            <a:endParaRPr lang="en-IN"/>
          </a:p>
        </p:txBody>
      </p:sp>
    </p:spTree>
    <p:extLst>
      <p:ext uri="{BB962C8B-B14F-4D97-AF65-F5344CB8AC3E}">
        <p14:creationId xmlns:p14="http://schemas.microsoft.com/office/powerpoint/2010/main" val="1471465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disha issues notification for auction of 20 iron ore, manganese mines |  Economy &amp; Policy News - Business Standard">
            <a:extLst>
              <a:ext uri="{FF2B5EF4-FFF2-40B4-BE49-F238E27FC236}">
                <a16:creationId xmlns:a16="http://schemas.microsoft.com/office/drawing/2014/main" id="{2C536751-07C8-5AB8-81AE-CB516131B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216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11B3BF5-E87C-F0A1-F970-C8E9327BA85B}"/>
              </a:ext>
            </a:extLst>
          </p:cNvPr>
          <p:cNvSpPr/>
          <p:nvPr/>
        </p:nvSpPr>
        <p:spPr>
          <a:xfrm>
            <a:off x="7413522" y="5329084"/>
            <a:ext cx="4815936" cy="1528916"/>
          </a:xfrm>
          <a:prstGeom prst="rect">
            <a:avLst/>
          </a:prstGeom>
          <a:solidFill>
            <a:schemeClr val="accent2">
              <a:lumMod val="75000"/>
            </a:schemeClr>
          </a:solid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INVESTMENT OPPORTUNITY IN MANGANESE- IRON ORE MINE and</a:t>
            </a:r>
          </a:p>
          <a:p>
            <a:pPr algn="ctr"/>
            <a:r>
              <a:rPr lang="en-IN" sz="2000" b="1" dirty="0"/>
              <a:t>FERRO-ALLOY PLANT</a:t>
            </a:r>
          </a:p>
          <a:p>
            <a:pPr algn="ctr"/>
            <a:br>
              <a:rPr lang="en-IN" sz="2000" dirty="0"/>
            </a:br>
            <a:r>
              <a:rPr lang="en-IN" sz="1400" b="1" dirty="0"/>
              <a:t>FEBRUARY 2025</a:t>
            </a:r>
            <a:endParaRPr lang="en-IN" sz="2400" dirty="0"/>
          </a:p>
        </p:txBody>
      </p:sp>
    </p:spTree>
    <p:extLst>
      <p:ext uri="{BB962C8B-B14F-4D97-AF65-F5344CB8AC3E}">
        <p14:creationId xmlns:p14="http://schemas.microsoft.com/office/powerpoint/2010/main" val="2299966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39441-8734-71D9-6772-341EEF62C2C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29D65B-CD52-7CFB-87F0-5AEFEF3DD0A5}"/>
              </a:ext>
            </a:extLst>
          </p:cNvPr>
          <p:cNvSpPr>
            <a:spLocks noGrp="1"/>
          </p:cNvSpPr>
          <p:nvPr>
            <p:ph type="sldNum" sz="quarter" idx="12"/>
          </p:nvPr>
        </p:nvSpPr>
        <p:spPr/>
        <p:txBody>
          <a:bodyPr/>
          <a:lstStyle/>
          <a:p>
            <a:fld id="{9B0F09E7-F10B-4D20-BC7C-C074F7CC874D}" type="slidenum">
              <a:rPr lang="en-IN" smtClean="0"/>
              <a:t>14</a:t>
            </a:fld>
            <a:endParaRPr lang="en-IN" dirty="0"/>
          </a:p>
        </p:txBody>
      </p:sp>
      <p:graphicFrame>
        <p:nvGraphicFramePr>
          <p:cNvPr id="5" name="Table 4">
            <a:extLst>
              <a:ext uri="{FF2B5EF4-FFF2-40B4-BE49-F238E27FC236}">
                <a16:creationId xmlns:a16="http://schemas.microsoft.com/office/drawing/2014/main" id="{6730E25D-A82E-D198-4377-B788F00BDB9C}"/>
              </a:ext>
            </a:extLst>
          </p:cNvPr>
          <p:cNvGraphicFramePr>
            <a:graphicFrameLocks noGrp="1"/>
          </p:cNvGraphicFramePr>
          <p:nvPr>
            <p:extLst>
              <p:ext uri="{D42A27DB-BD31-4B8C-83A1-F6EECF244321}">
                <p14:modId xmlns:p14="http://schemas.microsoft.com/office/powerpoint/2010/main" val="944628205"/>
              </p:ext>
            </p:extLst>
          </p:nvPr>
        </p:nvGraphicFramePr>
        <p:xfrm>
          <a:off x="258958" y="1742914"/>
          <a:ext cx="6435443" cy="2083235"/>
        </p:xfrm>
        <a:graphic>
          <a:graphicData uri="http://schemas.openxmlformats.org/drawingml/2006/table">
            <a:tbl>
              <a:tblPr firstRow="1" bandRow="1">
                <a:tableStyleId>{5C22544A-7EE6-4342-B048-85BDC9FD1C3A}</a:tableStyleId>
              </a:tblPr>
              <a:tblGrid>
                <a:gridCol w="3631230">
                  <a:extLst>
                    <a:ext uri="{9D8B030D-6E8A-4147-A177-3AD203B41FA5}">
                      <a16:colId xmlns:a16="http://schemas.microsoft.com/office/drawing/2014/main" val="3935470794"/>
                    </a:ext>
                  </a:extLst>
                </a:gridCol>
                <a:gridCol w="1361358">
                  <a:extLst>
                    <a:ext uri="{9D8B030D-6E8A-4147-A177-3AD203B41FA5}">
                      <a16:colId xmlns:a16="http://schemas.microsoft.com/office/drawing/2014/main" val="1680435187"/>
                    </a:ext>
                  </a:extLst>
                </a:gridCol>
                <a:gridCol w="1442855">
                  <a:extLst>
                    <a:ext uri="{9D8B030D-6E8A-4147-A177-3AD203B41FA5}">
                      <a16:colId xmlns:a16="http://schemas.microsoft.com/office/drawing/2014/main" val="3154770402"/>
                    </a:ext>
                  </a:extLst>
                </a:gridCol>
              </a:tblGrid>
              <a:tr h="525088">
                <a:tc>
                  <a:txBody>
                    <a:bodyPr/>
                    <a:lstStyle/>
                    <a:p>
                      <a:pPr marL="0" algn="ctr" defTabSz="914400" rtl="0" eaLnBrk="1" fontAlgn="ctr" latinLnBrk="0" hangingPunct="1"/>
                      <a:r>
                        <a:rPr lang="en-IN" sz="1600" b="1" kern="1200" dirty="0">
                          <a:solidFill>
                            <a:schemeClr val="lt1"/>
                          </a:solidFill>
                          <a:latin typeface="+mn-lt"/>
                          <a:ea typeface="+mn-ea"/>
                          <a:cs typeface="+mn-cs"/>
                        </a:rPr>
                        <a:t>Parameters</a:t>
                      </a:r>
                    </a:p>
                  </a:txBody>
                  <a:tcPr marL="0" marR="0" marT="0" marB="0" anchor="ctr"/>
                </a:tc>
                <a:tc>
                  <a:txBody>
                    <a:bodyPr/>
                    <a:lstStyle/>
                    <a:p>
                      <a:pPr marL="0" algn="ctr" defTabSz="914400" rtl="0" eaLnBrk="1" fontAlgn="ctr" latinLnBrk="0" hangingPunct="1"/>
                      <a:r>
                        <a:rPr lang="en-US" sz="1600" b="1" kern="1200" dirty="0">
                          <a:solidFill>
                            <a:schemeClr val="lt1"/>
                          </a:solidFill>
                          <a:latin typeface="+mn-lt"/>
                          <a:ea typeface="+mn-ea"/>
                          <a:cs typeface="+mn-cs"/>
                        </a:rPr>
                        <a:t>Production </a:t>
                      </a:r>
                    </a:p>
                    <a:p>
                      <a:pPr marL="0" algn="ctr" defTabSz="914400" rtl="0" eaLnBrk="1" fontAlgn="ctr" latinLnBrk="0" hangingPunct="1"/>
                      <a:r>
                        <a:rPr lang="en-US" sz="1600" b="1" kern="1200" dirty="0">
                          <a:solidFill>
                            <a:schemeClr val="lt1"/>
                          </a:solidFill>
                          <a:latin typeface="+mn-lt"/>
                          <a:ea typeface="+mn-ea"/>
                          <a:cs typeface="+mn-cs"/>
                        </a:rPr>
                        <a:t>Capacity</a:t>
                      </a:r>
                      <a:endParaRPr lang="en-IN" sz="1600" b="1" kern="1200" dirty="0">
                        <a:solidFill>
                          <a:schemeClr val="lt1"/>
                        </a:solidFill>
                        <a:latin typeface="+mn-lt"/>
                        <a:ea typeface="+mn-ea"/>
                        <a:cs typeface="+mn-cs"/>
                      </a:endParaRPr>
                    </a:p>
                  </a:txBody>
                  <a:tcPr marL="0" marR="0" marT="0" marB="0" anchor="ctr"/>
                </a:tc>
                <a:tc>
                  <a:txBody>
                    <a:bodyPr/>
                    <a:lstStyle/>
                    <a:p>
                      <a:pPr marL="0" algn="ctr" defTabSz="914400" rtl="0" eaLnBrk="1" fontAlgn="ctr" latinLnBrk="0" hangingPunct="1"/>
                      <a:r>
                        <a:rPr lang="en-US" sz="1600" b="1" kern="1200" dirty="0">
                          <a:solidFill>
                            <a:schemeClr val="lt1"/>
                          </a:solidFill>
                        </a:rPr>
                        <a:t>Investment </a:t>
                      </a:r>
                    </a:p>
                    <a:p>
                      <a:pPr marL="0" algn="ctr" defTabSz="914400" rtl="0" eaLnBrk="1" fontAlgn="ctr" latinLnBrk="0" hangingPunct="1"/>
                      <a:r>
                        <a:rPr lang="en-US" sz="1600" b="1" kern="1200" dirty="0">
                          <a:solidFill>
                            <a:schemeClr val="lt1"/>
                          </a:solidFill>
                        </a:rPr>
                        <a:t>(INR Cr)</a:t>
                      </a:r>
                      <a:endParaRPr lang="en-IN" sz="1600" b="1" kern="1200" dirty="0">
                        <a:solidFill>
                          <a:schemeClr val="lt1"/>
                        </a:solidFill>
                        <a:latin typeface="+mn-lt"/>
                        <a:ea typeface="+mn-ea"/>
                        <a:cs typeface="+mn-cs"/>
                      </a:endParaRPr>
                    </a:p>
                  </a:txBody>
                  <a:tcPr marL="0" marR="0" marT="0" marB="0" anchor="ctr"/>
                </a:tc>
                <a:extLst>
                  <a:ext uri="{0D108BD9-81ED-4DB2-BD59-A6C34878D82A}">
                    <a16:rowId xmlns:a16="http://schemas.microsoft.com/office/drawing/2014/main" val="4004357832"/>
                  </a:ext>
                </a:extLst>
              </a:tr>
              <a:tr h="63337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tx1"/>
                          </a:solidFill>
                          <a:effectLst/>
                        </a:rPr>
                        <a:t>Submerged Electric Arc Furnace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tx1"/>
                          </a:solidFill>
                          <a:effectLst/>
                        </a:rPr>
                        <a:t>(2 X 5 MVA, 9 X 9 MVA)</a:t>
                      </a:r>
                      <a:endParaRPr lang="en-IN" sz="1600" b="0" u="none" strike="noStrike" kern="1200" dirty="0">
                        <a:solidFill>
                          <a:schemeClr val="tx1"/>
                        </a:solidFill>
                        <a:effectLst/>
                        <a:latin typeface="+mn-lt"/>
                        <a:ea typeface="+mn-ea"/>
                        <a:cs typeface="+mn-cs"/>
                      </a:endParaRPr>
                    </a:p>
                  </a:txBody>
                  <a:tcPr marL="0" marR="0" marT="0" marB="0" anchor="ctr"/>
                </a:tc>
                <a:tc>
                  <a:txBody>
                    <a:bodyPr/>
                    <a:lstStyle/>
                    <a:p>
                      <a:pPr algn="ctr" fontAlgn="ctr"/>
                      <a:r>
                        <a:rPr lang="en-IN" sz="1400" kern="1200" dirty="0">
                          <a:solidFill>
                            <a:schemeClr val="dk1"/>
                          </a:solidFill>
                          <a:latin typeface="+mn-lt"/>
                          <a:ea typeface="+mn-ea"/>
                          <a:cs typeface="+mn-cs"/>
                        </a:rPr>
                        <a:t>    1,44,144 (TPA)</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270</a:t>
                      </a:r>
                      <a:endParaRPr lang="en-IN" sz="14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808869030"/>
                  </a:ext>
                </a:extLst>
              </a:tr>
              <a:tr h="462388">
                <a:tc>
                  <a:txBody>
                    <a:bodyPr/>
                    <a:lstStyle/>
                    <a:p>
                      <a:pPr algn="l" fontAlgn="ctr"/>
                      <a:r>
                        <a:rPr lang="en-US" sz="1600" b="0" u="none" strike="noStrike" kern="1200" dirty="0">
                          <a:solidFill>
                            <a:schemeClr val="tx1"/>
                          </a:solidFill>
                          <a:effectLst/>
                        </a:rPr>
                        <a:t>Capacity of Mn-Ore</a:t>
                      </a:r>
                    </a:p>
                  </a:txBody>
                  <a:tcPr marL="0" marR="0" marT="0"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1,90,000 (TPA)</a:t>
                      </a:r>
                    </a:p>
                  </a:txBody>
                  <a:tcPr marL="9525" marR="9525" marT="9525" marB="0" anchor="ctr"/>
                </a:tc>
                <a:tc rowSpan="2">
                  <a:txBody>
                    <a:bodyPr/>
                    <a:lstStyle/>
                    <a:p>
                      <a:pPr algn="ctr" rtl="0" fontAlgn="ctr"/>
                      <a:r>
                        <a:rPr lang="en-IN" sz="1400" b="0" i="0" u="none" strike="noStrike" dirty="0">
                          <a:solidFill>
                            <a:srgbClr val="000000"/>
                          </a:solidFill>
                          <a:effectLst/>
                          <a:latin typeface="Aptos" panose="020B0004020202020204" pitchFamily="34" charset="0"/>
                        </a:rPr>
                        <a:t>1130</a:t>
                      </a:r>
                    </a:p>
                  </a:txBody>
                  <a:tcPr marL="9525" marR="9525" marT="9525" marB="0" anchor="ctr"/>
                </a:tc>
                <a:extLst>
                  <a:ext uri="{0D108BD9-81ED-4DB2-BD59-A6C34878D82A}">
                    <a16:rowId xmlns:a16="http://schemas.microsoft.com/office/drawing/2014/main" val="4276932418"/>
                  </a:ext>
                </a:extLst>
              </a:tr>
              <a:tr h="462388">
                <a:tc>
                  <a:txBody>
                    <a:bodyPr/>
                    <a:lstStyle/>
                    <a:p>
                      <a:pPr algn="l" fontAlgn="ctr"/>
                      <a:r>
                        <a:rPr lang="en-US" sz="1600" b="0" u="none" strike="noStrike" kern="1200" dirty="0">
                          <a:solidFill>
                            <a:schemeClr val="tx1"/>
                          </a:solidFill>
                          <a:effectLst/>
                        </a:rPr>
                        <a:t>Capacity of Fe-Ore</a:t>
                      </a:r>
                    </a:p>
                  </a:txBody>
                  <a:tcPr marL="0" marR="0" marT="0"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1,40,000 (TPA)</a:t>
                      </a:r>
                    </a:p>
                  </a:txBody>
                  <a:tcPr marL="9525" marR="9525" marT="9525" marB="0" anchor="ctr"/>
                </a:tc>
                <a:tc vMerge="1">
                  <a:txBody>
                    <a:bodyPr/>
                    <a:lstStyle/>
                    <a:p>
                      <a:endParaRPr lang="en-IN" dirty="0"/>
                    </a:p>
                  </a:txBody>
                  <a:tcPr/>
                </a:tc>
                <a:extLst>
                  <a:ext uri="{0D108BD9-81ED-4DB2-BD59-A6C34878D82A}">
                    <a16:rowId xmlns:a16="http://schemas.microsoft.com/office/drawing/2014/main" val="270348890"/>
                  </a:ext>
                </a:extLst>
              </a:tr>
            </a:tbl>
          </a:graphicData>
        </a:graphic>
      </p:graphicFrame>
      <p:grpSp>
        <p:nvGrpSpPr>
          <p:cNvPr id="2" name="Group 1">
            <a:extLst>
              <a:ext uri="{FF2B5EF4-FFF2-40B4-BE49-F238E27FC236}">
                <a16:creationId xmlns:a16="http://schemas.microsoft.com/office/drawing/2014/main" id="{67C9089E-972A-7412-6153-5A39C96D829E}"/>
              </a:ext>
            </a:extLst>
          </p:cNvPr>
          <p:cNvGrpSpPr/>
          <p:nvPr/>
        </p:nvGrpSpPr>
        <p:grpSpPr>
          <a:xfrm>
            <a:off x="10345003" y="31381"/>
            <a:ext cx="1682426" cy="644092"/>
            <a:chOff x="6662309" y="5193733"/>
            <a:chExt cx="6098458" cy="1263786"/>
          </a:xfrm>
        </p:grpSpPr>
        <p:pic>
          <p:nvPicPr>
            <p:cNvPr id="6" name="Picture 8" descr="696,300+ Location Map Stock Photos, Pictures &amp; Royalty-Free Images - iStock  | Map, Location map pin, United states map">
              <a:extLst>
                <a:ext uri="{FF2B5EF4-FFF2-40B4-BE49-F238E27FC236}">
                  <a16:creationId xmlns:a16="http://schemas.microsoft.com/office/drawing/2014/main" id="{77474B34-46F4-B1E1-20CC-ECEBD3448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7539" y="5193733"/>
              <a:ext cx="2527995" cy="10238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538387-ADB6-27D5-9D4B-4CA7E1F929F5}"/>
                </a:ext>
              </a:extLst>
            </p:cNvPr>
            <p:cNvSpPr txBox="1"/>
            <p:nvPr/>
          </p:nvSpPr>
          <p:spPr>
            <a:xfrm>
              <a:off x="6662309" y="6087310"/>
              <a:ext cx="6098458" cy="370209"/>
            </a:xfrm>
            <a:prstGeom prst="rect">
              <a:avLst/>
            </a:prstGeom>
            <a:noFill/>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Haldia Port, WB</a:t>
              </a:r>
            </a:p>
          </p:txBody>
        </p:sp>
      </p:grpSp>
      <p:sp>
        <p:nvSpPr>
          <p:cNvPr id="3" name="TextBox 2">
            <a:extLst>
              <a:ext uri="{FF2B5EF4-FFF2-40B4-BE49-F238E27FC236}">
                <a16:creationId xmlns:a16="http://schemas.microsoft.com/office/drawing/2014/main" id="{B35FC8D8-12E5-5062-99C9-209BB7E7C81B}"/>
              </a:ext>
            </a:extLst>
          </p:cNvPr>
          <p:cNvSpPr txBox="1"/>
          <p:nvPr/>
        </p:nvSpPr>
        <p:spPr>
          <a:xfrm>
            <a:off x="367611" y="248624"/>
            <a:ext cx="9977390" cy="426848"/>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srgbClr val="00B0F0"/>
                </a:solidFill>
              </a:rPr>
              <a:t>Project Description – Acquisition of Mn-Fe Ore Mines &amp; Ferro-Alloy Plant </a:t>
            </a:r>
          </a:p>
        </p:txBody>
      </p:sp>
      <p:graphicFrame>
        <p:nvGraphicFramePr>
          <p:cNvPr id="9" name="Table 8">
            <a:extLst>
              <a:ext uri="{FF2B5EF4-FFF2-40B4-BE49-F238E27FC236}">
                <a16:creationId xmlns:a16="http://schemas.microsoft.com/office/drawing/2014/main" id="{CAD3DC77-5CBC-A021-DB56-A57F0CDB4C89}"/>
              </a:ext>
            </a:extLst>
          </p:cNvPr>
          <p:cNvGraphicFramePr>
            <a:graphicFrameLocks noGrp="1"/>
          </p:cNvGraphicFramePr>
          <p:nvPr>
            <p:extLst>
              <p:ext uri="{D42A27DB-BD31-4B8C-83A1-F6EECF244321}">
                <p14:modId xmlns:p14="http://schemas.microsoft.com/office/powerpoint/2010/main" val="560576443"/>
              </p:ext>
            </p:extLst>
          </p:nvPr>
        </p:nvGraphicFramePr>
        <p:xfrm>
          <a:off x="6824013" y="1749585"/>
          <a:ext cx="5203416" cy="1679415"/>
        </p:xfrm>
        <a:graphic>
          <a:graphicData uri="http://schemas.openxmlformats.org/drawingml/2006/table">
            <a:tbl>
              <a:tblPr firstRow="1" bandRow="1">
                <a:tableStyleId>{5C22544A-7EE6-4342-B048-85BDC9FD1C3A}</a:tableStyleId>
              </a:tblPr>
              <a:tblGrid>
                <a:gridCol w="1064064">
                  <a:extLst>
                    <a:ext uri="{9D8B030D-6E8A-4147-A177-3AD203B41FA5}">
                      <a16:colId xmlns:a16="http://schemas.microsoft.com/office/drawing/2014/main" val="634721976"/>
                    </a:ext>
                  </a:extLst>
                </a:gridCol>
                <a:gridCol w="781894">
                  <a:extLst>
                    <a:ext uri="{9D8B030D-6E8A-4147-A177-3AD203B41FA5}">
                      <a16:colId xmlns:a16="http://schemas.microsoft.com/office/drawing/2014/main" val="407786393"/>
                    </a:ext>
                  </a:extLst>
                </a:gridCol>
                <a:gridCol w="844361">
                  <a:extLst>
                    <a:ext uri="{9D8B030D-6E8A-4147-A177-3AD203B41FA5}">
                      <a16:colId xmlns:a16="http://schemas.microsoft.com/office/drawing/2014/main" val="1607409347"/>
                    </a:ext>
                  </a:extLst>
                </a:gridCol>
                <a:gridCol w="777601">
                  <a:extLst>
                    <a:ext uri="{9D8B030D-6E8A-4147-A177-3AD203B41FA5}">
                      <a16:colId xmlns:a16="http://schemas.microsoft.com/office/drawing/2014/main" val="3941821511"/>
                    </a:ext>
                  </a:extLst>
                </a:gridCol>
                <a:gridCol w="879711">
                  <a:extLst>
                    <a:ext uri="{9D8B030D-6E8A-4147-A177-3AD203B41FA5}">
                      <a16:colId xmlns:a16="http://schemas.microsoft.com/office/drawing/2014/main" val="1444433352"/>
                    </a:ext>
                  </a:extLst>
                </a:gridCol>
                <a:gridCol w="855785">
                  <a:extLst>
                    <a:ext uri="{9D8B030D-6E8A-4147-A177-3AD203B41FA5}">
                      <a16:colId xmlns:a16="http://schemas.microsoft.com/office/drawing/2014/main" val="257187712"/>
                    </a:ext>
                  </a:extLst>
                </a:gridCol>
              </a:tblGrid>
              <a:tr h="370840">
                <a:tc>
                  <a:txBody>
                    <a:bodyPr/>
                    <a:lstStyle/>
                    <a:p>
                      <a:r>
                        <a:rPr lang="en-IN" sz="1400" dirty="0"/>
                        <a:t>(INR Cr)</a:t>
                      </a:r>
                    </a:p>
                  </a:txBody>
                  <a:tcPr/>
                </a:tc>
                <a:tc>
                  <a:txBody>
                    <a:bodyPr/>
                    <a:lstStyle/>
                    <a:p>
                      <a:pPr algn="r"/>
                      <a:r>
                        <a:rPr lang="en-US" sz="1400" dirty="0"/>
                        <a:t>FY 2026</a:t>
                      </a:r>
                      <a:endParaRPr lang="en-IN" sz="1400" dirty="0"/>
                    </a:p>
                  </a:txBody>
                  <a:tcPr/>
                </a:tc>
                <a:tc>
                  <a:txBody>
                    <a:bodyPr/>
                    <a:lstStyle/>
                    <a:p>
                      <a:pPr algn="r"/>
                      <a:r>
                        <a:rPr lang="en-IN" sz="1400" dirty="0"/>
                        <a:t>FY2027</a:t>
                      </a:r>
                    </a:p>
                  </a:txBody>
                  <a:tcPr/>
                </a:tc>
                <a:tc>
                  <a:txBody>
                    <a:bodyPr/>
                    <a:lstStyle/>
                    <a:p>
                      <a:pPr algn="r"/>
                      <a:r>
                        <a:rPr lang="en-IN" sz="1400" dirty="0"/>
                        <a:t>FY2028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FY2029</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FY2030</a:t>
                      </a:r>
                    </a:p>
                  </a:txBody>
                  <a:tcPr/>
                </a:tc>
                <a:extLst>
                  <a:ext uri="{0D108BD9-81ED-4DB2-BD59-A6C34878D82A}">
                    <a16:rowId xmlns:a16="http://schemas.microsoft.com/office/drawing/2014/main" val="3785204178"/>
                  </a:ext>
                </a:extLst>
              </a:tr>
              <a:tr h="419575">
                <a:tc>
                  <a:txBody>
                    <a:bodyPr/>
                    <a:lstStyle/>
                    <a:p>
                      <a:r>
                        <a:rPr lang="en-IN" sz="1400" kern="1200" dirty="0">
                          <a:solidFill>
                            <a:schemeClr val="dk1"/>
                          </a:solidFill>
                          <a:latin typeface="+mn-lt"/>
                          <a:ea typeface="+mn-ea"/>
                          <a:cs typeface="+mn-cs"/>
                        </a:rPr>
                        <a:t>Revenue</a:t>
                      </a:r>
                    </a:p>
                  </a:txBody>
                  <a:tcPr/>
                </a:tc>
                <a:tc>
                  <a:txBody>
                    <a:bodyPr/>
                    <a:lstStyle/>
                    <a:p>
                      <a:pPr algn="ctr" fontAlgn="ctr"/>
                      <a:r>
                        <a:rPr lang="en-IN" sz="1100" b="1" i="0" u="none" strike="noStrike" dirty="0">
                          <a:solidFill>
                            <a:srgbClr val="000000"/>
                          </a:solidFill>
                          <a:effectLst/>
                          <a:latin typeface="Calibri" panose="020F0502020204030204" pitchFamily="34" charset="0"/>
                        </a:rPr>
                        <a:t>       1,009 </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       1,009 </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       1,009 </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       1,009 </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       1,009 </a:t>
                      </a:r>
                    </a:p>
                  </a:txBody>
                  <a:tcPr marL="9525" marR="9525" marT="9525" marB="0" anchor="ctr"/>
                </a:tc>
                <a:extLst>
                  <a:ext uri="{0D108BD9-81ED-4DB2-BD59-A6C34878D82A}">
                    <a16:rowId xmlns:a16="http://schemas.microsoft.com/office/drawing/2014/main" val="1082684614"/>
                  </a:ext>
                </a:extLst>
              </a:tr>
              <a:tr h="370840">
                <a:tc>
                  <a:txBody>
                    <a:bodyPr/>
                    <a:lstStyle/>
                    <a:p>
                      <a:r>
                        <a:rPr lang="en-IN" sz="1400" kern="1200" dirty="0">
                          <a:solidFill>
                            <a:schemeClr val="dk1"/>
                          </a:solidFill>
                          <a:latin typeface="+mn-lt"/>
                          <a:ea typeface="+mn-ea"/>
                          <a:cs typeface="+mn-cs"/>
                        </a:rPr>
                        <a:t>EBITDA</a:t>
                      </a:r>
                    </a:p>
                  </a:txBody>
                  <a:tcPr/>
                </a:tc>
                <a:tc>
                  <a:txBody>
                    <a:bodyPr/>
                    <a:lstStyle/>
                    <a:p>
                      <a:pPr algn="ctr" fontAlgn="ctr"/>
                      <a:r>
                        <a:rPr lang="en-IN" sz="1100" b="1" i="0" u="none" strike="noStrike" dirty="0">
                          <a:solidFill>
                            <a:srgbClr val="000000"/>
                          </a:solidFill>
                          <a:effectLst/>
                          <a:latin typeface="Calibri" panose="020F0502020204030204" pitchFamily="34" charset="0"/>
                        </a:rPr>
                        <a:t>           111 </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           111 </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           111 </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           111 </a:t>
                      </a:r>
                    </a:p>
                  </a:txBody>
                  <a:tcPr marL="9525" marR="9525" marT="9525" marB="0" anchor="ctr"/>
                </a:tc>
                <a:tc>
                  <a:txBody>
                    <a:bodyPr/>
                    <a:lstStyle/>
                    <a:p>
                      <a:pPr algn="ctr" fontAlgn="ctr"/>
                      <a:r>
                        <a:rPr lang="en-IN" sz="1100" b="1" i="0" u="none" strike="noStrike" dirty="0">
                          <a:solidFill>
                            <a:srgbClr val="000000"/>
                          </a:solidFill>
                          <a:effectLst/>
                          <a:latin typeface="Calibri" panose="020F0502020204030204" pitchFamily="34" charset="0"/>
                        </a:rPr>
                        <a:t>           111 </a:t>
                      </a:r>
                    </a:p>
                  </a:txBody>
                  <a:tcPr marL="9525" marR="9525" marT="9525" marB="0" anchor="ctr"/>
                </a:tc>
                <a:extLst>
                  <a:ext uri="{0D108BD9-81ED-4DB2-BD59-A6C34878D82A}">
                    <a16:rowId xmlns:a16="http://schemas.microsoft.com/office/drawing/2014/main" val="167537206"/>
                  </a:ext>
                </a:extLst>
              </a:tr>
              <a:tr h="370840">
                <a:tc>
                  <a:txBody>
                    <a:bodyPr/>
                    <a:lstStyle/>
                    <a:p>
                      <a:r>
                        <a:rPr lang="en-IN" sz="1400" kern="1200" dirty="0">
                          <a:solidFill>
                            <a:schemeClr val="dk1"/>
                          </a:solidFill>
                          <a:latin typeface="+mn-lt"/>
                          <a:ea typeface="+mn-ea"/>
                          <a:cs typeface="+mn-cs"/>
                        </a:rPr>
                        <a:t>EBITDA (%)</a:t>
                      </a:r>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kern="1200" dirty="0">
                          <a:solidFill>
                            <a:schemeClr val="dk1"/>
                          </a:solidFill>
                          <a:latin typeface="+mn-lt"/>
                          <a:ea typeface="+mn-ea"/>
                          <a:cs typeface="+mn-cs"/>
                        </a:rPr>
                        <a:t>11%</a:t>
                      </a:r>
                    </a:p>
                  </a:txBody>
                  <a:tcPr marL="9525" marR="9525" marT="9525" marB="0" anchor="ctr"/>
                </a:tc>
                <a:tc>
                  <a:txBody>
                    <a:bodyPr/>
                    <a:lstStyle/>
                    <a:p>
                      <a:pPr algn="ctr" fontAlgn="ctr"/>
                      <a:r>
                        <a:rPr lang="en-IN" sz="1400" kern="1200" dirty="0">
                          <a:solidFill>
                            <a:schemeClr val="dk1"/>
                          </a:solidFill>
                          <a:latin typeface="+mn-lt"/>
                          <a:ea typeface="+mn-ea"/>
                          <a:cs typeface="+mn-cs"/>
                        </a:rPr>
                        <a:t>11%</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ptos" panose="02110004020202020204"/>
                          <a:ea typeface="+mn-ea"/>
                          <a:cs typeface="+mn-cs"/>
                        </a:rPr>
                        <a:t>11%</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ptos" panose="02110004020202020204"/>
                          <a:ea typeface="+mn-ea"/>
                          <a:cs typeface="+mn-cs"/>
                        </a:rPr>
                        <a:t>11%</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ptos" panose="02110004020202020204"/>
                          <a:ea typeface="+mn-ea"/>
                          <a:cs typeface="+mn-cs"/>
                        </a:rPr>
                        <a:t>11%</a:t>
                      </a:r>
                    </a:p>
                  </a:txBody>
                  <a:tcPr marL="9525" marR="9525" marT="9525" marB="0" anchor="ctr"/>
                </a:tc>
                <a:extLst>
                  <a:ext uri="{0D108BD9-81ED-4DB2-BD59-A6C34878D82A}">
                    <a16:rowId xmlns:a16="http://schemas.microsoft.com/office/drawing/2014/main" val="1178951681"/>
                  </a:ext>
                </a:extLst>
              </a:tr>
            </a:tbl>
          </a:graphicData>
        </a:graphic>
      </p:graphicFrame>
      <p:sp>
        <p:nvSpPr>
          <p:cNvPr id="11" name="TextBox 10">
            <a:extLst>
              <a:ext uri="{FF2B5EF4-FFF2-40B4-BE49-F238E27FC236}">
                <a16:creationId xmlns:a16="http://schemas.microsoft.com/office/drawing/2014/main" id="{00956236-17B8-E00C-03D6-16FB9645A01E}"/>
              </a:ext>
            </a:extLst>
          </p:cNvPr>
          <p:cNvSpPr txBox="1"/>
          <p:nvPr/>
        </p:nvSpPr>
        <p:spPr>
          <a:xfrm>
            <a:off x="6824013" y="1388421"/>
            <a:ext cx="1425074" cy="307777"/>
          </a:xfrm>
          <a:prstGeom prst="rect">
            <a:avLst/>
          </a:prstGeom>
          <a:noFill/>
        </p:spPr>
        <p:txBody>
          <a:bodyPr wrap="square">
            <a:spAutoFit/>
          </a:bodyPr>
          <a:lstStyle/>
          <a:p>
            <a:r>
              <a:rPr lang="en-US" sz="1400" dirty="0">
                <a:solidFill>
                  <a:srgbClr val="00B0F0"/>
                </a:solidFill>
              </a:rPr>
              <a:t>Financials</a:t>
            </a:r>
            <a:endParaRPr lang="en-IN" sz="1400" dirty="0">
              <a:solidFill>
                <a:srgbClr val="00B0F0"/>
              </a:solidFill>
            </a:endParaRPr>
          </a:p>
        </p:txBody>
      </p:sp>
      <p:sp>
        <p:nvSpPr>
          <p:cNvPr id="13" name="TextBox 12">
            <a:extLst>
              <a:ext uri="{FF2B5EF4-FFF2-40B4-BE49-F238E27FC236}">
                <a16:creationId xmlns:a16="http://schemas.microsoft.com/office/drawing/2014/main" id="{79B56664-BFEB-4A43-4748-567DD78DBC05}"/>
              </a:ext>
            </a:extLst>
          </p:cNvPr>
          <p:cNvSpPr txBox="1"/>
          <p:nvPr/>
        </p:nvSpPr>
        <p:spPr>
          <a:xfrm>
            <a:off x="258958" y="4539098"/>
            <a:ext cx="11247769" cy="923330"/>
          </a:xfrm>
          <a:prstGeom prst="rect">
            <a:avLst/>
          </a:prstGeom>
          <a:noFill/>
        </p:spPr>
        <p:txBody>
          <a:bodyPr wrap="square">
            <a:spAutoFit/>
          </a:bodyPr>
          <a:lstStyle/>
          <a:p>
            <a:r>
              <a:rPr lang="en-US" i="1" dirty="0"/>
              <a:t>Ferro Alloys (Fe-Mn), are essential ingredients that are added in normal and special steel production for de-oxidation, grain size control and also enabling finished steel to have certain properties which are specific to the type and grade. Ferro Alloys also play a role in improving and enhancing the mechanical properties of the steel</a:t>
            </a:r>
            <a:endParaRPr lang="en-IN" i="1" dirty="0"/>
          </a:p>
        </p:txBody>
      </p:sp>
      <p:sp>
        <p:nvSpPr>
          <p:cNvPr id="14" name="TextBox 13">
            <a:extLst>
              <a:ext uri="{FF2B5EF4-FFF2-40B4-BE49-F238E27FC236}">
                <a16:creationId xmlns:a16="http://schemas.microsoft.com/office/drawing/2014/main" id="{78C0896E-B676-C756-D18C-4C81D1C8D0F1}"/>
              </a:ext>
            </a:extLst>
          </p:cNvPr>
          <p:cNvSpPr txBox="1"/>
          <p:nvPr/>
        </p:nvSpPr>
        <p:spPr>
          <a:xfrm>
            <a:off x="258958" y="4121749"/>
            <a:ext cx="1425074" cy="369332"/>
          </a:xfrm>
          <a:prstGeom prst="rect">
            <a:avLst/>
          </a:prstGeom>
          <a:noFill/>
        </p:spPr>
        <p:txBody>
          <a:bodyPr wrap="square">
            <a:spAutoFit/>
          </a:bodyPr>
          <a:lstStyle/>
          <a:p>
            <a:r>
              <a:rPr lang="en-US" dirty="0">
                <a:solidFill>
                  <a:srgbClr val="00B0F0"/>
                </a:solidFill>
              </a:rPr>
              <a:t>Advantages</a:t>
            </a:r>
            <a:endParaRPr lang="en-IN" dirty="0">
              <a:solidFill>
                <a:srgbClr val="00B0F0"/>
              </a:solidFill>
            </a:endParaRPr>
          </a:p>
        </p:txBody>
      </p:sp>
      <p:sp>
        <p:nvSpPr>
          <p:cNvPr id="15" name="TextBox 14">
            <a:extLst>
              <a:ext uri="{FF2B5EF4-FFF2-40B4-BE49-F238E27FC236}">
                <a16:creationId xmlns:a16="http://schemas.microsoft.com/office/drawing/2014/main" id="{BE86C37A-B697-0F24-9569-5106364BECF9}"/>
              </a:ext>
            </a:extLst>
          </p:cNvPr>
          <p:cNvSpPr txBox="1"/>
          <p:nvPr/>
        </p:nvSpPr>
        <p:spPr>
          <a:xfrm>
            <a:off x="229507" y="1399679"/>
            <a:ext cx="6094140" cy="343235"/>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dirty="0">
                <a:solidFill>
                  <a:srgbClr val="00B0F0"/>
                </a:solidFill>
              </a:rPr>
              <a:t>Phase – 1 (Total Investment ~ </a:t>
            </a:r>
            <a:r>
              <a:rPr lang="en-US" sz="1800" b="1" dirty="0">
                <a:solidFill>
                  <a:srgbClr val="00B0F0"/>
                </a:solidFill>
              </a:rPr>
              <a:t>Rs 1400 Crore</a:t>
            </a:r>
            <a:r>
              <a:rPr lang="en-US" sz="1800" dirty="0">
                <a:solidFill>
                  <a:srgbClr val="00B0F0"/>
                </a:solidFill>
              </a:rPr>
              <a:t>)</a:t>
            </a:r>
          </a:p>
        </p:txBody>
      </p:sp>
    </p:spTree>
    <p:extLst>
      <p:ext uri="{BB962C8B-B14F-4D97-AF65-F5344CB8AC3E}">
        <p14:creationId xmlns:p14="http://schemas.microsoft.com/office/powerpoint/2010/main" val="133072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A041A-0741-AF56-FCFB-DADEB5BB114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F6700D-97CA-7F48-061B-0FFC2A0D4814}"/>
              </a:ext>
            </a:extLst>
          </p:cNvPr>
          <p:cNvSpPr>
            <a:spLocks noGrp="1"/>
          </p:cNvSpPr>
          <p:nvPr>
            <p:ph type="sldNum" sz="quarter" idx="12"/>
          </p:nvPr>
        </p:nvSpPr>
        <p:spPr/>
        <p:txBody>
          <a:bodyPr/>
          <a:lstStyle/>
          <a:p>
            <a:fld id="{9B0F09E7-F10B-4D20-BC7C-C074F7CC874D}" type="slidenum">
              <a:rPr lang="en-IN" smtClean="0"/>
              <a:t>15</a:t>
            </a:fld>
            <a:endParaRPr lang="en-IN" dirty="0"/>
          </a:p>
        </p:txBody>
      </p:sp>
      <p:graphicFrame>
        <p:nvGraphicFramePr>
          <p:cNvPr id="5" name="Table 4">
            <a:extLst>
              <a:ext uri="{FF2B5EF4-FFF2-40B4-BE49-F238E27FC236}">
                <a16:creationId xmlns:a16="http://schemas.microsoft.com/office/drawing/2014/main" id="{712E9FE3-9E7B-EB5E-2434-921E8C198036}"/>
              </a:ext>
            </a:extLst>
          </p:cNvPr>
          <p:cNvGraphicFramePr>
            <a:graphicFrameLocks noGrp="1"/>
          </p:cNvGraphicFramePr>
          <p:nvPr/>
        </p:nvGraphicFramePr>
        <p:xfrm>
          <a:off x="267984" y="1617692"/>
          <a:ext cx="6435443" cy="4703048"/>
        </p:xfrm>
        <a:graphic>
          <a:graphicData uri="http://schemas.openxmlformats.org/drawingml/2006/table">
            <a:tbl>
              <a:tblPr firstRow="1" bandRow="1">
                <a:tableStyleId>{5C22544A-7EE6-4342-B048-85BDC9FD1C3A}</a:tableStyleId>
              </a:tblPr>
              <a:tblGrid>
                <a:gridCol w="3631230">
                  <a:extLst>
                    <a:ext uri="{9D8B030D-6E8A-4147-A177-3AD203B41FA5}">
                      <a16:colId xmlns:a16="http://schemas.microsoft.com/office/drawing/2014/main" val="3935470794"/>
                    </a:ext>
                  </a:extLst>
                </a:gridCol>
                <a:gridCol w="1361358">
                  <a:extLst>
                    <a:ext uri="{9D8B030D-6E8A-4147-A177-3AD203B41FA5}">
                      <a16:colId xmlns:a16="http://schemas.microsoft.com/office/drawing/2014/main" val="1680435187"/>
                    </a:ext>
                  </a:extLst>
                </a:gridCol>
                <a:gridCol w="1442855">
                  <a:extLst>
                    <a:ext uri="{9D8B030D-6E8A-4147-A177-3AD203B41FA5}">
                      <a16:colId xmlns:a16="http://schemas.microsoft.com/office/drawing/2014/main" val="3154770402"/>
                    </a:ext>
                  </a:extLst>
                </a:gridCol>
              </a:tblGrid>
              <a:tr h="525088">
                <a:tc>
                  <a:txBody>
                    <a:bodyPr/>
                    <a:lstStyle/>
                    <a:p>
                      <a:pPr marL="0" algn="ctr" defTabSz="914400" rtl="0" eaLnBrk="1" fontAlgn="ctr" latinLnBrk="0" hangingPunct="1"/>
                      <a:r>
                        <a:rPr lang="en-IN" sz="1600" b="1" kern="1200" dirty="0">
                          <a:solidFill>
                            <a:schemeClr val="lt1"/>
                          </a:solidFill>
                          <a:latin typeface="+mn-lt"/>
                          <a:ea typeface="+mn-ea"/>
                          <a:cs typeface="+mn-cs"/>
                        </a:rPr>
                        <a:t>Parameters</a:t>
                      </a:r>
                    </a:p>
                  </a:txBody>
                  <a:tcPr marL="0" marR="0" marT="0" marB="0" anchor="ctr"/>
                </a:tc>
                <a:tc>
                  <a:txBody>
                    <a:bodyPr/>
                    <a:lstStyle/>
                    <a:p>
                      <a:pPr marL="0" algn="ctr" defTabSz="914400" rtl="0" eaLnBrk="1" fontAlgn="ctr" latinLnBrk="0" hangingPunct="1"/>
                      <a:r>
                        <a:rPr lang="en-US" sz="1600" b="1" kern="1200" dirty="0">
                          <a:solidFill>
                            <a:schemeClr val="lt1"/>
                          </a:solidFill>
                          <a:latin typeface="+mn-lt"/>
                          <a:ea typeface="+mn-ea"/>
                          <a:cs typeface="+mn-cs"/>
                        </a:rPr>
                        <a:t>Production </a:t>
                      </a:r>
                    </a:p>
                    <a:p>
                      <a:pPr marL="0" algn="ctr" defTabSz="914400" rtl="0" eaLnBrk="1" fontAlgn="ctr" latinLnBrk="0" hangingPunct="1"/>
                      <a:r>
                        <a:rPr lang="en-US" sz="1600" b="1" kern="1200" dirty="0">
                          <a:solidFill>
                            <a:schemeClr val="lt1"/>
                          </a:solidFill>
                          <a:latin typeface="+mn-lt"/>
                          <a:ea typeface="+mn-ea"/>
                          <a:cs typeface="+mn-cs"/>
                        </a:rPr>
                        <a:t>Capacity</a:t>
                      </a:r>
                      <a:endParaRPr lang="en-IN" sz="1600" b="1" kern="1200" dirty="0">
                        <a:solidFill>
                          <a:schemeClr val="lt1"/>
                        </a:solidFill>
                        <a:latin typeface="+mn-lt"/>
                        <a:ea typeface="+mn-ea"/>
                        <a:cs typeface="+mn-cs"/>
                      </a:endParaRPr>
                    </a:p>
                  </a:txBody>
                  <a:tcPr marL="0" marR="0" marT="0" marB="0" anchor="ctr"/>
                </a:tc>
                <a:tc>
                  <a:txBody>
                    <a:bodyPr/>
                    <a:lstStyle/>
                    <a:p>
                      <a:pPr marL="0" algn="ctr" defTabSz="914400" rtl="0" eaLnBrk="1" fontAlgn="ctr" latinLnBrk="0" hangingPunct="1"/>
                      <a:r>
                        <a:rPr lang="en-US" sz="1600" b="1" kern="1200" dirty="0">
                          <a:solidFill>
                            <a:schemeClr val="lt1"/>
                          </a:solidFill>
                        </a:rPr>
                        <a:t>Investment </a:t>
                      </a:r>
                    </a:p>
                    <a:p>
                      <a:pPr marL="0" algn="ctr" defTabSz="914400" rtl="0" eaLnBrk="1" fontAlgn="ctr" latinLnBrk="0" hangingPunct="1"/>
                      <a:r>
                        <a:rPr lang="en-US" sz="1600" b="1" kern="1200" dirty="0">
                          <a:solidFill>
                            <a:schemeClr val="lt1"/>
                          </a:solidFill>
                        </a:rPr>
                        <a:t>(INR Cr)</a:t>
                      </a:r>
                      <a:endParaRPr lang="en-IN" sz="1600" b="1" kern="1200" dirty="0">
                        <a:solidFill>
                          <a:schemeClr val="lt1"/>
                        </a:solidFill>
                        <a:latin typeface="+mn-lt"/>
                        <a:ea typeface="+mn-ea"/>
                        <a:cs typeface="+mn-cs"/>
                      </a:endParaRPr>
                    </a:p>
                  </a:txBody>
                  <a:tcPr marL="0" marR="0" marT="0" marB="0" anchor="ctr"/>
                </a:tc>
                <a:extLst>
                  <a:ext uri="{0D108BD9-81ED-4DB2-BD59-A6C34878D82A}">
                    <a16:rowId xmlns:a16="http://schemas.microsoft.com/office/drawing/2014/main" val="4004357832"/>
                  </a:ext>
                </a:extLst>
              </a:tr>
              <a:tr h="52508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tx1"/>
                          </a:solidFill>
                          <a:effectLst/>
                          <a:latin typeface="+mn-lt"/>
                          <a:ea typeface="+mn-ea"/>
                          <a:cs typeface="+mn-cs"/>
                        </a:rPr>
                        <a:t>Capacity Enhancement </a:t>
                      </a:r>
                      <a:r>
                        <a:rPr lang="en-US" sz="1600" b="0" u="none" strike="noStrike" kern="1200" dirty="0">
                          <a:solidFill>
                            <a:schemeClr val="tx1"/>
                          </a:solidFill>
                          <a:effectLst/>
                        </a:rPr>
                        <a:t>Mn-Ore</a:t>
                      </a:r>
                      <a:endParaRPr lang="en-US" sz="1600" b="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1400" kern="1200" dirty="0">
                          <a:solidFill>
                            <a:schemeClr val="dk1"/>
                          </a:solidFill>
                          <a:latin typeface="+mn-lt"/>
                          <a:ea typeface="+mn-ea"/>
                          <a:cs typeface="+mn-cs"/>
                        </a:rPr>
                        <a:t>5,00,000 (TPA)</a:t>
                      </a:r>
                      <a:endParaRPr lang="en-IN" sz="1400" kern="1200" dirty="0">
                        <a:solidFill>
                          <a:schemeClr val="dk1"/>
                        </a:solidFill>
                        <a:latin typeface="+mn-lt"/>
                        <a:ea typeface="+mn-ea"/>
                        <a:cs typeface="+mn-cs"/>
                      </a:endParaRPr>
                    </a:p>
                  </a:txBody>
                  <a:tcPr marL="0" marR="0" marT="0" marB="0" anchor="ctr"/>
                </a:tc>
                <a:tc>
                  <a:txBody>
                    <a:bodyPr/>
                    <a:lstStyle/>
                    <a:p>
                      <a:pPr marL="0" algn="ctr" defTabSz="914400" rtl="0" eaLnBrk="1" fontAlgn="ctr" latinLnBrk="0" hangingPunct="1"/>
                      <a:r>
                        <a:rPr lang="en-US" sz="1600" kern="1200" dirty="0">
                          <a:solidFill>
                            <a:schemeClr val="dk1"/>
                          </a:solidFill>
                          <a:latin typeface="+mn-lt"/>
                          <a:ea typeface="+mn-ea"/>
                          <a:cs typeface="+mn-cs"/>
                        </a:rPr>
                        <a:t>50</a:t>
                      </a:r>
                      <a:endParaRPr lang="en-IN" sz="1600" b="1" kern="1200" dirty="0">
                        <a:solidFill>
                          <a:schemeClr val="lt1"/>
                        </a:solidFill>
                        <a:latin typeface="+mn-lt"/>
                        <a:ea typeface="+mn-ea"/>
                        <a:cs typeface="+mn-cs"/>
                      </a:endParaRPr>
                    </a:p>
                  </a:txBody>
                  <a:tcPr marL="0" marR="0" marT="0" marB="0" anchor="ctr"/>
                </a:tc>
                <a:extLst>
                  <a:ext uri="{0D108BD9-81ED-4DB2-BD59-A6C34878D82A}">
                    <a16:rowId xmlns:a16="http://schemas.microsoft.com/office/drawing/2014/main" val="2703263693"/>
                  </a:ext>
                </a:extLst>
              </a:tr>
              <a:tr h="46238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tx1"/>
                          </a:solidFill>
                          <a:effectLst/>
                          <a:latin typeface="+mn-lt"/>
                          <a:ea typeface="+mn-ea"/>
                          <a:cs typeface="+mn-cs"/>
                        </a:rPr>
                        <a:t>Capacity Enhancement Fe</a:t>
                      </a:r>
                      <a:r>
                        <a:rPr lang="en-US" sz="1600" b="0" u="none" strike="noStrike" kern="1200" dirty="0">
                          <a:solidFill>
                            <a:schemeClr val="tx1"/>
                          </a:solidFill>
                          <a:effectLst/>
                        </a:rPr>
                        <a:t>-Ore</a:t>
                      </a:r>
                      <a:endParaRPr lang="en-US" sz="1600" b="0" u="none" strike="noStrike" kern="1200" dirty="0">
                        <a:solidFill>
                          <a:schemeClr val="tx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kern="1200" dirty="0">
                          <a:solidFill>
                            <a:schemeClr val="dk1"/>
                          </a:solidFill>
                          <a:latin typeface="+mn-lt"/>
                          <a:ea typeface="+mn-ea"/>
                          <a:cs typeface="+mn-cs"/>
                        </a:rPr>
                        <a:t>    </a:t>
                      </a:r>
                      <a:r>
                        <a:rPr lang="en-US" sz="1400" kern="1200" dirty="0">
                          <a:solidFill>
                            <a:schemeClr val="dk1"/>
                          </a:solidFill>
                          <a:latin typeface="+mn-lt"/>
                          <a:ea typeface="+mn-ea"/>
                          <a:cs typeface="+mn-cs"/>
                        </a:rPr>
                        <a:t>5,00,000 (TPA)</a:t>
                      </a:r>
                      <a:endParaRPr lang="en-IN" sz="1400" kern="1200" dirty="0">
                        <a:solidFill>
                          <a:schemeClr val="dk1"/>
                        </a:solidFill>
                        <a:latin typeface="+mn-lt"/>
                        <a:ea typeface="+mn-ea"/>
                        <a:cs typeface="+mn-cs"/>
                      </a:endParaRPr>
                    </a:p>
                  </a:txBody>
                  <a:tcPr marL="9525" marR="9525" marT="9525" marB="0" anchor="ctr"/>
                </a:tc>
                <a:tc>
                  <a:txBody>
                    <a:bodyPr/>
                    <a:lstStyle/>
                    <a:p>
                      <a:pPr algn="ctr" fontAlgn="ctr"/>
                      <a:r>
                        <a:rPr lang="en-US" sz="1400" kern="1200" dirty="0">
                          <a:solidFill>
                            <a:schemeClr val="dk1"/>
                          </a:solidFill>
                          <a:latin typeface="+mn-lt"/>
                          <a:ea typeface="+mn-ea"/>
                          <a:cs typeface="+mn-cs"/>
                        </a:rPr>
                        <a:t>50</a:t>
                      </a:r>
                      <a:endParaRPr lang="en-IN" sz="14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4015033879"/>
                  </a:ext>
                </a:extLst>
              </a:tr>
              <a:tr h="527002">
                <a:tc>
                  <a:txBody>
                    <a:bodyPr/>
                    <a:lstStyle/>
                    <a:p>
                      <a:pPr algn="l" fontAlgn="ctr"/>
                      <a:r>
                        <a:rPr lang="en-US" sz="1600" b="0" u="none" strike="noStrike" kern="1200" dirty="0">
                          <a:solidFill>
                            <a:schemeClr val="tx1"/>
                          </a:solidFill>
                          <a:effectLst/>
                          <a:latin typeface="+mn-lt"/>
                          <a:ea typeface="+mn-ea"/>
                          <a:cs typeface="+mn-cs"/>
                        </a:rPr>
                        <a:t>Submerged Electric Arc Furnace :</a:t>
                      </a:r>
                    </a:p>
                    <a:p>
                      <a:pPr algn="l" fontAlgn="ctr"/>
                      <a:r>
                        <a:rPr lang="en-US" sz="1600" b="0" u="none" strike="noStrike" kern="1200" dirty="0">
                          <a:solidFill>
                            <a:schemeClr val="tx1"/>
                          </a:solidFill>
                          <a:effectLst/>
                          <a:latin typeface="+mn-lt"/>
                          <a:ea typeface="+mn-ea"/>
                          <a:cs typeface="+mn-cs"/>
                        </a:rPr>
                        <a:t> 3 x 12 MVA</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57,024 (TPA)</a:t>
                      </a:r>
                    </a:p>
                  </a:txBody>
                  <a:tcPr marL="9525" marR="9525" marT="9525" marB="0" anchor="ctr"/>
                </a:tc>
                <a:tc>
                  <a:txBody>
                    <a:bodyPr/>
                    <a:lstStyle/>
                    <a:p>
                      <a:pPr algn="ctr" fontAlgn="ctr"/>
                      <a:r>
                        <a:rPr lang="en-US" sz="1400" kern="1200" dirty="0">
                          <a:solidFill>
                            <a:schemeClr val="dk1"/>
                          </a:solidFill>
                          <a:latin typeface="+mn-lt"/>
                          <a:ea typeface="+mn-ea"/>
                          <a:cs typeface="+mn-cs"/>
                        </a:rPr>
                        <a:t>108</a:t>
                      </a:r>
                      <a:endParaRPr lang="en-IN" sz="14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1727623593"/>
                  </a:ext>
                </a:extLst>
              </a:tr>
              <a:tr h="462388">
                <a:tc>
                  <a:txBody>
                    <a:bodyPr/>
                    <a:lstStyle/>
                    <a:p>
                      <a:pPr algn="l" fontAlgn="ctr"/>
                      <a:r>
                        <a:rPr lang="en-US" sz="1600" b="0" u="none" strike="noStrike" kern="1200" dirty="0">
                          <a:solidFill>
                            <a:schemeClr val="tx1"/>
                          </a:solidFill>
                          <a:effectLst/>
                          <a:latin typeface="+mn-lt"/>
                          <a:ea typeface="+mn-ea"/>
                          <a:cs typeface="+mn-cs"/>
                        </a:rPr>
                        <a:t>DRI Plant : 1 x 900 TPD</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2,97,000 (TPA) </a:t>
                      </a:r>
                    </a:p>
                  </a:txBody>
                  <a:tcPr marL="9525" marR="9525" marT="9525" marB="0" anchor="ctr"/>
                </a:tc>
                <a:tc>
                  <a:txBody>
                    <a:bodyPr/>
                    <a:lstStyle/>
                    <a:p>
                      <a:pPr algn="ctr" fontAlgn="ctr"/>
                      <a:r>
                        <a:rPr lang="en-US" sz="1400" kern="1200" dirty="0">
                          <a:solidFill>
                            <a:schemeClr val="dk1"/>
                          </a:solidFill>
                          <a:latin typeface="+mn-lt"/>
                          <a:ea typeface="+mn-ea"/>
                          <a:cs typeface="+mn-cs"/>
                        </a:rPr>
                        <a:t>308</a:t>
                      </a:r>
                      <a:endParaRPr lang="en-IN" sz="14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4093885383"/>
                  </a:ext>
                </a:extLst>
              </a:tr>
              <a:tr h="527002">
                <a:tc>
                  <a:txBody>
                    <a:bodyPr/>
                    <a:lstStyle/>
                    <a:p>
                      <a:pPr algn="l" fontAlgn="ctr"/>
                      <a:r>
                        <a:rPr lang="en-US" sz="1600" b="0" u="none" strike="noStrike" kern="1200" dirty="0">
                          <a:solidFill>
                            <a:schemeClr val="tx1"/>
                          </a:solidFill>
                          <a:effectLst/>
                          <a:latin typeface="+mn-lt"/>
                          <a:ea typeface="+mn-ea"/>
                          <a:cs typeface="+mn-cs"/>
                        </a:rPr>
                        <a:t>Iron ore Beneficiation Plant : </a:t>
                      </a:r>
                    </a:p>
                    <a:p>
                      <a:pPr algn="l" fontAlgn="ctr"/>
                      <a:r>
                        <a:rPr lang="en-US" sz="1600" b="0" u="none" strike="noStrike" kern="1200" dirty="0">
                          <a:solidFill>
                            <a:schemeClr val="tx1"/>
                          </a:solidFill>
                          <a:effectLst/>
                          <a:latin typeface="+mn-lt"/>
                          <a:ea typeface="+mn-ea"/>
                          <a:cs typeface="+mn-cs"/>
                        </a:rPr>
                        <a:t>1 MTPA Input</a:t>
                      </a:r>
                    </a:p>
                  </a:txBody>
                  <a:tcPr marL="9525" marR="9525" marT="9525" marB="0" anchor="ctr"/>
                </a:tc>
                <a:tc rowSpan="2">
                  <a:txBody>
                    <a:bodyPr/>
                    <a:lstStyle/>
                    <a:p>
                      <a:pPr marL="0" algn="ctr" defTabSz="914400" rtl="0" eaLnBrk="1" fontAlgn="ctr" latinLnBrk="0" hangingPunct="1"/>
                      <a:r>
                        <a:rPr lang="en-IN" sz="1400" kern="1200" dirty="0">
                          <a:solidFill>
                            <a:schemeClr val="dk1"/>
                          </a:solidFill>
                          <a:latin typeface="+mn-lt"/>
                          <a:ea typeface="+mn-ea"/>
                          <a:cs typeface="+mn-cs"/>
                        </a:rPr>
                        <a:t>     8,50,000 (TPA) </a:t>
                      </a:r>
                    </a:p>
                  </a:txBody>
                  <a:tcPr marL="9525" marR="9525" marT="9525" marB="0" anchor="ctr"/>
                </a:tc>
                <a:tc rowSpan="2">
                  <a:txBody>
                    <a:bodyPr/>
                    <a:lstStyle/>
                    <a:p>
                      <a:pPr algn="ctr" fontAlgn="ctr"/>
                      <a:r>
                        <a:rPr lang="en-IN" sz="1400" kern="1200" dirty="0">
                          <a:solidFill>
                            <a:schemeClr val="dk1"/>
                          </a:solidFill>
                          <a:latin typeface="+mn-lt"/>
                          <a:ea typeface="+mn-ea"/>
                          <a:cs typeface="+mn-cs"/>
                        </a:rPr>
                        <a:t> 350 </a:t>
                      </a:r>
                    </a:p>
                  </a:txBody>
                  <a:tcPr marL="9525" marR="9525" marT="9525" marB="0" anchor="ctr"/>
                </a:tc>
                <a:extLst>
                  <a:ext uri="{0D108BD9-81ED-4DB2-BD59-A6C34878D82A}">
                    <a16:rowId xmlns:a16="http://schemas.microsoft.com/office/drawing/2014/main" val="2782299397"/>
                  </a:ext>
                </a:extLst>
              </a:tr>
              <a:tr h="527002">
                <a:tc>
                  <a:txBody>
                    <a:bodyPr/>
                    <a:lstStyle/>
                    <a:p>
                      <a:pPr algn="l" fontAlgn="ctr"/>
                      <a:r>
                        <a:rPr lang="en-IN" sz="1600" b="0" u="none" strike="noStrike" kern="1200" dirty="0">
                          <a:solidFill>
                            <a:schemeClr val="tx1"/>
                          </a:solidFill>
                          <a:effectLst/>
                          <a:latin typeface="+mn-lt"/>
                          <a:ea typeface="+mn-ea"/>
                          <a:cs typeface="+mn-cs"/>
                        </a:rPr>
                        <a:t>Iron Ore Pellet Plant : </a:t>
                      </a:r>
                    </a:p>
                    <a:p>
                      <a:pPr algn="l" fontAlgn="ctr"/>
                      <a:r>
                        <a:rPr lang="en-IN" sz="1600" b="0" u="none" strike="noStrike" kern="1200" dirty="0">
                          <a:solidFill>
                            <a:schemeClr val="tx1"/>
                          </a:solidFill>
                          <a:effectLst/>
                          <a:latin typeface="+mn-lt"/>
                          <a:ea typeface="+mn-ea"/>
                          <a:cs typeface="+mn-cs"/>
                        </a:rPr>
                        <a:t>0.85 MTPA Output</a:t>
                      </a:r>
                    </a:p>
                  </a:txBody>
                  <a:tcPr marL="9525" marR="9525" marT="9525" marB="0" anchor="ct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9391950"/>
                  </a:ext>
                </a:extLst>
              </a:tr>
              <a:tr h="527002">
                <a:tc>
                  <a:txBody>
                    <a:bodyPr/>
                    <a:lstStyle/>
                    <a:p>
                      <a:pPr algn="l" fontAlgn="ctr"/>
                      <a:r>
                        <a:rPr lang="en-US" sz="1600" b="0" u="none" strike="noStrike" kern="1200" dirty="0">
                          <a:solidFill>
                            <a:schemeClr val="tx1"/>
                          </a:solidFill>
                          <a:effectLst/>
                          <a:latin typeface="+mn-lt"/>
                          <a:ea typeface="+mn-ea"/>
                          <a:cs typeface="+mn-cs"/>
                        </a:rPr>
                        <a:t>Captive Power Plant:</a:t>
                      </a:r>
                    </a:p>
                    <a:p>
                      <a:pPr algn="l" fontAlgn="ctr"/>
                      <a:r>
                        <a:rPr lang="en-US" sz="1600" b="0" u="none" strike="noStrike" kern="1200" dirty="0">
                          <a:solidFill>
                            <a:schemeClr val="tx1"/>
                          </a:solidFill>
                          <a:effectLst/>
                          <a:latin typeface="+mn-lt"/>
                          <a:ea typeface="+mn-ea"/>
                          <a:cs typeface="+mn-cs"/>
                        </a:rPr>
                        <a:t>WHRB (25 MW) &amp; AFBC (10 MW)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321 Million Units</a:t>
                      </a:r>
                    </a:p>
                    <a:p>
                      <a:pPr marL="0" algn="ctr" defTabSz="914400" rtl="0" eaLnBrk="1" fontAlgn="ctr" latinLnBrk="0" hangingPunct="1"/>
                      <a:r>
                        <a:rPr lang="en-IN" sz="1400" kern="1200" dirty="0">
                          <a:solidFill>
                            <a:schemeClr val="dk1"/>
                          </a:solidFill>
                          <a:latin typeface="+mn-lt"/>
                          <a:ea typeface="+mn-ea"/>
                          <a:cs typeface="+mn-cs"/>
                        </a:rPr>
                        <a:t>(35 MW) </a:t>
                      </a:r>
                    </a:p>
                  </a:txBody>
                  <a:tcPr marL="9525" marR="9525" marT="9525" marB="0" anchor="ctr"/>
                </a:tc>
                <a:tc>
                  <a:txBody>
                    <a:bodyPr/>
                    <a:lstStyle/>
                    <a:p>
                      <a:pPr algn="ctr" fontAlgn="ctr"/>
                      <a:r>
                        <a:rPr lang="en-IN" sz="1400" kern="1200" dirty="0">
                          <a:solidFill>
                            <a:schemeClr val="dk1"/>
                          </a:solidFill>
                          <a:latin typeface="+mn-lt"/>
                          <a:ea typeface="+mn-ea"/>
                          <a:cs typeface="+mn-cs"/>
                        </a:rPr>
                        <a:t>  228 </a:t>
                      </a:r>
                    </a:p>
                  </a:txBody>
                  <a:tcPr marL="9525" marR="9525" marT="9525" marB="0" anchor="ctr"/>
                </a:tc>
                <a:extLst>
                  <a:ext uri="{0D108BD9-81ED-4DB2-BD59-A6C34878D82A}">
                    <a16:rowId xmlns:a16="http://schemas.microsoft.com/office/drawing/2014/main" val="775536037"/>
                  </a:ext>
                </a:extLst>
              </a:tr>
              <a:tr h="620088">
                <a:tc>
                  <a:txBody>
                    <a:bodyPr/>
                    <a:lstStyle/>
                    <a:p>
                      <a:pPr algn="l" fontAlgn="ctr"/>
                      <a:r>
                        <a:rPr lang="en-US" sz="1600" b="0" u="none" strike="noStrike" kern="1200" dirty="0">
                          <a:solidFill>
                            <a:schemeClr val="tx1"/>
                          </a:solidFill>
                          <a:effectLst/>
                          <a:latin typeface="+mn-lt"/>
                          <a:ea typeface="+mn-ea"/>
                          <a:cs typeface="+mn-cs"/>
                        </a:rPr>
                        <a:t>Thermal Power Plant : </a:t>
                      </a:r>
                    </a:p>
                    <a:p>
                      <a:pPr algn="l" fontAlgn="ctr"/>
                      <a:r>
                        <a:rPr lang="en-US" sz="1600" b="0" u="none" strike="noStrike" kern="1200" dirty="0">
                          <a:solidFill>
                            <a:schemeClr val="tx1"/>
                          </a:solidFill>
                          <a:effectLst/>
                          <a:latin typeface="+mn-lt"/>
                          <a:ea typeface="+mn-ea"/>
                          <a:cs typeface="+mn-cs"/>
                        </a:rPr>
                        <a:t>95 MW</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677 Million Units</a:t>
                      </a:r>
                    </a:p>
                    <a:p>
                      <a:pPr marL="0" algn="ctr" defTabSz="914400" rtl="0" eaLnBrk="1" fontAlgn="ctr" latinLnBrk="0" hangingPunct="1"/>
                      <a:r>
                        <a:rPr lang="en-IN" sz="1400" kern="1200" dirty="0">
                          <a:solidFill>
                            <a:schemeClr val="dk1"/>
                          </a:solidFill>
                          <a:latin typeface="+mn-lt"/>
                          <a:ea typeface="+mn-ea"/>
                          <a:cs typeface="+mn-cs"/>
                        </a:rPr>
                        <a:t>(95 MW) </a:t>
                      </a:r>
                    </a:p>
                  </a:txBody>
                  <a:tcPr marL="9525" marR="9525" marT="9525" marB="0" anchor="ctr"/>
                </a:tc>
                <a:tc>
                  <a:txBody>
                    <a:bodyPr/>
                    <a:lstStyle/>
                    <a:p>
                      <a:pPr algn="ctr" fontAlgn="ctr"/>
                      <a:r>
                        <a:rPr lang="en-IN" sz="1400" kern="1200" dirty="0">
                          <a:solidFill>
                            <a:schemeClr val="dk1"/>
                          </a:solidFill>
                          <a:latin typeface="+mn-lt"/>
                          <a:ea typeface="+mn-ea"/>
                          <a:cs typeface="+mn-cs"/>
                        </a:rPr>
                        <a:t> 618 </a:t>
                      </a:r>
                    </a:p>
                  </a:txBody>
                  <a:tcPr marL="9525" marR="9525" marT="9525" marB="0" anchor="ctr"/>
                </a:tc>
                <a:extLst>
                  <a:ext uri="{0D108BD9-81ED-4DB2-BD59-A6C34878D82A}">
                    <a16:rowId xmlns:a16="http://schemas.microsoft.com/office/drawing/2014/main" val="3590192581"/>
                  </a:ext>
                </a:extLst>
              </a:tr>
            </a:tbl>
          </a:graphicData>
        </a:graphic>
      </p:graphicFrame>
      <p:grpSp>
        <p:nvGrpSpPr>
          <p:cNvPr id="2" name="Group 1">
            <a:extLst>
              <a:ext uri="{FF2B5EF4-FFF2-40B4-BE49-F238E27FC236}">
                <a16:creationId xmlns:a16="http://schemas.microsoft.com/office/drawing/2014/main" id="{8CD7925B-BF0F-A09A-9201-51928020CA26}"/>
              </a:ext>
            </a:extLst>
          </p:cNvPr>
          <p:cNvGrpSpPr/>
          <p:nvPr/>
        </p:nvGrpSpPr>
        <p:grpSpPr>
          <a:xfrm>
            <a:off x="9708188" y="193012"/>
            <a:ext cx="2377243" cy="1046305"/>
            <a:chOff x="6662309" y="5193733"/>
            <a:chExt cx="6098458" cy="1263786"/>
          </a:xfrm>
        </p:grpSpPr>
        <p:pic>
          <p:nvPicPr>
            <p:cNvPr id="6" name="Picture 8" descr="696,300+ Location Map Stock Photos, Pictures &amp; Royalty-Free Images - iStock  | Map, Location map pin, United states map">
              <a:extLst>
                <a:ext uri="{FF2B5EF4-FFF2-40B4-BE49-F238E27FC236}">
                  <a16:creationId xmlns:a16="http://schemas.microsoft.com/office/drawing/2014/main" id="{A667F739-A7C5-7599-E3EA-D65CFC2FD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7539" y="5193733"/>
              <a:ext cx="2527995" cy="10238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234C162-223B-335E-EFF0-FFC8AE642733}"/>
                </a:ext>
              </a:extLst>
            </p:cNvPr>
            <p:cNvSpPr txBox="1"/>
            <p:nvPr/>
          </p:nvSpPr>
          <p:spPr>
            <a:xfrm>
              <a:off x="6662309" y="6087310"/>
              <a:ext cx="6098458" cy="370209"/>
            </a:xfrm>
            <a:prstGeom prst="rect">
              <a:avLst/>
            </a:prstGeom>
            <a:noFill/>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Haldia Port, WB</a:t>
              </a:r>
            </a:p>
          </p:txBody>
        </p:sp>
      </p:grpSp>
      <p:sp>
        <p:nvSpPr>
          <p:cNvPr id="3" name="TextBox 2">
            <a:extLst>
              <a:ext uri="{FF2B5EF4-FFF2-40B4-BE49-F238E27FC236}">
                <a16:creationId xmlns:a16="http://schemas.microsoft.com/office/drawing/2014/main" id="{A306C0FB-536B-2BE1-5569-57F384DDC26F}"/>
              </a:ext>
            </a:extLst>
          </p:cNvPr>
          <p:cNvSpPr txBox="1"/>
          <p:nvPr/>
        </p:nvSpPr>
        <p:spPr>
          <a:xfrm>
            <a:off x="367611" y="248624"/>
            <a:ext cx="9977390" cy="426848"/>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srgbClr val="00B0F0"/>
                </a:solidFill>
              </a:rPr>
              <a:t>Project Description – Acquisition of Mn-Fe Ore Mines &amp; Ferro-Alloy Plant </a:t>
            </a:r>
          </a:p>
        </p:txBody>
      </p:sp>
      <p:graphicFrame>
        <p:nvGraphicFramePr>
          <p:cNvPr id="9" name="Table 8">
            <a:extLst>
              <a:ext uri="{FF2B5EF4-FFF2-40B4-BE49-F238E27FC236}">
                <a16:creationId xmlns:a16="http://schemas.microsoft.com/office/drawing/2014/main" id="{468903D2-D95D-7ECA-441C-BDD53AAB607F}"/>
              </a:ext>
            </a:extLst>
          </p:cNvPr>
          <p:cNvGraphicFramePr>
            <a:graphicFrameLocks noGrp="1"/>
          </p:cNvGraphicFramePr>
          <p:nvPr/>
        </p:nvGraphicFramePr>
        <p:xfrm>
          <a:off x="6854800" y="1602664"/>
          <a:ext cx="5203417" cy="1679415"/>
        </p:xfrm>
        <a:graphic>
          <a:graphicData uri="http://schemas.openxmlformats.org/drawingml/2006/table">
            <a:tbl>
              <a:tblPr firstRow="1" bandRow="1">
                <a:tableStyleId>{5C22544A-7EE6-4342-B048-85BDC9FD1C3A}</a:tableStyleId>
              </a:tblPr>
              <a:tblGrid>
                <a:gridCol w="1001596">
                  <a:extLst>
                    <a:ext uri="{9D8B030D-6E8A-4147-A177-3AD203B41FA5}">
                      <a16:colId xmlns:a16="http://schemas.microsoft.com/office/drawing/2014/main" val="634721976"/>
                    </a:ext>
                  </a:extLst>
                </a:gridCol>
                <a:gridCol w="844362">
                  <a:extLst>
                    <a:ext uri="{9D8B030D-6E8A-4147-A177-3AD203B41FA5}">
                      <a16:colId xmlns:a16="http://schemas.microsoft.com/office/drawing/2014/main" val="2771491784"/>
                    </a:ext>
                  </a:extLst>
                </a:gridCol>
                <a:gridCol w="844362">
                  <a:extLst>
                    <a:ext uri="{9D8B030D-6E8A-4147-A177-3AD203B41FA5}">
                      <a16:colId xmlns:a16="http://schemas.microsoft.com/office/drawing/2014/main" val="1607409347"/>
                    </a:ext>
                  </a:extLst>
                </a:gridCol>
                <a:gridCol w="777602">
                  <a:extLst>
                    <a:ext uri="{9D8B030D-6E8A-4147-A177-3AD203B41FA5}">
                      <a16:colId xmlns:a16="http://schemas.microsoft.com/office/drawing/2014/main" val="3941821511"/>
                    </a:ext>
                  </a:extLst>
                </a:gridCol>
                <a:gridCol w="879711">
                  <a:extLst>
                    <a:ext uri="{9D8B030D-6E8A-4147-A177-3AD203B41FA5}">
                      <a16:colId xmlns:a16="http://schemas.microsoft.com/office/drawing/2014/main" val="1444433352"/>
                    </a:ext>
                  </a:extLst>
                </a:gridCol>
                <a:gridCol w="855784">
                  <a:extLst>
                    <a:ext uri="{9D8B030D-6E8A-4147-A177-3AD203B41FA5}">
                      <a16:colId xmlns:a16="http://schemas.microsoft.com/office/drawing/2014/main" val="257187712"/>
                    </a:ext>
                  </a:extLst>
                </a:gridCol>
              </a:tblGrid>
              <a:tr h="370840">
                <a:tc>
                  <a:txBody>
                    <a:bodyPr/>
                    <a:lstStyle/>
                    <a:p>
                      <a:r>
                        <a:rPr lang="en-IN" sz="1400" dirty="0"/>
                        <a:t>(INR Cr)</a:t>
                      </a:r>
                    </a:p>
                  </a:txBody>
                  <a:tcPr/>
                </a:tc>
                <a:tc>
                  <a:txBody>
                    <a:bodyPr/>
                    <a:lstStyle/>
                    <a:p>
                      <a:pPr algn="r"/>
                      <a:r>
                        <a:rPr lang="en-US" sz="1400" dirty="0"/>
                        <a:t>FY 2026</a:t>
                      </a:r>
                      <a:endParaRPr lang="en-IN" sz="1400" dirty="0"/>
                    </a:p>
                  </a:txBody>
                  <a:tcPr/>
                </a:tc>
                <a:tc>
                  <a:txBody>
                    <a:bodyPr/>
                    <a:lstStyle/>
                    <a:p>
                      <a:pPr algn="r"/>
                      <a:r>
                        <a:rPr lang="en-IN" sz="1400" dirty="0"/>
                        <a:t>FY2027</a:t>
                      </a:r>
                    </a:p>
                  </a:txBody>
                  <a:tcPr/>
                </a:tc>
                <a:tc>
                  <a:txBody>
                    <a:bodyPr/>
                    <a:lstStyle/>
                    <a:p>
                      <a:pPr algn="r"/>
                      <a:r>
                        <a:rPr lang="en-IN" sz="1400" dirty="0"/>
                        <a:t>FY2028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FY2029</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FY2030</a:t>
                      </a:r>
                    </a:p>
                  </a:txBody>
                  <a:tcPr/>
                </a:tc>
                <a:extLst>
                  <a:ext uri="{0D108BD9-81ED-4DB2-BD59-A6C34878D82A}">
                    <a16:rowId xmlns:a16="http://schemas.microsoft.com/office/drawing/2014/main" val="3785204178"/>
                  </a:ext>
                </a:extLst>
              </a:tr>
              <a:tr h="419575">
                <a:tc>
                  <a:txBody>
                    <a:bodyPr/>
                    <a:lstStyle/>
                    <a:p>
                      <a:r>
                        <a:rPr lang="en-IN" sz="1400" kern="1200" dirty="0">
                          <a:solidFill>
                            <a:schemeClr val="dk1"/>
                          </a:solidFill>
                          <a:latin typeface="+mn-lt"/>
                          <a:ea typeface="+mn-ea"/>
                          <a:cs typeface="+mn-cs"/>
                        </a:rPr>
                        <a:t>Revenue</a:t>
                      </a:r>
                    </a:p>
                  </a:txBody>
                  <a:tcPr/>
                </a:tc>
                <a:tc>
                  <a:txBody>
                    <a:bodyPr/>
                    <a:lstStyle/>
                    <a:p>
                      <a:pPr algn="ctr" fontAlgn="ctr"/>
                      <a:r>
                        <a:rPr lang="en-US" sz="1400" kern="1200" dirty="0">
                          <a:solidFill>
                            <a:schemeClr val="dk1"/>
                          </a:solidFill>
                          <a:latin typeface="+mn-lt"/>
                          <a:ea typeface="+mn-ea"/>
                          <a:cs typeface="+mn-cs"/>
                        </a:rPr>
                        <a:t>-</a:t>
                      </a:r>
                      <a:endParaRPr lang="en-IN" sz="1400" kern="1200" dirty="0">
                        <a:solidFill>
                          <a:schemeClr val="dk1"/>
                        </a:solidFill>
                        <a:latin typeface="+mn-lt"/>
                        <a:ea typeface="+mn-ea"/>
                        <a:cs typeface="+mn-cs"/>
                      </a:endParaRPr>
                    </a:p>
                  </a:txBody>
                  <a:tcPr marL="9525" marR="9525" marT="9525" marB="0" anchor="ctr"/>
                </a:tc>
                <a:tc>
                  <a:txBody>
                    <a:bodyPr/>
                    <a:lstStyle/>
                    <a:p>
                      <a:pPr algn="l" fontAlgn="ctr"/>
                      <a:r>
                        <a:rPr lang="en-IN" sz="1400" kern="1200" dirty="0">
                          <a:solidFill>
                            <a:schemeClr val="dk1"/>
                          </a:solidFill>
                          <a:latin typeface="+mn-lt"/>
                          <a:ea typeface="+mn-ea"/>
                          <a:cs typeface="+mn-cs"/>
                        </a:rPr>
                        <a:t>          399 </a:t>
                      </a:r>
                    </a:p>
                  </a:txBody>
                  <a:tcPr marL="9525" marR="9525" marT="9525" marB="0" anchor="ctr"/>
                </a:tc>
                <a:tc>
                  <a:txBody>
                    <a:bodyPr/>
                    <a:lstStyle/>
                    <a:p>
                      <a:pPr algn="l" fontAlgn="ctr"/>
                      <a:r>
                        <a:rPr lang="en-IN" sz="1400" kern="1200" dirty="0">
                          <a:solidFill>
                            <a:schemeClr val="dk1"/>
                          </a:solidFill>
                          <a:latin typeface="+mn-lt"/>
                          <a:ea typeface="+mn-ea"/>
                          <a:cs typeface="+mn-cs"/>
                        </a:rPr>
                        <a:t>      1,514 </a:t>
                      </a:r>
                    </a:p>
                  </a:txBody>
                  <a:tcPr marL="9525" marR="9525" marT="9525" marB="0" anchor="ctr"/>
                </a:tc>
                <a:tc>
                  <a:txBody>
                    <a:bodyPr/>
                    <a:lstStyle/>
                    <a:p>
                      <a:pPr algn="l" fontAlgn="ctr"/>
                      <a:r>
                        <a:rPr lang="en-IN" sz="1400" kern="1200" dirty="0">
                          <a:solidFill>
                            <a:schemeClr val="dk1"/>
                          </a:solidFill>
                          <a:latin typeface="+mn-lt"/>
                          <a:ea typeface="+mn-ea"/>
                          <a:cs typeface="+mn-cs"/>
                        </a:rPr>
                        <a:t>      1,514 </a:t>
                      </a:r>
                    </a:p>
                  </a:txBody>
                  <a:tcPr marL="9525" marR="9525" marT="9525" marB="0" anchor="ctr"/>
                </a:tc>
                <a:tc>
                  <a:txBody>
                    <a:bodyPr/>
                    <a:lstStyle/>
                    <a:p>
                      <a:pPr algn="l" fontAlgn="ctr"/>
                      <a:r>
                        <a:rPr lang="en-IN" sz="1400" kern="1200" dirty="0">
                          <a:solidFill>
                            <a:schemeClr val="dk1"/>
                          </a:solidFill>
                          <a:latin typeface="+mn-lt"/>
                          <a:ea typeface="+mn-ea"/>
                          <a:cs typeface="+mn-cs"/>
                        </a:rPr>
                        <a:t>      1,514 </a:t>
                      </a:r>
                    </a:p>
                  </a:txBody>
                  <a:tcPr marL="9525" marR="9525" marT="9525" marB="0" anchor="ctr"/>
                </a:tc>
                <a:extLst>
                  <a:ext uri="{0D108BD9-81ED-4DB2-BD59-A6C34878D82A}">
                    <a16:rowId xmlns:a16="http://schemas.microsoft.com/office/drawing/2014/main" val="1082684614"/>
                  </a:ext>
                </a:extLst>
              </a:tr>
              <a:tr h="370840">
                <a:tc>
                  <a:txBody>
                    <a:bodyPr/>
                    <a:lstStyle/>
                    <a:p>
                      <a:r>
                        <a:rPr lang="en-IN" sz="1400" kern="1200" dirty="0">
                          <a:solidFill>
                            <a:schemeClr val="dk1"/>
                          </a:solidFill>
                          <a:latin typeface="+mn-lt"/>
                          <a:ea typeface="+mn-ea"/>
                          <a:cs typeface="+mn-cs"/>
                        </a:rPr>
                        <a:t>EBITDA</a:t>
                      </a:r>
                    </a:p>
                  </a:txBody>
                  <a:tcPr/>
                </a:tc>
                <a:tc>
                  <a:txBody>
                    <a:bodyPr/>
                    <a:lstStyle/>
                    <a:p>
                      <a:pPr algn="ctr" fontAlgn="ctr"/>
                      <a:r>
                        <a:rPr lang="en-US" sz="1400" kern="1200" dirty="0">
                          <a:solidFill>
                            <a:schemeClr val="dk1"/>
                          </a:solidFill>
                          <a:latin typeface="+mn-lt"/>
                          <a:ea typeface="+mn-ea"/>
                          <a:cs typeface="+mn-cs"/>
                        </a:rPr>
                        <a:t>-</a:t>
                      </a:r>
                      <a:endParaRPr lang="en-IN" sz="1400" kern="1200" dirty="0">
                        <a:solidFill>
                          <a:schemeClr val="dk1"/>
                        </a:solidFill>
                        <a:latin typeface="+mn-lt"/>
                        <a:ea typeface="+mn-ea"/>
                        <a:cs typeface="+mn-cs"/>
                      </a:endParaRPr>
                    </a:p>
                  </a:txBody>
                  <a:tcPr marL="9525" marR="9525" marT="9525" marB="0" anchor="ctr"/>
                </a:tc>
                <a:tc>
                  <a:txBody>
                    <a:bodyPr/>
                    <a:lstStyle/>
                    <a:p>
                      <a:pPr algn="l" fontAlgn="ctr"/>
                      <a:r>
                        <a:rPr lang="en-IN" sz="1400" kern="1200" dirty="0">
                          <a:solidFill>
                            <a:schemeClr val="dk1"/>
                          </a:solidFill>
                          <a:latin typeface="+mn-lt"/>
                          <a:ea typeface="+mn-ea"/>
                          <a:cs typeface="+mn-cs"/>
                        </a:rPr>
                        <a:t>            44 </a:t>
                      </a:r>
                    </a:p>
                  </a:txBody>
                  <a:tcPr marL="9525" marR="9525" marT="9525" marB="0" anchor="ctr"/>
                </a:tc>
                <a:tc>
                  <a:txBody>
                    <a:bodyPr/>
                    <a:lstStyle/>
                    <a:p>
                      <a:pPr algn="l" fontAlgn="ctr"/>
                      <a:r>
                        <a:rPr lang="en-IN" sz="1400" kern="1200" dirty="0">
                          <a:solidFill>
                            <a:schemeClr val="dk1"/>
                          </a:solidFill>
                          <a:latin typeface="+mn-lt"/>
                          <a:ea typeface="+mn-ea"/>
                          <a:cs typeface="+mn-cs"/>
                        </a:rPr>
                        <a:t>          237 </a:t>
                      </a:r>
                    </a:p>
                  </a:txBody>
                  <a:tcPr marL="9525" marR="9525" marT="9525" marB="0" anchor="ctr"/>
                </a:tc>
                <a:tc>
                  <a:txBody>
                    <a:bodyPr/>
                    <a:lstStyle/>
                    <a:p>
                      <a:pPr algn="l" fontAlgn="ctr"/>
                      <a:r>
                        <a:rPr lang="en-IN" sz="1400" kern="1200" dirty="0">
                          <a:solidFill>
                            <a:schemeClr val="dk1"/>
                          </a:solidFill>
                          <a:latin typeface="+mn-lt"/>
                          <a:ea typeface="+mn-ea"/>
                          <a:cs typeface="+mn-cs"/>
                        </a:rPr>
                        <a:t>          237 </a:t>
                      </a:r>
                    </a:p>
                  </a:txBody>
                  <a:tcPr marL="9525" marR="9525" marT="9525" marB="0" anchor="ctr"/>
                </a:tc>
                <a:tc>
                  <a:txBody>
                    <a:bodyPr/>
                    <a:lstStyle/>
                    <a:p>
                      <a:pPr algn="l" fontAlgn="ctr"/>
                      <a:r>
                        <a:rPr lang="en-IN" sz="1400" kern="1200" dirty="0">
                          <a:solidFill>
                            <a:schemeClr val="dk1"/>
                          </a:solidFill>
                          <a:latin typeface="+mn-lt"/>
                          <a:ea typeface="+mn-ea"/>
                          <a:cs typeface="+mn-cs"/>
                        </a:rPr>
                        <a:t>          237 </a:t>
                      </a:r>
                    </a:p>
                  </a:txBody>
                  <a:tcPr marL="9525" marR="9525" marT="9525" marB="0" anchor="ctr"/>
                </a:tc>
                <a:extLst>
                  <a:ext uri="{0D108BD9-81ED-4DB2-BD59-A6C34878D82A}">
                    <a16:rowId xmlns:a16="http://schemas.microsoft.com/office/drawing/2014/main" val="167537206"/>
                  </a:ext>
                </a:extLst>
              </a:tr>
              <a:tr h="370840">
                <a:tc>
                  <a:txBody>
                    <a:bodyPr/>
                    <a:lstStyle/>
                    <a:p>
                      <a:r>
                        <a:rPr lang="en-IN" sz="1400" kern="1200" dirty="0">
                          <a:solidFill>
                            <a:schemeClr val="dk1"/>
                          </a:solidFill>
                          <a:latin typeface="+mn-lt"/>
                          <a:ea typeface="+mn-ea"/>
                          <a:cs typeface="+mn-cs"/>
                        </a:rPr>
                        <a:t>EBITDA (%)</a:t>
                      </a:r>
                    </a:p>
                  </a:txBody>
                  <a:tcPr/>
                </a:tc>
                <a:tc>
                  <a:txBody>
                    <a:bodyPr/>
                    <a:lstStyle/>
                    <a:p>
                      <a:pPr algn="ctr" fontAlgn="ctr"/>
                      <a:r>
                        <a:rPr lang="en-US" sz="1400" kern="1200" dirty="0">
                          <a:solidFill>
                            <a:schemeClr val="dk1"/>
                          </a:solidFill>
                          <a:latin typeface="+mn-lt"/>
                          <a:ea typeface="+mn-ea"/>
                          <a:cs typeface="+mn-cs"/>
                        </a:rPr>
                        <a:t>-</a:t>
                      </a:r>
                      <a:endParaRPr lang="en-IN" sz="1400" kern="1200" dirty="0">
                        <a:solidFill>
                          <a:schemeClr val="dk1"/>
                        </a:solidFill>
                        <a:latin typeface="+mn-lt"/>
                        <a:ea typeface="+mn-ea"/>
                        <a:cs typeface="+mn-cs"/>
                      </a:endParaRPr>
                    </a:p>
                  </a:txBody>
                  <a:tcPr marL="9525" marR="9525" marT="9525" marB="0" anchor="ctr"/>
                </a:tc>
                <a:tc>
                  <a:txBody>
                    <a:bodyPr/>
                    <a:lstStyle/>
                    <a:p>
                      <a:pPr algn="ctr" fontAlgn="ctr"/>
                      <a:r>
                        <a:rPr lang="en-IN" sz="1400" kern="1200" dirty="0">
                          <a:solidFill>
                            <a:schemeClr val="dk1"/>
                          </a:solidFill>
                          <a:latin typeface="+mn-lt"/>
                          <a:ea typeface="+mn-ea"/>
                          <a:cs typeface="+mn-cs"/>
                        </a:rPr>
                        <a:t>11%</a:t>
                      </a:r>
                    </a:p>
                  </a:txBody>
                  <a:tcPr marL="9525" marR="9525" marT="9525" marB="0" anchor="ctr"/>
                </a:tc>
                <a:tc>
                  <a:txBody>
                    <a:bodyPr/>
                    <a:lstStyle/>
                    <a:p>
                      <a:pPr algn="ctr" fontAlgn="ctr"/>
                      <a:r>
                        <a:rPr lang="en-IN" sz="1400" kern="1200" dirty="0">
                          <a:solidFill>
                            <a:schemeClr val="dk1"/>
                          </a:solidFill>
                          <a:latin typeface="+mn-lt"/>
                          <a:ea typeface="+mn-ea"/>
                          <a:cs typeface="+mn-cs"/>
                        </a:rPr>
                        <a:t>16%</a:t>
                      </a:r>
                    </a:p>
                  </a:txBody>
                  <a:tcPr marL="9525" marR="9525" marT="9525" marB="0" anchor="ctr"/>
                </a:tc>
                <a:tc>
                  <a:txBody>
                    <a:bodyPr/>
                    <a:lstStyle/>
                    <a:p>
                      <a:pPr algn="ctr" fontAlgn="ctr"/>
                      <a:r>
                        <a:rPr lang="en-IN" sz="1400" kern="1200" dirty="0">
                          <a:solidFill>
                            <a:schemeClr val="dk1"/>
                          </a:solidFill>
                          <a:latin typeface="+mn-lt"/>
                          <a:ea typeface="+mn-ea"/>
                          <a:cs typeface="+mn-cs"/>
                        </a:rPr>
                        <a:t>16%</a:t>
                      </a:r>
                    </a:p>
                  </a:txBody>
                  <a:tcPr marL="9525" marR="9525" marT="9525" marB="0" anchor="ctr"/>
                </a:tc>
                <a:tc>
                  <a:txBody>
                    <a:bodyPr/>
                    <a:lstStyle/>
                    <a:p>
                      <a:pPr algn="ctr" fontAlgn="ctr"/>
                      <a:r>
                        <a:rPr lang="en-IN" sz="1400" kern="1200" dirty="0">
                          <a:solidFill>
                            <a:schemeClr val="dk1"/>
                          </a:solidFill>
                          <a:latin typeface="+mn-lt"/>
                          <a:ea typeface="+mn-ea"/>
                          <a:cs typeface="+mn-cs"/>
                        </a:rPr>
                        <a:t>16%</a:t>
                      </a:r>
                    </a:p>
                  </a:txBody>
                  <a:tcPr marL="9525" marR="9525" marT="9525" marB="0" anchor="ctr"/>
                </a:tc>
                <a:extLst>
                  <a:ext uri="{0D108BD9-81ED-4DB2-BD59-A6C34878D82A}">
                    <a16:rowId xmlns:a16="http://schemas.microsoft.com/office/drawing/2014/main" val="1178951681"/>
                  </a:ext>
                </a:extLst>
              </a:tr>
            </a:tbl>
          </a:graphicData>
        </a:graphic>
      </p:graphicFrame>
      <p:sp>
        <p:nvSpPr>
          <p:cNvPr id="11" name="TextBox 10">
            <a:extLst>
              <a:ext uri="{FF2B5EF4-FFF2-40B4-BE49-F238E27FC236}">
                <a16:creationId xmlns:a16="http://schemas.microsoft.com/office/drawing/2014/main" id="{BCFBB966-7785-80BE-5A4C-9899F25C11C3}"/>
              </a:ext>
            </a:extLst>
          </p:cNvPr>
          <p:cNvSpPr txBox="1"/>
          <p:nvPr/>
        </p:nvSpPr>
        <p:spPr>
          <a:xfrm>
            <a:off x="6854800" y="1239317"/>
            <a:ext cx="1425074" cy="307777"/>
          </a:xfrm>
          <a:prstGeom prst="rect">
            <a:avLst/>
          </a:prstGeom>
          <a:noFill/>
        </p:spPr>
        <p:txBody>
          <a:bodyPr wrap="square">
            <a:spAutoFit/>
          </a:bodyPr>
          <a:lstStyle/>
          <a:p>
            <a:r>
              <a:rPr lang="en-US" sz="1400" dirty="0">
                <a:solidFill>
                  <a:srgbClr val="00B0F0"/>
                </a:solidFill>
              </a:rPr>
              <a:t>Financials</a:t>
            </a:r>
            <a:endParaRPr lang="en-IN" sz="1400" dirty="0">
              <a:solidFill>
                <a:srgbClr val="00B0F0"/>
              </a:solidFill>
            </a:endParaRPr>
          </a:p>
        </p:txBody>
      </p:sp>
      <p:sp>
        <p:nvSpPr>
          <p:cNvPr id="7" name="TextBox 6">
            <a:extLst>
              <a:ext uri="{FF2B5EF4-FFF2-40B4-BE49-F238E27FC236}">
                <a16:creationId xmlns:a16="http://schemas.microsoft.com/office/drawing/2014/main" id="{B8748B22-5C53-ADF5-D552-20BA55BB6E61}"/>
              </a:ext>
            </a:extLst>
          </p:cNvPr>
          <p:cNvSpPr txBox="1"/>
          <p:nvPr/>
        </p:nvSpPr>
        <p:spPr>
          <a:xfrm>
            <a:off x="267984" y="1259429"/>
            <a:ext cx="6094140" cy="343235"/>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dirty="0">
                <a:solidFill>
                  <a:srgbClr val="00B0F0"/>
                </a:solidFill>
              </a:rPr>
              <a:t>Phase – 2 (Total Investment ~ </a:t>
            </a:r>
            <a:r>
              <a:rPr lang="en-US" sz="1800" b="1" dirty="0">
                <a:solidFill>
                  <a:srgbClr val="00B0F0"/>
                </a:solidFill>
              </a:rPr>
              <a:t>Rs 1712 Crore</a:t>
            </a:r>
            <a:r>
              <a:rPr lang="en-US" sz="1800" dirty="0">
                <a:solidFill>
                  <a:srgbClr val="00B0F0"/>
                </a:solidFill>
              </a:rPr>
              <a:t>)</a:t>
            </a:r>
          </a:p>
        </p:txBody>
      </p:sp>
    </p:spTree>
    <p:extLst>
      <p:ext uri="{BB962C8B-B14F-4D97-AF65-F5344CB8AC3E}">
        <p14:creationId xmlns:p14="http://schemas.microsoft.com/office/powerpoint/2010/main" val="599649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123C53-D9CB-7D7D-261B-385C05F80FC8}"/>
              </a:ext>
            </a:extLst>
          </p:cNvPr>
          <p:cNvSpPr txBox="1"/>
          <p:nvPr/>
        </p:nvSpPr>
        <p:spPr>
          <a:xfrm>
            <a:off x="1489434" y="288737"/>
            <a:ext cx="5241304" cy="1200329"/>
          </a:xfrm>
          <a:prstGeom prst="rect">
            <a:avLst/>
          </a:prstGeom>
          <a:noFill/>
        </p:spPr>
        <p:txBody>
          <a:bodyPr wrap="square" rtlCol="0">
            <a:spAutoFit/>
          </a:bodyPr>
          <a:lstStyle/>
          <a:p>
            <a:pPr algn="ctr"/>
            <a:r>
              <a:rPr lang="en-US" sz="7200" b="1" dirty="0">
                <a:solidFill>
                  <a:srgbClr val="0070C0"/>
                </a:solidFill>
                <a:latin typeface="Segoe UI Black" panose="020B0A02040204020203" pitchFamily="34" charset="0"/>
                <a:ea typeface="Segoe UI Black" panose="020B0A02040204020203" pitchFamily="34" charset="0"/>
              </a:rPr>
              <a:t>Thank You </a:t>
            </a:r>
            <a:endParaRPr lang="en-IN" sz="7200" b="1" dirty="0">
              <a:solidFill>
                <a:srgbClr val="0070C0"/>
              </a:solidFill>
              <a:latin typeface="Segoe UI Black" panose="020B0A02040204020203" pitchFamily="34" charset="0"/>
              <a:ea typeface="Segoe UI Black" panose="020B0A02040204020203" pitchFamily="34" charset="0"/>
            </a:endParaRPr>
          </a:p>
        </p:txBody>
      </p:sp>
      <p:pic>
        <p:nvPicPr>
          <p:cNvPr id="10242" name="Picture 2" descr="Download HD Handshake Png - Business Hand In Png Transparent PNG Image -  NicePNG.com">
            <a:extLst>
              <a:ext uri="{FF2B5EF4-FFF2-40B4-BE49-F238E27FC236}">
                <a16:creationId xmlns:a16="http://schemas.microsoft.com/office/drawing/2014/main" id="{C463D78E-0F40-3652-0D98-72C863D18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15505" y="1617420"/>
            <a:ext cx="7193340" cy="4574043"/>
          </a:xfrm>
          <a:prstGeom prst="ellipse">
            <a:avLst/>
          </a:prstGeom>
          <a:ln w="38100" cap="rnd">
            <a:solidFill>
              <a:schemeClr val="bg1">
                <a:lumMod val="75000"/>
              </a:schemeClr>
            </a:solidFill>
            <a:prstDash val="solid"/>
          </a:ln>
          <a:effectLst>
            <a:outerShdw blurRad="76200" dir="18900000" sy="23000" kx="-1200000" algn="bl" rotWithShape="0">
              <a:prstClr val="black">
                <a:alpha val="20000"/>
              </a:prstClr>
            </a:outerShdw>
          </a:effectLst>
          <a:scene3d>
            <a:camera prst="perspectiveHeroicExtremeRightFacing"/>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B4CC2CE-9368-CFF7-3CEE-E7547F0BB46E}"/>
              </a:ext>
            </a:extLst>
          </p:cNvPr>
          <p:cNvGrpSpPr/>
          <p:nvPr/>
        </p:nvGrpSpPr>
        <p:grpSpPr>
          <a:xfrm>
            <a:off x="7365258" y="622738"/>
            <a:ext cx="4345757" cy="5612524"/>
            <a:chOff x="7349493" y="0"/>
            <a:chExt cx="4345757" cy="5612524"/>
          </a:xfrm>
        </p:grpSpPr>
        <p:grpSp>
          <p:nvGrpSpPr>
            <p:cNvPr id="6" name="Group 5">
              <a:extLst>
                <a:ext uri="{FF2B5EF4-FFF2-40B4-BE49-F238E27FC236}">
                  <a16:creationId xmlns:a16="http://schemas.microsoft.com/office/drawing/2014/main" id="{62E2602F-18E1-E0F4-2F8B-57608DC424BF}"/>
                </a:ext>
              </a:extLst>
            </p:cNvPr>
            <p:cNvGrpSpPr/>
            <p:nvPr/>
          </p:nvGrpSpPr>
          <p:grpSpPr>
            <a:xfrm>
              <a:off x="7349493" y="0"/>
              <a:ext cx="4345757" cy="5612524"/>
              <a:chOff x="7428321" y="82336"/>
              <a:chExt cx="4345757" cy="5612524"/>
            </a:xfrm>
          </p:grpSpPr>
          <p:sp>
            <p:nvSpPr>
              <p:cNvPr id="4" name="Rectangle 3">
                <a:extLst>
                  <a:ext uri="{FF2B5EF4-FFF2-40B4-BE49-F238E27FC236}">
                    <a16:creationId xmlns:a16="http://schemas.microsoft.com/office/drawing/2014/main" id="{EAF72A32-E8CD-B4E6-11AE-41E004901DB1}"/>
                  </a:ext>
                </a:extLst>
              </p:cNvPr>
              <p:cNvSpPr/>
              <p:nvPr/>
            </p:nvSpPr>
            <p:spPr>
              <a:xfrm>
                <a:off x="7428321" y="82336"/>
                <a:ext cx="4345757" cy="5612524"/>
              </a:xfrm>
              <a:prstGeom prst="rect">
                <a:avLst/>
              </a:prstGeom>
              <a:solidFill>
                <a:schemeClr val="accent2">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dirty="0"/>
              </a:p>
            </p:txBody>
          </p:sp>
          <p:pic>
            <p:nvPicPr>
              <p:cNvPr id="5" name="Picture 4">
                <a:extLst>
                  <a:ext uri="{FF2B5EF4-FFF2-40B4-BE49-F238E27FC236}">
                    <a16:creationId xmlns:a16="http://schemas.microsoft.com/office/drawing/2014/main" id="{CD80970E-CBAE-7754-6E9A-B0386C74E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3868" y="288737"/>
                <a:ext cx="2168165" cy="2168165"/>
              </a:xfrm>
              <a:prstGeom prst="rect">
                <a:avLst/>
              </a:prstGeom>
            </p:spPr>
          </p:pic>
          <p:sp>
            <p:nvSpPr>
              <p:cNvPr id="18" name="TextBox 17">
                <a:extLst>
                  <a:ext uri="{FF2B5EF4-FFF2-40B4-BE49-F238E27FC236}">
                    <a16:creationId xmlns:a16="http://schemas.microsoft.com/office/drawing/2014/main" id="{2790702B-5041-D048-FD3E-80F175EAD6CA}"/>
                  </a:ext>
                </a:extLst>
              </p:cNvPr>
              <p:cNvSpPr txBox="1"/>
              <p:nvPr/>
            </p:nvSpPr>
            <p:spPr>
              <a:xfrm>
                <a:off x="8323868" y="2627868"/>
                <a:ext cx="2752627" cy="954107"/>
              </a:xfrm>
              <a:prstGeom prst="rect">
                <a:avLst/>
              </a:prstGeom>
              <a:noFill/>
            </p:spPr>
            <p:txBody>
              <a:bodyPr wrap="square" rtlCol="0">
                <a:spAutoFit/>
              </a:bodyPr>
              <a:lstStyle/>
              <a:p>
                <a:pPr algn="l"/>
                <a:r>
                  <a:rPr lang="en-US" sz="1400" b="1" i="0" dirty="0" err="1">
                    <a:solidFill>
                      <a:srgbClr val="000000"/>
                    </a:solidFill>
                    <a:effectLst/>
                    <a:latin typeface="Times New Roman" panose="02020603050405020304" pitchFamily="18" charset="0"/>
                    <a:cs typeface="Times New Roman" panose="02020603050405020304" pitchFamily="18" charset="0"/>
                  </a:rPr>
                  <a:t>Alupur</a:t>
                </a:r>
                <a:r>
                  <a:rPr lang="en-US" sz="1400" b="1" i="0" dirty="0">
                    <a:solidFill>
                      <a:srgbClr val="000000"/>
                    </a:solidFill>
                    <a:effectLst/>
                    <a:latin typeface="Times New Roman" panose="02020603050405020304" pitchFamily="18" charset="0"/>
                    <a:cs typeface="Times New Roman" panose="02020603050405020304" pitchFamily="18" charset="0"/>
                  </a:rPr>
                  <a:t>, Near Laxminarayan Temple, O T  Road, Balasore  756001</a:t>
                </a:r>
              </a:p>
              <a:p>
                <a:endParaRPr lang="en-IN" sz="1400" b="1"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8B2D1BC-5AC0-D650-DE95-F1252433F7B1}"/>
                  </a:ext>
                </a:extLst>
              </p:cNvPr>
              <p:cNvSpPr txBox="1"/>
              <p:nvPr/>
            </p:nvSpPr>
            <p:spPr>
              <a:xfrm>
                <a:off x="8323868" y="3693189"/>
                <a:ext cx="2554664" cy="1077218"/>
              </a:xfrm>
              <a:prstGeom prst="rect">
                <a:avLst/>
              </a:prstGeom>
              <a:noFill/>
            </p:spPr>
            <p:txBody>
              <a:bodyPr wrap="square" rtlCol="0">
                <a:spAutoFit/>
              </a:bodyPr>
              <a:lstStyle/>
              <a:p>
                <a:pPr algn="l"/>
                <a:r>
                  <a:rPr lang="en-IN" sz="1600" b="1" i="0">
                    <a:solidFill>
                      <a:srgbClr val="000000"/>
                    </a:solidFill>
                    <a:effectLst/>
                    <a:latin typeface="Times New Roman" panose="02020603050405020304" pitchFamily="18" charset="0"/>
                    <a:cs typeface="Times New Roman" panose="02020603050405020304" pitchFamily="18" charset="0"/>
                  </a:rPr>
                  <a:t>Plot No  347-358, Gadabhanga</a:t>
                </a:r>
                <a:r>
                  <a:rPr lang="en-IN" sz="1600" b="1">
                    <a:solidFill>
                      <a:srgbClr val="000000"/>
                    </a:solidFill>
                    <a:latin typeface="Times New Roman" panose="02020603050405020304" pitchFamily="18" charset="0"/>
                    <a:cs typeface="Times New Roman" panose="02020603050405020304" pitchFamily="18" charset="0"/>
                  </a:rPr>
                  <a:t>, </a:t>
                </a:r>
                <a:r>
                  <a:rPr lang="en-IN" sz="1600" b="1" i="0">
                    <a:solidFill>
                      <a:srgbClr val="000000"/>
                    </a:solidFill>
                    <a:effectLst/>
                    <a:latin typeface="Times New Roman" panose="02020603050405020304" pitchFamily="18" charset="0"/>
                    <a:cs typeface="Times New Roman" panose="02020603050405020304" pitchFamily="18" charset="0"/>
                  </a:rPr>
                  <a:t>Khantapada, Balasore  756043</a:t>
                </a:r>
              </a:p>
              <a:p>
                <a:endParaRPr lang="en-IN" sz="1600" b="1">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C688EDAE-40CD-3E2D-AF8F-22052F61CD6E}"/>
                  </a:ext>
                </a:extLst>
              </p:cNvPr>
              <p:cNvSpPr txBox="1"/>
              <p:nvPr/>
            </p:nvSpPr>
            <p:spPr>
              <a:xfrm>
                <a:off x="8422849" y="4908416"/>
                <a:ext cx="2554664" cy="338554"/>
              </a:xfrm>
              <a:prstGeom prst="rect">
                <a:avLst/>
              </a:prstGeom>
              <a:noFill/>
            </p:spPr>
            <p:txBody>
              <a:bodyPr wrap="square" rtlCol="0">
                <a:spAutoFit/>
              </a:bodyPr>
              <a:lstStyle/>
              <a:p>
                <a:r>
                  <a:rPr lang="en-IN" sz="1600" b="1" i="0" strike="noStrike" err="1">
                    <a:effectLst/>
                    <a:latin typeface="Times New Roman" panose="02020603050405020304" pitchFamily="18" charset="0"/>
                    <a:cs typeface="Times New Roman" panose="02020603050405020304" pitchFamily="18" charset="0"/>
                  </a:rPr>
                  <a:t>info@highlandgroups</a:t>
                </a:r>
                <a:r>
                  <a:rPr lang="en-IN" sz="1600" b="1" i="0" strike="noStrike">
                    <a:effectLst/>
                    <a:latin typeface="Times New Roman" panose="02020603050405020304" pitchFamily="18" charset="0"/>
                    <a:cs typeface="Times New Roman" panose="02020603050405020304" pitchFamily="18" charset="0"/>
                  </a:rPr>
                  <a:t> com</a:t>
                </a:r>
                <a:endParaRPr lang="en-IN" sz="1600" b="1">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6E1A9061-C7F1-4B9B-2DF4-DF7E4DB4E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7994" y="2635645"/>
              <a:ext cx="567001" cy="505907"/>
            </a:xfrm>
            <a:prstGeom prst="rect">
              <a:avLst/>
            </a:prstGeom>
          </p:spPr>
        </p:pic>
        <p:pic>
          <p:nvPicPr>
            <p:cNvPr id="15" name="Picture 14">
              <a:extLst>
                <a:ext uri="{FF2B5EF4-FFF2-40B4-BE49-F238E27FC236}">
                  <a16:creationId xmlns:a16="http://schemas.microsoft.com/office/drawing/2014/main" id="{D60E9514-8E07-027E-F995-67AB137D6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0217" y="4675802"/>
              <a:ext cx="564778" cy="564778"/>
            </a:xfrm>
            <a:prstGeom prst="rect">
              <a:avLst/>
            </a:prstGeom>
          </p:spPr>
        </p:pic>
        <p:pic>
          <p:nvPicPr>
            <p:cNvPr id="17" name="Picture 16">
              <a:extLst>
                <a:ext uri="{FF2B5EF4-FFF2-40B4-BE49-F238E27FC236}">
                  <a16:creationId xmlns:a16="http://schemas.microsoft.com/office/drawing/2014/main" id="{8A5F4650-A4CA-37D8-B1AF-B7C5319B1C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4239" y="3767152"/>
              <a:ext cx="514509" cy="514509"/>
            </a:xfrm>
            <a:prstGeom prst="rect">
              <a:avLst/>
            </a:prstGeom>
          </p:spPr>
        </p:pic>
      </p:grpSp>
      <p:sp>
        <p:nvSpPr>
          <p:cNvPr id="3" name="Slide Number Placeholder 2">
            <a:extLst>
              <a:ext uri="{FF2B5EF4-FFF2-40B4-BE49-F238E27FC236}">
                <a16:creationId xmlns:a16="http://schemas.microsoft.com/office/drawing/2014/main" id="{DB9F0E88-D7A7-6D6E-7A11-C9C47D1558FB}"/>
              </a:ext>
            </a:extLst>
          </p:cNvPr>
          <p:cNvSpPr>
            <a:spLocks noGrp="1"/>
          </p:cNvSpPr>
          <p:nvPr>
            <p:ph type="sldNum" sz="quarter" idx="12"/>
          </p:nvPr>
        </p:nvSpPr>
        <p:spPr/>
        <p:txBody>
          <a:bodyPr/>
          <a:lstStyle/>
          <a:p>
            <a:fld id="{9B0F09E7-F10B-4D20-BC7C-C074F7CC874D}" type="slidenum">
              <a:rPr lang="en-IN" smtClean="0"/>
              <a:t>16</a:t>
            </a:fld>
            <a:endParaRPr lang="en-IN"/>
          </a:p>
        </p:txBody>
      </p:sp>
    </p:spTree>
    <p:extLst>
      <p:ext uri="{BB962C8B-B14F-4D97-AF65-F5344CB8AC3E}">
        <p14:creationId xmlns:p14="http://schemas.microsoft.com/office/powerpoint/2010/main" val="1299659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DBE17-8A23-2883-6717-C8F364925AE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94A688-A3A6-7475-7ABF-0D9744518AC9}"/>
              </a:ext>
            </a:extLst>
          </p:cNvPr>
          <p:cNvSpPr>
            <a:spLocks noGrp="1"/>
          </p:cNvSpPr>
          <p:nvPr>
            <p:ph type="sldNum" sz="quarter" idx="12"/>
          </p:nvPr>
        </p:nvSpPr>
        <p:spPr/>
        <p:txBody>
          <a:bodyPr/>
          <a:lstStyle/>
          <a:p>
            <a:fld id="{9B0F09E7-F10B-4D20-BC7C-C074F7CC874D}" type="slidenum">
              <a:rPr lang="en-IN" smtClean="0"/>
              <a:t>17</a:t>
            </a:fld>
            <a:endParaRPr lang="en-IN" dirty="0"/>
          </a:p>
        </p:txBody>
      </p:sp>
      <p:graphicFrame>
        <p:nvGraphicFramePr>
          <p:cNvPr id="5" name="Table 4">
            <a:extLst>
              <a:ext uri="{FF2B5EF4-FFF2-40B4-BE49-F238E27FC236}">
                <a16:creationId xmlns:a16="http://schemas.microsoft.com/office/drawing/2014/main" id="{BE9822F8-7A6A-8F6A-38C8-52FA95B96D85}"/>
              </a:ext>
            </a:extLst>
          </p:cNvPr>
          <p:cNvGraphicFramePr>
            <a:graphicFrameLocks noGrp="1"/>
          </p:cNvGraphicFramePr>
          <p:nvPr>
            <p:extLst>
              <p:ext uri="{D42A27DB-BD31-4B8C-83A1-F6EECF244321}">
                <p14:modId xmlns:p14="http://schemas.microsoft.com/office/powerpoint/2010/main" val="3466248649"/>
              </p:ext>
            </p:extLst>
          </p:nvPr>
        </p:nvGraphicFramePr>
        <p:xfrm>
          <a:off x="267984" y="1617692"/>
          <a:ext cx="6435443" cy="4703048"/>
        </p:xfrm>
        <a:graphic>
          <a:graphicData uri="http://schemas.openxmlformats.org/drawingml/2006/table">
            <a:tbl>
              <a:tblPr firstRow="1" bandRow="1">
                <a:tableStyleId>{5C22544A-7EE6-4342-B048-85BDC9FD1C3A}</a:tableStyleId>
              </a:tblPr>
              <a:tblGrid>
                <a:gridCol w="3631230">
                  <a:extLst>
                    <a:ext uri="{9D8B030D-6E8A-4147-A177-3AD203B41FA5}">
                      <a16:colId xmlns:a16="http://schemas.microsoft.com/office/drawing/2014/main" val="3935470794"/>
                    </a:ext>
                  </a:extLst>
                </a:gridCol>
                <a:gridCol w="1361358">
                  <a:extLst>
                    <a:ext uri="{9D8B030D-6E8A-4147-A177-3AD203B41FA5}">
                      <a16:colId xmlns:a16="http://schemas.microsoft.com/office/drawing/2014/main" val="1680435187"/>
                    </a:ext>
                  </a:extLst>
                </a:gridCol>
                <a:gridCol w="1442855">
                  <a:extLst>
                    <a:ext uri="{9D8B030D-6E8A-4147-A177-3AD203B41FA5}">
                      <a16:colId xmlns:a16="http://schemas.microsoft.com/office/drawing/2014/main" val="3154770402"/>
                    </a:ext>
                  </a:extLst>
                </a:gridCol>
              </a:tblGrid>
              <a:tr h="525088">
                <a:tc>
                  <a:txBody>
                    <a:bodyPr/>
                    <a:lstStyle/>
                    <a:p>
                      <a:pPr marL="0" algn="ctr" defTabSz="914400" rtl="0" eaLnBrk="1" fontAlgn="ctr" latinLnBrk="0" hangingPunct="1"/>
                      <a:r>
                        <a:rPr lang="en-IN" sz="1600" b="1" kern="1200" dirty="0">
                          <a:solidFill>
                            <a:schemeClr val="lt1"/>
                          </a:solidFill>
                          <a:latin typeface="+mn-lt"/>
                          <a:ea typeface="+mn-ea"/>
                          <a:cs typeface="+mn-cs"/>
                        </a:rPr>
                        <a:t>Parameters</a:t>
                      </a:r>
                    </a:p>
                  </a:txBody>
                  <a:tcPr marL="0" marR="0" marT="0" marB="0" anchor="ctr"/>
                </a:tc>
                <a:tc>
                  <a:txBody>
                    <a:bodyPr/>
                    <a:lstStyle/>
                    <a:p>
                      <a:pPr marL="0" algn="ctr" defTabSz="914400" rtl="0" eaLnBrk="1" fontAlgn="ctr" latinLnBrk="0" hangingPunct="1"/>
                      <a:r>
                        <a:rPr lang="en-US" sz="1600" b="1" kern="1200" dirty="0">
                          <a:solidFill>
                            <a:schemeClr val="lt1"/>
                          </a:solidFill>
                          <a:latin typeface="+mn-lt"/>
                          <a:ea typeface="+mn-ea"/>
                          <a:cs typeface="+mn-cs"/>
                        </a:rPr>
                        <a:t>Production </a:t>
                      </a:r>
                    </a:p>
                    <a:p>
                      <a:pPr marL="0" algn="ctr" defTabSz="914400" rtl="0" eaLnBrk="1" fontAlgn="ctr" latinLnBrk="0" hangingPunct="1"/>
                      <a:r>
                        <a:rPr lang="en-US" sz="1600" b="1" kern="1200" dirty="0">
                          <a:solidFill>
                            <a:schemeClr val="lt1"/>
                          </a:solidFill>
                          <a:latin typeface="+mn-lt"/>
                          <a:ea typeface="+mn-ea"/>
                          <a:cs typeface="+mn-cs"/>
                        </a:rPr>
                        <a:t>Capacity</a:t>
                      </a:r>
                      <a:endParaRPr lang="en-IN" sz="1600" b="1" kern="1200" dirty="0">
                        <a:solidFill>
                          <a:schemeClr val="lt1"/>
                        </a:solidFill>
                        <a:latin typeface="+mn-lt"/>
                        <a:ea typeface="+mn-ea"/>
                        <a:cs typeface="+mn-cs"/>
                      </a:endParaRPr>
                    </a:p>
                  </a:txBody>
                  <a:tcPr marL="0" marR="0" marT="0" marB="0" anchor="ctr"/>
                </a:tc>
                <a:tc>
                  <a:txBody>
                    <a:bodyPr/>
                    <a:lstStyle/>
                    <a:p>
                      <a:pPr marL="0" algn="ctr" defTabSz="914400" rtl="0" eaLnBrk="1" fontAlgn="ctr" latinLnBrk="0" hangingPunct="1"/>
                      <a:r>
                        <a:rPr lang="en-US" sz="1600" b="1" kern="1200" dirty="0">
                          <a:solidFill>
                            <a:schemeClr val="lt1"/>
                          </a:solidFill>
                        </a:rPr>
                        <a:t>Investment </a:t>
                      </a:r>
                    </a:p>
                    <a:p>
                      <a:pPr marL="0" algn="ctr" defTabSz="914400" rtl="0" eaLnBrk="1" fontAlgn="ctr" latinLnBrk="0" hangingPunct="1"/>
                      <a:r>
                        <a:rPr lang="en-US" sz="1600" b="1" kern="1200" dirty="0">
                          <a:solidFill>
                            <a:schemeClr val="lt1"/>
                          </a:solidFill>
                        </a:rPr>
                        <a:t>(INR Cr)</a:t>
                      </a:r>
                      <a:endParaRPr lang="en-IN" sz="1600" b="1" kern="1200" dirty="0">
                        <a:solidFill>
                          <a:schemeClr val="lt1"/>
                        </a:solidFill>
                        <a:latin typeface="+mn-lt"/>
                        <a:ea typeface="+mn-ea"/>
                        <a:cs typeface="+mn-cs"/>
                      </a:endParaRPr>
                    </a:p>
                  </a:txBody>
                  <a:tcPr marL="0" marR="0" marT="0" marB="0" anchor="ctr"/>
                </a:tc>
                <a:extLst>
                  <a:ext uri="{0D108BD9-81ED-4DB2-BD59-A6C34878D82A}">
                    <a16:rowId xmlns:a16="http://schemas.microsoft.com/office/drawing/2014/main" val="4004357832"/>
                  </a:ext>
                </a:extLst>
              </a:tr>
              <a:tr h="52508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tx1"/>
                          </a:solidFill>
                          <a:effectLst/>
                          <a:latin typeface="+mn-lt"/>
                          <a:ea typeface="+mn-ea"/>
                          <a:cs typeface="+mn-cs"/>
                        </a:rPr>
                        <a:t>Capacity Enhancement </a:t>
                      </a:r>
                      <a:r>
                        <a:rPr lang="en-US" sz="1600" b="0" u="none" strike="noStrike" kern="1200" dirty="0">
                          <a:solidFill>
                            <a:schemeClr val="tx1"/>
                          </a:solidFill>
                          <a:effectLst/>
                        </a:rPr>
                        <a:t>Mn-Ore</a:t>
                      </a:r>
                      <a:endParaRPr lang="en-US" sz="1600" b="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ctr" latinLnBrk="0" hangingPunct="1"/>
                      <a:r>
                        <a:rPr lang="en-US" sz="1400" kern="1200" dirty="0">
                          <a:solidFill>
                            <a:schemeClr val="dk1"/>
                          </a:solidFill>
                          <a:latin typeface="+mn-lt"/>
                          <a:ea typeface="+mn-ea"/>
                          <a:cs typeface="+mn-cs"/>
                        </a:rPr>
                        <a:t>5,00,000 (TPA)</a:t>
                      </a:r>
                      <a:endParaRPr lang="en-IN" sz="1400" kern="1200" dirty="0">
                        <a:solidFill>
                          <a:schemeClr val="dk1"/>
                        </a:solidFill>
                        <a:latin typeface="+mn-lt"/>
                        <a:ea typeface="+mn-ea"/>
                        <a:cs typeface="+mn-cs"/>
                      </a:endParaRPr>
                    </a:p>
                  </a:txBody>
                  <a:tcPr marL="0" marR="0" marT="0" marB="0" anchor="ctr"/>
                </a:tc>
                <a:tc>
                  <a:txBody>
                    <a:bodyPr/>
                    <a:lstStyle/>
                    <a:p>
                      <a:pPr marL="0" algn="ctr" defTabSz="914400" rtl="0" eaLnBrk="1" fontAlgn="ctr" latinLnBrk="0" hangingPunct="1"/>
                      <a:r>
                        <a:rPr lang="en-US" sz="1600" kern="1200" dirty="0">
                          <a:solidFill>
                            <a:schemeClr val="dk1"/>
                          </a:solidFill>
                          <a:latin typeface="+mn-lt"/>
                          <a:ea typeface="+mn-ea"/>
                          <a:cs typeface="+mn-cs"/>
                        </a:rPr>
                        <a:t>50</a:t>
                      </a:r>
                      <a:endParaRPr lang="en-IN" sz="1600" b="1" kern="1200" dirty="0">
                        <a:solidFill>
                          <a:schemeClr val="lt1"/>
                        </a:solidFill>
                        <a:latin typeface="+mn-lt"/>
                        <a:ea typeface="+mn-ea"/>
                        <a:cs typeface="+mn-cs"/>
                      </a:endParaRPr>
                    </a:p>
                  </a:txBody>
                  <a:tcPr marL="0" marR="0" marT="0" marB="0" anchor="ctr"/>
                </a:tc>
                <a:extLst>
                  <a:ext uri="{0D108BD9-81ED-4DB2-BD59-A6C34878D82A}">
                    <a16:rowId xmlns:a16="http://schemas.microsoft.com/office/drawing/2014/main" val="2703263693"/>
                  </a:ext>
                </a:extLst>
              </a:tr>
              <a:tr h="46238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tx1"/>
                          </a:solidFill>
                          <a:effectLst/>
                          <a:latin typeface="+mn-lt"/>
                          <a:ea typeface="+mn-ea"/>
                          <a:cs typeface="+mn-cs"/>
                        </a:rPr>
                        <a:t>Capacity Enhancement Fe</a:t>
                      </a:r>
                      <a:r>
                        <a:rPr lang="en-US" sz="1600" b="0" u="none" strike="noStrike" kern="1200" dirty="0">
                          <a:solidFill>
                            <a:schemeClr val="tx1"/>
                          </a:solidFill>
                          <a:effectLst/>
                        </a:rPr>
                        <a:t>-Ore</a:t>
                      </a:r>
                      <a:endParaRPr lang="en-US" sz="1600" b="0" u="none" strike="noStrike" kern="1200" dirty="0">
                        <a:solidFill>
                          <a:schemeClr val="tx1"/>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kern="1200" dirty="0">
                          <a:solidFill>
                            <a:schemeClr val="dk1"/>
                          </a:solidFill>
                          <a:latin typeface="+mn-lt"/>
                          <a:ea typeface="+mn-ea"/>
                          <a:cs typeface="+mn-cs"/>
                        </a:rPr>
                        <a:t>    </a:t>
                      </a:r>
                      <a:r>
                        <a:rPr lang="en-US" sz="1400" kern="1200" dirty="0">
                          <a:solidFill>
                            <a:schemeClr val="dk1"/>
                          </a:solidFill>
                          <a:latin typeface="+mn-lt"/>
                          <a:ea typeface="+mn-ea"/>
                          <a:cs typeface="+mn-cs"/>
                        </a:rPr>
                        <a:t>5,00,000 (TPA)</a:t>
                      </a:r>
                      <a:endParaRPr lang="en-IN" sz="1400" kern="1200" dirty="0">
                        <a:solidFill>
                          <a:schemeClr val="dk1"/>
                        </a:solidFill>
                        <a:latin typeface="+mn-lt"/>
                        <a:ea typeface="+mn-ea"/>
                        <a:cs typeface="+mn-cs"/>
                      </a:endParaRPr>
                    </a:p>
                  </a:txBody>
                  <a:tcPr marL="9525" marR="9525" marT="9525" marB="0" anchor="ctr"/>
                </a:tc>
                <a:tc>
                  <a:txBody>
                    <a:bodyPr/>
                    <a:lstStyle/>
                    <a:p>
                      <a:pPr algn="ctr" fontAlgn="ctr"/>
                      <a:r>
                        <a:rPr lang="en-US" sz="1400" kern="1200" dirty="0">
                          <a:solidFill>
                            <a:schemeClr val="dk1"/>
                          </a:solidFill>
                          <a:latin typeface="+mn-lt"/>
                          <a:ea typeface="+mn-ea"/>
                          <a:cs typeface="+mn-cs"/>
                        </a:rPr>
                        <a:t>50</a:t>
                      </a:r>
                      <a:endParaRPr lang="en-IN" sz="14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4015033879"/>
                  </a:ext>
                </a:extLst>
              </a:tr>
              <a:tr h="527002">
                <a:tc>
                  <a:txBody>
                    <a:bodyPr/>
                    <a:lstStyle/>
                    <a:p>
                      <a:pPr algn="l" fontAlgn="ctr"/>
                      <a:r>
                        <a:rPr lang="en-US" sz="1600" b="0" u="none" strike="noStrike" kern="1200" dirty="0">
                          <a:solidFill>
                            <a:schemeClr val="tx1"/>
                          </a:solidFill>
                          <a:effectLst/>
                          <a:latin typeface="+mn-lt"/>
                          <a:ea typeface="+mn-ea"/>
                          <a:cs typeface="+mn-cs"/>
                        </a:rPr>
                        <a:t>Submerged Electric Arc Furnace :</a:t>
                      </a:r>
                    </a:p>
                    <a:p>
                      <a:pPr algn="l" fontAlgn="ctr"/>
                      <a:r>
                        <a:rPr lang="en-US" sz="1600" b="0" u="none" strike="noStrike" kern="1200" dirty="0">
                          <a:solidFill>
                            <a:schemeClr val="tx1"/>
                          </a:solidFill>
                          <a:effectLst/>
                          <a:latin typeface="+mn-lt"/>
                          <a:ea typeface="+mn-ea"/>
                          <a:cs typeface="+mn-cs"/>
                        </a:rPr>
                        <a:t> 3 x 12 MVA</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57,024 (TPA)</a:t>
                      </a:r>
                    </a:p>
                  </a:txBody>
                  <a:tcPr marL="9525" marR="9525" marT="9525" marB="0" anchor="ctr"/>
                </a:tc>
                <a:tc>
                  <a:txBody>
                    <a:bodyPr/>
                    <a:lstStyle/>
                    <a:p>
                      <a:pPr algn="ctr" fontAlgn="ctr"/>
                      <a:r>
                        <a:rPr lang="en-US" sz="1400" kern="1200" dirty="0">
                          <a:solidFill>
                            <a:schemeClr val="dk1"/>
                          </a:solidFill>
                          <a:latin typeface="+mn-lt"/>
                          <a:ea typeface="+mn-ea"/>
                          <a:cs typeface="+mn-cs"/>
                        </a:rPr>
                        <a:t>108</a:t>
                      </a:r>
                      <a:endParaRPr lang="en-IN" sz="14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1727623593"/>
                  </a:ext>
                </a:extLst>
              </a:tr>
              <a:tr h="462388">
                <a:tc>
                  <a:txBody>
                    <a:bodyPr/>
                    <a:lstStyle/>
                    <a:p>
                      <a:pPr algn="l" fontAlgn="ctr"/>
                      <a:r>
                        <a:rPr lang="en-US" sz="1600" b="0" u="none" strike="noStrike" kern="1200" dirty="0">
                          <a:solidFill>
                            <a:schemeClr val="tx1"/>
                          </a:solidFill>
                          <a:effectLst/>
                          <a:latin typeface="+mn-lt"/>
                          <a:ea typeface="+mn-ea"/>
                          <a:cs typeface="+mn-cs"/>
                        </a:rPr>
                        <a:t>DRI Plant : 1 x 900 TPD</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      2,97,000 (TPA) </a:t>
                      </a:r>
                    </a:p>
                  </a:txBody>
                  <a:tcPr marL="9525" marR="9525" marT="9525" marB="0" anchor="ctr"/>
                </a:tc>
                <a:tc>
                  <a:txBody>
                    <a:bodyPr/>
                    <a:lstStyle/>
                    <a:p>
                      <a:pPr algn="ctr" fontAlgn="ctr"/>
                      <a:r>
                        <a:rPr lang="en-US" sz="1400" kern="1200" dirty="0">
                          <a:solidFill>
                            <a:schemeClr val="dk1"/>
                          </a:solidFill>
                          <a:latin typeface="+mn-lt"/>
                          <a:ea typeface="+mn-ea"/>
                          <a:cs typeface="+mn-cs"/>
                        </a:rPr>
                        <a:t>308</a:t>
                      </a:r>
                      <a:endParaRPr lang="en-IN" sz="14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4093885383"/>
                  </a:ext>
                </a:extLst>
              </a:tr>
              <a:tr h="527002">
                <a:tc>
                  <a:txBody>
                    <a:bodyPr/>
                    <a:lstStyle/>
                    <a:p>
                      <a:pPr algn="l" fontAlgn="ctr"/>
                      <a:r>
                        <a:rPr lang="en-US" sz="1600" b="0" u="none" strike="noStrike" kern="1200" dirty="0">
                          <a:solidFill>
                            <a:schemeClr val="tx1"/>
                          </a:solidFill>
                          <a:effectLst/>
                          <a:latin typeface="+mn-lt"/>
                          <a:ea typeface="+mn-ea"/>
                          <a:cs typeface="+mn-cs"/>
                        </a:rPr>
                        <a:t>Iron ore Beneficiation Plant : </a:t>
                      </a:r>
                    </a:p>
                    <a:p>
                      <a:pPr algn="l" fontAlgn="ctr"/>
                      <a:r>
                        <a:rPr lang="en-US" sz="1600" b="0" u="none" strike="noStrike" kern="1200" dirty="0">
                          <a:solidFill>
                            <a:schemeClr val="tx1"/>
                          </a:solidFill>
                          <a:effectLst/>
                          <a:latin typeface="+mn-lt"/>
                          <a:ea typeface="+mn-ea"/>
                          <a:cs typeface="+mn-cs"/>
                        </a:rPr>
                        <a:t>1 MTPA Input</a:t>
                      </a:r>
                    </a:p>
                  </a:txBody>
                  <a:tcPr marL="9525" marR="9525" marT="9525" marB="0" anchor="ctr"/>
                </a:tc>
                <a:tc rowSpan="2">
                  <a:txBody>
                    <a:bodyPr/>
                    <a:lstStyle/>
                    <a:p>
                      <a:pPr marL="0" algn="ctr" defTabSz="914400" rtl="0" eaLnBrk="1" fontAlgn="ctr" latinLnBrk="0" hangingPunct="1"/>
                      <a:r>
                        <a:rPr lang="en-IN" sz="1400" kern="1200" dirty="0">
                          <a:solidFill>
                            <a:schemeClr val="dk1"/>
                          </a:solidFill>
                          <a:latin typeface="+mn-lt"/>
                          <a:ea typeface="+mn-ea"/>
                          <a:cs typeface="+mn-cs"/>
                        </a:rPr>
                        <a:t>     8,50,000 (TPA) </a:t>
                      </a:r>
                    </a:p>
                  </a:txBody>
                  <a:tcPr marL="9525" marR="9525" marT="9525" marB="0" anchor="ctr"/>
                </a:tc>
                <a:tc rowSpan="2">
                  <a:txBody>
                    <a:bodyPr/>
                    <a:lstStyle/>
                    <a:p>
                      <a:pPr algn="ctr" fontAlgn="ctr"/>
                      <a:r>
                        <a:rPr lang="en-IN" sz="1400" kern="1200" dirty="0">
                          <a:solidFill>
                            <a:schemeClr val="dk1"/>
                          </a:solidFill>
                          <a:latin typeface="+mn-lt"/>
                          <a:ea typeface="+mn-ea"/>
                          <a:cs typeface="+mn-cs"/>
                        </a:rPr>
                        <a:t> 350 </a:t>
                      </a:r>
                    </a:p>
                  </a:txBody>
                  <a:tcPr marL="9525" marR="9525" marT="9525" marB="0" anchor="ctr"/>
                </a:tc>
                <a:extLst>
                  <a:ext uri="{0D108BD9-81ED-4DB2-BD59-A6C34878D82A}">
                    <a16:rowId xmlns:a16="http://schemas.microsoft.com/office/drawing/2014/main" val="2782299397"/>
                  </a:ext>
                </a:extLst>
              </a:tr>
              <a:tr h="527002">
                <a:tc>
                  <a:txBody>
                    <a:bodyPr/>
                    <a:lstStyle/>
                    <a:p>
                      <a:pPr algn="l" fontAlgn="ctr"/>
                      <a:r>
                        <a:rPr lang="en-IN" sz="1600" b="0" u="none" strike="noStrike" kern="1200" dirty="0">
                          <a:solidFill>
                            <a:schemeClr val="tx1"/>
                          </a:solidFill>
                          <a:effectLst/>
                          <a:latin typeface="+mn-lt"/>
                          <a:ea typeface="+mn-ea"/>
                          <a:cs typeface="+mn-cs"/>
                        </a:rPr>
                        <a:t>Iron Ore Pellet Plant : </a:t>
                      </a:r>
                    </a:p>
                    <a:p>
                      <a:pPr algn="l" fontAlgn="ctr"/>
                      <a:r>
                        <a:rPr lang="en-IN" sz="1600" b="0" u="none" strike="noStrike" kern="1200" dirty="0">
                          <a:solidFill>
                            <a:schemeClr val="tx1"/>
                          </a:solidFill>
                          <a:effectLst/>
                          <a:latin typeface="+mn-lt"/>
                          <a:ea typeface="+mn-ea"/>
                          <a:cs typeface="+mn-cs"/>
                        </a:rPr>
                        <a:t>0.85 MTPA Output</a:t>
                      </a:r>
                    </a:p>
                  </a:txBody>
                  <a:tcPr marL="9525" marR="9525" marT="9525" marB="0" anchor="ct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9391950"/>
                  </a:ext>
                </a:extLst>
              </a:tr>
              <a:tr h="527002">
                <a:tc>
                  <a:txBody>
                    <a:bodyPr/>
                    <a:lstStyle/>
                    <a:p>
                      <a:pPr algn="l" fontAlgn="ctr"/>
                      <a:r>
                        <a:rPr lang="en-US" sz="1600" b="0" u="none" strike="noStrike" kern="1200" dirty="0">
                          <a:solidFill>
                            <a:schemeClr val="tx1"/>
                          </a:solidFill>
                          <a:effectLst/>
                          <a:latin typeface="+mn-lt"/>
                          <a:ea typeface="+mn-ea"/>
                          <a:cs typeface="+mn-cs"/>
                        </a:rPr>
                        <a:t>Captive Power Plant:</a:t>
                      </a:r>
                    </a:p>
                    <a:p>
                      <a:pPr algn="l" fontAlgn="ctr"/>
                      <a:r>
                        <a:rPr lang="en-US" sz="1600" b="0" u="none" strike="noStrike" kern="1200" dirty="0">
                          <a:solidFill>
                            <a:schemeClr val="tx1"/>
                          </a:solidFill>
                          <a:effectLst/>
                          <a:latin typeface="+mn-lt"/>
                          <a:ea typeface="+mn-ea"/>
                          <a:cs typeface="+mn-cs"/>
                        </a:rPr>
                        <a:t>WHRB (25 MW) &amp; AFBC (10 MW) </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321 Million Units</a:t>
                      </a:r>
                    </a:p>
                    <a:p>
                      <a:pPr marL="0" algn="ctr" defTabSz="914400" rtl="0" eaLnBrk="1" fontAlgn="ctr" latinLnBrk="0" hangingPunct="1"/>
                      <a:r>
                        <a:rPr lang="en-IN" sz="1400" kern="1200" dirty="0">
                          <a:solidFill>
                            <a:schemeClr val="dk1"/>
                          </a:solidFill>
                          <a:latin typeface="+mn-lt"/>
                          <a:ea typeface="+mn-ea"/>
                          <a:cs typeface="+mn-cs"/>
                        </a:rPr>
                        <a:t>(35 MW) </a:t>
                      </a:r>
                    </a:p>
                  </a:txBody>
                  <a:tcPr marL="9525" marR="9525" marT="9525" marB="0" anchor="ctr"/>
                </a:tc>
                <a:tc>
                  <a:txBody>
                    <a:bodyPr/>
                    <a:lstStyle/>
                    <a:p>
                      <a:pPr algn="ctr" fontAlgn="ctr"/>
                      <a:r>
                        <a:rPr lang="en-IN" sz="1400" kern="1200" dirty="0">
                          <a:solidFill>
                            <a:schemeClr val="dk1"/>
                          </a:solidFill>
                          <a:latin typeface="+mn-lt"/>
                          <a:ea typeface="+mn-ea"/>
                          <a:cs typeface="+mn-cs"/>
                        </a:rPr>
                        <a:t>  228 </a:t>
                      </a:r>
                    </a:p>
                  </a:txBody>
                  <a:tcPr marL="9525" marR="9525" marT="9525" marB="0" anchor="ctr"/>
                </a:tc>
                <a:extLst>
                  <a:ext uri="{0D108BD9-81ED-4DB2-BD59-A6C34878D82A}">
                    <a16:rowId xmlns:a16="http://schemas.microsoft.com/office/drawing/2014/main" val="775536037"/>
                  </a:ext>
                </a:extLst>
              </a:tr>
              <a:tr h="620088">
                <a:tc>
                  <a:txBody>
                    <a:bodyPr/>
                    <a:lstStyle/>
                    <a:p>
                      <a:pPr algn="l" fontAlgn="ctr"/>
                      <a:r>
                        <a:rPr lang="en-US" sz="1600" b="0" u="none" strike="noStrike" kern="1200" dirty="0">
                          <a:solidFill>
                            <a:schemeClr val="tx1"/>
                          </a:solidFill>
                          <a:effectLst/>
                          <a:latin typeface="+mn-lt"/>
                          <a:ea typeface="+mn-ea"/>
                          <a:cs typeface="+mn-cs"/>
                        </a:rPr>
                        <a:t>Thermal Power Plant : </a:t>
                      </a:r>
                    </a:p>
                    <a:p>
                      <a:pPr algn="l" fontAlgn="ctr"/>
                      <a:r>
                        <a:rPr lang="en-US" sz="1600" b="0" u="none" strike="noStrike" kern="1200" dirty="0">
                          <a:solidFill>
                            <a:schemeClr val="tx1"/>
                          </a:solidFill>
                          <a:effectLst/>
                          <a:latin typeface="+mn-lt"/>
                          <a:ea typeface="+mn-ea"/>
                          <a:cs typeface="+mn-cs"/>
                        </a:rPr>
                        <a:t>95 MW</a:t>
                      </a:r>
                    </a:p>
                  </a:txBody>
                  <a:tcPr marL="9525" marR="9525" marT="9525" marB="0" anchor="ctr"/>
                </a:tc>
                <a:tc>
                  <a:txBody>
                    <a:bodyPr/>
                    <a:lstStyle/>
                    <a:p>
                      <a:pPr marL="0" algn="ctr" defTabSz="914400" rtl="0" eaLnBrk="1" fontAlgn="ctr" latinLnBrk="0" hangingPunct="1"/>
                      <a:r>
                        <a:rPr lang="en-IN" sz="1400" kern="1200" dirty="0">
                          <a:solidFill>
                            <a:schemeClr val="dk1"/>
                          </a:solidFill>
                          <a:latin typeface="+mn-lt"/>
                          <a:ea typeface="+mn-ea"/>
                          <a:cs typeface="+mn-cs"/>
                        </a:rPr>
                        <a:t>677 Million Units</a:t>
                      </a:r>
                    </a:p>
                    <a:p>
                      <a:pPr marL="0" algn="ctr" defTabSz="914400" rtl="0" eaLnBrk="1" fontAlgn="ctr" latinLnBrk="0" hangingPunct="1"/>
                      <a:r>
                        <a:rPr lang="en-IN" sz="1400" kern="1200" dirty="0">
                          <a:solidFill>
                            <a:schemeClr val="dk1"/>
                          </a:solidFill>
                          <a:latin typeface="+mn-lt"/>
                          <a:ea typeface="+mn-ea"/>
                          <a:cs typeface="+mn-cs"/>
                        </a:rPr>
                        <a:t>(95 MW) </a:t>
                      </a:r>
                    </a:p>
                  </a:txBody>
                  <a:tcPr marL="9525" marR="9525" marT="9525" marB="0" anchor="ctr"/>
                </a:tc>
                <a:tc>
                  <a:txBody>
                    <a:bodyPr/>
                    <a:lstStyle/>
                    <a:p>
                      <a:pPr algn="ctr" fontAlgn="ctr"/>
                      <a:r>
                        <a:rPr lang="en-IN" sz="1400" kern="1200" dirty="0">
                          <a:solidFill>
                            <a:schemeClr val="dk1"/>
                          </a:solidFill>
                          <a:latin typeface="+mn-lt"/>
                          <a:ea typeface="+mn-ea"/>
                          <a:cs typeface="+mn-cs"/>
                        </a:rPr>
                        <a:t> 618 </a:t>
                      </a:r>
                    </a:p>
                  </a:txBody>
                  <a:tcPr marL="9525" marR="9525" marT="9525" marB="0" anchor="ctr"/>
                </a:tc>
                <a:extLst>
                  <a:ext uri="{0D108BD9-81ED-4DB2-BD59-A6C34878D82A}">
                    <a16:rowId xmlns:a16="http://schemas.microsoft.com/office/drawing/2014/main" val="3590192581"/>
                  </a:ext>
                </a:extLst>
              </a:tr>
            </a:tbl>
          </a:graphicData>
        </a:graphic>
      </p:graphicFrame>
      <p:grpSp>
        <p:nvGrpSpPr>
          <p:cNvPr id="2" name="Group 1">
            <a:extLst>
              <a:ext uri="{FF2B5EF4-FFF2-40B4-BE49-F238E27FC236}">
                <a16:creationId xmlns:a16="http://schemas.microsoft.com/office/drawing/2014/main" id="{D403630C-028D-1A65-B91F-182DEA8878F7}"/>
              </a:ext>
            </a:extLst>
          </p:cNvPr>
          <p:cNvGrpSpPr/>
          <p:nvPr/>
        </p:nvGrpSpPr>
        <p:grpSpPr>
          <a:xfrm>
            <a:off x="9708188" y="193012"/>
            <a:ext cx="2377243" cy="1046305"/>
            <a:chOff x="6662309" y="5193733"/>
            <a:chExt cx="6098458" cy="1263786"/>
          </a:xfrm>
        </p:grpSpPr>
        <p:pic>
          <p:nvPicPr>
            <p:cNvPr id="6" name="Picture 8" descr="696,300+ Location Map Stock Photos, Pictures &amp; Royalty-Free Images - iStock  | Map, Location map pin, United states map">
              <a:extLst>
                <a:ext uri="{FF2B5EF4-FFF2-40B4-BE49-F238E27FC236}">
                  <a16:creationId xmlns:a16="http://schemas.microsoft.com/office/drawing/2014/main" id="{B5373B31-0CD6-4621-B0C5-CDA6D8C96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7539" y="5193733"/>
              <a:ext cx="2527995" cy="10238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232BF1-413F-CDEE-FA5C-F687A45D78F4}"/>
                </a:ext>
              </a:extLst>
            </p:cNvPr>
            <p:cNvSpPr txBox="1"/>
            <p:nvPr/>
          </p:nvSpPr>
          <p:spPr>
            <a:xfrm>
              <a:off x="6662309" y="6087310"/>
              <a:ext cx="6098458" cy="370209"/>
            </a:xfrm>
            <a:prstGeom prst="rect">
              <a:avLst/>
            </a:prstGeom>
            <a:noFill/>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Haldia Port, WB</a:t>
              </a:r>
            </a:p>
          </p:txBody>
        </p:sp>
      </p:grpSp>
      <p:sp>
        <p:nvSpPr>
          <p:cNvPr id="3" name="TextBox 2">
            <a:extLst>
              <a:ext uri="{FF2B5EF4-FFF2-40B4-BE49-F238E27FC236}">
                <a16:creationId xmlns:a16="http://schemas.microsoft.com/office/drawing/2014/main" id="{DC99D145-E6C2-0DB4-F9F9-6097CF5B6B75}"/>
              </a:ext>
            </a:extLst>
          </p:cNvPr>
          <p:cNvSpPr txBox="1"/>
          <p:nvPr/>
        </p:nvSpPr>
        <p:spPr>
          <a:xfrm>
            <a:off x="367611" y="248624"/>
            <a:ext cx="9977390" cy="426848"/>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srgbClr val="00B0F0"/>
                </a:solidFill>
              </a:rPr>
              <a:t>Project Description – Acquisition of Mn-Fe Ore Mines &amp; Ferro-Alloy Plant </a:t>
            </a:r>
          </a:p>
        </p:txBody>
      </p:sp>
      <p:graphicFrame>
        <p:nvGraphicFramePr>
          <p:cNvPr id="9" name="Table 8">
            <a:extLst>
              <a:ext uri="{FF2B5EF4-FFF2-40B4-BE49-F238E27FC236}">
                <a16:creationId xmlns:a16="http://schemas.microsoft.com/office/drawing/2014/main" id="{5A1C285C-812E-D828-2FBC-96AE5685E009}"/>
              </a:ext>
            </a:extLst>
          </p:cNvPr>
          <p:cNvGraphicFramePr>
            <a:graphicFrameLocks noGrp="1"/>
          </p:cNvGraphicFramePr>
          <p:nvPr>
            <p:extLst>
              <p:ext uri="{D42A27DB-BD31-4B8C-83A1-F6EECF244321}">
                <p14:modId xmlns:p14="http://schemas.microsoft.com/office/powerpoint/2010/main" val="1277540163"/>
              </p:ext>
            </p:extLst>
          </p:nvPr>
        </p:nvGraphicFramePr>
        <p:xfrm>
          <a:off x="6854800" y="1602664"/>
          <a:ext cx="5203417" cy="1679415"/>
        </p:xfrm>
        <a:graphic>
          <a:graphicData uri="http://schemas.openxmlformats.org/drawingml/2006/table">
            <a:tbl>
              <a:tblPr firstRow="1" bandRow="1">
                <a:tableStyleId>{5C22544A-7EE6-4342-B048-85BDC9FD1C3A}</a:tableStyleId>
              </a:tblPr>
              <a:tblGrid>
                <a:gridCol w="1001596">
                  <a:extLst>
                    <a:ext uri="{9D8B030D-6E8A-4147-A177-3AD203B41FA5}">
                      <a16:colId xmlns:a16="http://schemas.microsoft.com/office/drawing/2014/main" val="634721976"/>
                    </a:ext>
                  </a:extLst>
                </a:gridCol>
                <a:gridCol w="844362">
                  <a:extLst>
                    <a:ext uri="{9D8B030D-6E8A-4147-A177-3AD203B41FA5}">
                      <a16:colId xmlns:a16="http://schemas.microsoft.com/office/drawing/2014/main" val="2771491784"/>
                    </a:ext>
                  </a:extLst>
                </a:gridCol>
                <a:gridCol w="844362">
                  <a:extLst>
                    <a:ext uri="{9D8B030D-6E8A-4147-A177-3AD203B41FA5}">
                      <a16:colId xmlns:a16="http://schemas.microsoft.com/office/drawing/2014/main" val="1607409347"/>
                    </a:ext>
                  </a:extLst>
                </a:gridCol>
                <a:gridCol w="777602">
                  <a:extLst>
                    <a:ext uri="{9D8B030D-6E8A-4147-A177-3AD203B41FA5}">
                      <a16:colId xmlns:a16="http://schemas.microsoft.com/office/drawing/2014/main" val="3941821511"/>
                    </a:ext>
                  </a:extLst>
                </a:gridCol>
                <a:gridCol w="879711">
                  <a:extLst>
                    <a:ext uri="{9D8B030D-6E8A-4147-A177-3AD203B41FA5}">
                      <a16:colId xmlns:a16="http://schemas.microsoft.com/office/drawing/2014/main" val="1444433352"/>
                    </a:ext>
                  </a:extLst>
                </a:gridCol>
                <a:gridCol w="855784">
                  <a:extLst>
                    <a:ext uri="{9D8B030D-6E8A-4147-A177-3AD203B41FA5}">
                      <a16:colId xmlns:a16="http://schemas.microsoft.com/office/drawing/2014/main" val="257187712"/>
                    </a:ext>
                  </a:extLst>
                </a:gridCol>
              </a:tblGrid>
              <a:tr h="370840">
                <a:tc>
                  <a:txBody>
                    <a:bodyPr/>
                    <a:lstStyle/>
                    <a:p>
                      <a:r>
                        <a:rPr lang="en-IN" sz="1400" dirty="0"/>
                        <a:t>(INR Cr)</a:t>
                      </a:r>
                    </a:p>
                  </a:txBody>
                  <a:tcPr/>
                </a:tc>
                <a:tc>
                  <a:txBody>
                    <a:bodyPr/>
                    <a:lstStyle/>
                    <a:p>
                      <a:pPr algn="r"/>
                      <a:r>
                        <a:rPr lang="en-US" sz="1400" dirty="0"/>
                        <a:t>FY 2026</a:t>
                      </a:r>
                      <a:endParaRPr lang="en-IN" sz="1400" dirty="0"/>
                    </a:p>
                  </a:txBody>
                  <a:tcPr/>
                </a:tc>
                <a:tc>
                  <a:txBody>
                    <a:bodyPr/>
                    <a:lstStyle/>
                    <a:p>
                      <a:pPr algn="r"/>
                      <a:r>
                        <a:rPr lang="en-IN" sz="1400" dirty="0"/>
                        <a:t>FY2027</a:t>
                      </a:r>
                    </a:p>
                  </a:txBody>
                  <a:tcPr/>
                </a:tc>
                <a:tc>
                  <a:txBody>
                    <a:bodyPr/>
                    <a:lstStyle/>
                    <a:p>
                      <a:pPr algn="r"/>
                      <a:r>
                        <a:rPr lang="en-IN" sz="1400" dirty="0"/>
                        <a:t>FY2028</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FY2029</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400" dirty="0"/>
                        <a:t>FY2030</a:t>
                      </a:r>
                    </a:p>
                  </a:txBody>
                  <a:tcPr/>
                </a:tc>
                <a:extLst>
                  <a:ext uri="{0D108BD9-81ED-4DB2-BD59-A6C34878D82A}">
                    <a16:rowId xmlns:a16="http://schemas.microsoft.com/office/drawing/2014/main" val="3785204178"/>
                  </a:ext>
                </a:extLst>
              </a:tr>
              <a:tr h="419575">
                <a:tc>
                  <a:txBody>
                    <a:bodyPr/>
                    <a:lstStyle/>
                    <a:p>
                      <a:r>
                        <a:rPr lang="en-IN" sz="1400" kern="1200" dirty="0">
                          <a:solidFill>
                            <a:schemeClr val="dk1"/>
                          </a:solidFill>
                          <a:latin typeface="+mn-lt"/>
                          <a:ea typeface="+mn-ea"/>
                          <a:cs typeface="+mn-cs"/>
                        </a:rPr>
                        <a:t>Revenue</a:t>
                      </a:r>
                    </a:p>
                  </a:txBody>
                  <a:tcPr/>
                </a:tc>
                <a:tc>
                  <a:txBody>
                    <a:bodyPr/>
                    <a:lstStyle/>
                    <a:p>
                      <a:pPr algn="ctr" fontAlgn="ctr"/>
                      <a:r>
                        <a:rPr lang="en-US" sz="1400" kern="1200" dirty="0">
                          <a:solidFill>
                            <a:schemeClr val="dk1"/>
                          </a:solidFill>
                          <a:latin typeface="+mn-lt"/>
                          <a:ea typeface="+mn-ea"/>
                          <a:cs typeface="+mn-cs"/>
                        </a:rPr>
                        <a:t>-</a:t>
                      </a:r>
                      <a:endParaRPr lang="en-IN" sz="1400" kern="1200" dirty="0">
                        <a:solidFill>
                          <a:schemeClr val="dk1"/>
                        </a:solidFill>
                        <a:latin typeface="+mn-lt"/>
                        <a:ea typeface="+mn-ea"/>
                        <a:cs typeface="+mn-cs"/>
                      </a:endParaRPr>
                    </a:p>
                  </a:txBody>
                  <a:tcPr marL="9525" marR="9525" marT="9525" marB="0" anchor="ctr"/>
                </a:tc>
                <a:tc>
                  <a:txBody>
                    <a:bodyPr/>
                    <a:lstStyle/>
                    <a:p>
                      <a:pPr algn="l" fontAlgn="ctr"/>
                      <a:r>
                        <a:rPr lang="en-IN" sz="1400" kern="1200" dirty="0">
                          <a:solidFill>
                            <a:schemeClr val="dk1"/>
                          </a:solidFill>
                          <a:latin typeface="+mn-lt"/>
                          <a:ea typeface="+mn-ea"/>
                          <a:cs typeface="+mn-cs"/>
                        </a:rPr>
                        <a:t>          399 </a:t>
                      </a:r>
                    </a:p>
                  </a:txBody>
                  <a:tcPr marL="9525" marR="9525" marT="9525" marB="0" anchor="ctr"/>
                </a:tc>
                <a:tc>
                  <a:txBody>
                    <a:bodyPr/>
                    <a:lstStyle/>
                    <a:p>
                      <a:pPr algn="l" fontAlgn="ctr"/>
                      <a:r>
                        <a:rPr lang="en-IN" sz="1400" kern="1200" dirty="0">
                          <a:solidFill>
                            <a:schemeClr val="dk1"/>
                          </a:solidFill>
                          <a:latin typeface="+mn-lt"/>
                          <a:ea typeface="+mn-ea"/>
                          <a:cs typeface="+mn-cs"/>
                        </a:rPr>
                        <a:t>      1,514 </a:t>
                      </a:r>
                    </a:p>
                  </a:txBody>
                  <a:tcPr marL="9525" marR="9525" marT="9525" marB="0" anchor="ctr"/>
                </a:tc>
                <a:tc>
                  <a:txBody>
                    <a:bodyPr/>
                    <a:lstStyle/>
                    <a:p>
                      <a:pPr algn="l" fontAlgn="ctr"/>
                      <a:r>
                        <a:rPr lang="en-IN" sz="1400" kern="1200" dirty="0">
                          <a:solidFill>
                            <a:schemeClr val="dk1"/>
                          </a:solidFill>
                          <a:latin typeface="+mn-lt"/>
                          <a:ea typeface="+mn-ea"/>
                          <a:cs typeface="+mn-cs"/>
                        </a:rPr>
                        <a:t>      1,514 </a:t>
                      </a:r>
                    </a:p>
                  </a:txBody>
                  <a:tcPr marL="9525" marR="9525" marT="9525" marB="0" anchor="ctr"/>
                </a:tc>
                <a:tc>
                  <a:txBody>
                    <a:bodyPr/>
                    <a:lstStyle/>
                    <a:p>
                      <a:pPr algn="l" fontAlgn="ctr"/>
                      <a:r>
                        <a:rPr lang="en-IN" sz="1400" kern="1200" dirty="0">
                          <a:solidFill>
                            <a:schemeClr val="dk1"/>
                          </a:solidFill>
                          <a:latin typeface="+mn-lt"/>
                          <a:ea typeface="+mn-ea"/>
                          <a:cs typeface="+mn-cs"/>
                        </a:rPr>
                        <a:t>      1,514 </a:t>
                      </a:r>
                    </a:p>
                  </a:txBody>
                  <a:tcPr marL="9525" marR="9525" marT="9525" marB="0" anchor="ctr"/>
                </a:tc>
                <a:extLst>
                  <a:ext uri="{0D108BD9-81ED-4DB2-BD59-A6C34878D82A}">
                    <a16:rowId xmlns:a16="http://schemas.microsoft.com/office/drawing/2014/main" val="1082684614"/>
                  </a:ext>
                </a:extLst>
              </a:tr>
              <a:tr h="370840">
                <a:tc>
                  <a:txBody>
                    <a:bodyPr/>
                    <a:lstStyle/>
                    <a:p>
                      <a:r>
                        <a:rPr lang="en-IN" sz="1400" kern="1200" dirty="0">
                          <a:solidFill>
                            <a:schemeClr val="dk1"/>
                          </a:solidFill>
                          <a:latin typeface="+mn-lt"/>
                          <a:ea typeface="+mn-ea"/>
                          <a:cs typeface="+mn-cs"/>
                        </a:rPr>
                        <a:t>EBITDA</a:t>
                      </a:r>
                    </a:p>
                  </a:txBody>
                  <a:tcPr/>
                </a:tc>
                <a:tc>
                  <a:txBody>
                    <a:bodyPr/>
                    <a:lstStyle/>
                    <a:p>
                      <a:pPr algn="ctr" fontAlgn="ctr"/>
                      <a:r>
                        <a:rPr lang="en-US" sz="1400" kern="1200" dirty="0">
                          <a:solidFill>
                            <a:schemeClr val="dk1"/>
                          </a:solidFill>
                          <a:latin typeface="+mn-lt"/>
                          <a:ea typeface="+mn-ea"/>
                          <a:cs typeface="+mn-cs"/>
                        </a:rPr>
                        <a:t>-</a:t>
                      </a:r>
                      <a:endParaRPr lang="en-IN" sz="1400" kern="1200" dirty="0">
                        <a:solidFill>
                          <a:schemeClr val="dk1"/>
                        </a:solidFill>
                        <a:latin typeface="+mn-lt"/>
                        <a:ea typeface="+mn-ea"/>
                        <a:cs typeface="+mn-cs"/>
                      </a:endParaRPr>
                    </a:p>
                  </a:txBody>
                  <a:tcPr marL="9525" marR="9525" marT="9525" marB="0" anchor="ctr"/>
                </a:tc>
                <a:tc>
                  <a:txBody>
                    <a:bodyPr/>
                    <a:lstStyle/>
                    <a:p>
                      <a:pPr algn="l" fontAlgn="ctr"/>
                      <a:r>
                        <a:rPr lang="en-IN" sz="1400" kern="1200" dirty="0">
                          <a:solidFill>
                            <a:schemeClr val="dk1"/>
                          </a:solidFill>
                          <a:latin typeface="+mn-lt"/>
                          <a:ea typeface="+mn-ea"/>
                          <a:cs typeface="+mn-cs"/>
                        </a:rPr>
                        <a:t>            44 </a:t>
                      </a:r>
                    </a:p>
                  </a:txBody>
                  <a:tcPr marL="9525" marR="9525" marT="9525" marB="0" anchor="ctr"/>
                </a:tc>
                <a:tc>
                  <a:txBody>
                    <a:bodyPr/>
                    <a:lstStyle/>
                    <a:p>
                      <a:pPr algn="l" fontAlgn="ctr"/>
                      <a:r>
                        <a:rPr lang="en-IN" sz="1400" kern="1200" dirty="0">
                          <a:solidFill>
                            <a:schemeClr val="dk1"/>
                          </a:solidFill>
                          <a:latin typeface="+mn-lt"/>
                          <a:ea typeface="+mn-ea"/>
                          <a:cs typeface="+mn-cs"/>
                        </a:rPr>
                        <a:t>          237 </a:t>
                      </a:r>
                    </a:p>
                  </a:txBody>
                  <a:tcPr marL="9525" marR="9525" marT="9525" marB="0" anchor="ctr"/>
                </a:tc>
                <a:tc>
                  <a:txBody>
                    <a:bodyPr/>
                    <a:lstStyle/>
                    <a:p>
                      <a:pPr algn="l" fontAlgn="ctr"/>
                      <a:r>
                        <a:rPr lang="en-IN" sz="1400" kern="1200" dirty="0">
                          <a:solidFill>
                            <a:schemeClr val="dk1"/>
                          </a:solidFill>
                          <a:latin typeface="+mn-lt"/>
                          <a:ea typeface="+mn-ea"/>
                          <a:cs typeface="+mn-cs"/>
                        </a:rPr>
                        <a:t>          237 </a:t>
                      </a:r>
                    </a:p>
                  </a:txBody>
                  <a:tcPr marL="9525" marR="9525" marT="9525" marB="0" anchor="ctr"/>
                </a:tc>
                <a:tc>
                  <a:txBody>
                    <a:bodyPr/>
                    <a:lstStyle/>
                    <a:p>
                      <a:pPr algn="l" fontAlgn="ctr"/>
                      <a:r>
                        <a:rPr lang="en-IN" sz="1400" kern="1200" dirty="0">
                          <a:solidFill>
                            <a:schemeClr val="dk1"/>
                          </a:solidFill>
                          <a:latin typeface="+mn-lt"/>
                          <a:ea typeface="+mn-ea"/>
                          <a:cs typeface="+mn-cs"/>
                        </a:rPr>
                        <a:t>          237 </a:t>
                      </a:r>
                    </a:p>
                  </a:txBody>
                  <a:tcPr marL="9525" marR="9525" marT="9525" marB="0" anchor="ctr"/>
                </a:tc>
                <a:extLst>
                  <a:ext uri="{0D108BD9-81ED-4DB2-BD59-A6C34878D82A}">
                    <a16:rowId xmlns:a16="http://schemas.microsoft.com/office/drawing/2014/main" val="167537206"/>
                  </a:ext>
                </a:extLst>
              </a:tr>
              <a:tr h="370840">
                <a:tc>
                  <a:txBody>
                    <a:bodyPr/>
                    <a:lstStyle/>
                    <a:p>
                      <a:r>
                        <a:rPr lang="en-IN" sz="1400" kern="1200" dirty="0">
                          <a:solidFill>
                            <a:schemeClr val="dk1"/>
                          </a:solidFill>
                          <a:latin typeface="+mn-lt"/>
                          <a:ea typeface="+mn-ea"/>
                          <a:cs typeface="+mn-cs"/>
                        </a:rPr>
                        <a:t>EBITDA (%)</a:t>
                      </a:r>
                    </a:p>
                  </a:txBody>
                  <a:tcPr/>
                </a:tc>
                <a:tc>
                  <a:txBody>
                    <a:bodyPr/>
                    <a:lstStyle/>
                    <a:p>
                      <a:pPr algn="ctr" fontAlgn="ctr"/>
                      <a:r>
                        <a:rPr lang="en-US" sz="1400" kern="1200" dirty="0">
                          <a:solidFill>
                            <a:schemeClr val="dk1"/>
                          </a:solidFill>
                          <a:latin typeface="+mn-lt"/>
                          <a:ea typeface="+mn-ea"/>
                          <a:cs typeface="+mn-cs"/>
                        </a:rPr>
                        <a:t>-</a:t>
                      </a:r>
                      <a:endParaRPr lang="en-IN" sz="1400" kern="1200" dirty="0">
                        <a:solidFill>
                          <a:schemeClr val="dk1"/>
                        </a:solidFill>
                        <a:latin typeface="+mn-lt"/>
                        <a:ea typeface="+mn-ea"/>
                        <a:cs typeface="+mn-cs"/>
                      </a:endParaRPr>
                    </a:p>
                  </a:txBody>
                  <a:tcPr marL="9525" marR="9525" marT="9525" marB="0" anchor="ctr"/>
                </a:tc>
                <a:tc>
                  <a:txBody>
                    <a:bodyPr/>
                    <a:lstStyle/>
                    <a:p>
                      <a:pPr algn="ctr" fontAlgn="ctr"/>
                      <a:r>
                        <a:rPr lang="en-IN" sz="1400" kern="1200" dirty="0">
                          <a:solidFill>
                            <a:schemeClr val="dk1"/>
                          </a:solidFill>
                          <a:latin typeface="+mn-lt"/>
                          <a:ea typeface="+mn-ea"/>
                          <a:cs typeface="+mn-cs"/>
                        </a:rPr>
                        <a:t>11%</a:t>
                      </a:r>
                    </a:p>
                  </a:txBody>
                  <a:tcPr marL="9525" marR="9525" marT="9525" marB="0" anchor="ctr"/>
                </a:tc>
                <a:tc>
                  <a:txBody>
                    <a:bodyPr/>
                    <a:lstStyle/>
                    <a:p>
                      <a:pPr algn="ctr" fontAlgn="ctr"/>
                      <a:r>
                        <a:rPr lang="en-IN" sz="1400" kern="1200" dirty="0">
                          <a:solidFill>
                            <a:schemeClr val="dk1"/>
                          </a:solidFill>
                          <a:latin typeface="+mn-lt"/>
                          <a:ea typeface="+mn-ea"/>
                          <a:cs typeface="+mn-cs"/>
                        </a:rPr>
                        <a:t>16%</a:t>
                      </a:r>
                    </a:p>
                  </a:txBody>
                  <a:tcPr marL="9525" marR="9525" marT="9525" marB="0" anchor="ctr"/>
                </a:tc>
                <a:tc>
                  <a:txBody>
                    <a:bodyPr/>
                    <a:lstStyle/>
                    <a:p>
                      <a:pPr algn="ctr" fontAlgn="ctr"/>
                      <a:r>
                        <a:rPr lang="en-IN" sz="1400" kern="1200" dirty="0">
                          <a:solidFill>
                            <a:schemeClr val="dk1"/>
                          </a:solidFill>
                          <a:latin typeface="+mn-lt"/>
                          <a:ea typeface="+mn-ea"/>
                          <a:cs typeface="+mn-cs"/>
                        </a:rPr>
                        <a:t>16%</a:t>
                      </a:r>
                    </a:p>
                  </a:txBody>
                  <a:tcPr marL="9525" marR="9525" marT="9525" marB="0" anchor="ctr"/>
                </a:tc>
                <a:tc>
                  <a:txBody>
                    <a:bodyPr/>
                    <a:lstStyle/>
                    <a:p>
                      <a:pPr algn="ctr" fontAlgn="ctr"/>
                      <a:r>
                        <a:rPr lang="en-IN" sz="1400" kern="1200" dirty="0">
                          <a:solidFill>
                            <a:schemeClr val="dk1"/>
                          </a:solidFill>
                          <a:latin typeface="+mn-lt"/>
                          <a:ea typeface="+mn-ea"/>
                          <a:cs typeface="+mn-cs"/>
                        </a:rPr>
                        <a:t>16%</a:t>
                      </a:r>
                    </a:p>
                  </a:txBody>
                  <a:tcPr marL="9525" marR="9525" marT="9525" marB="0" anchor="ctr"/>
                </a:tc>
                <a:extLst>
                  <a:ext uri="{0D108BD9-81ED-4DB2-BD59-A6C34878D82A}">
                    <a16:rowId xmlns:a16="http://schemas.microsoft.com/office/drawing/2014/main" val="1178951681"/>
                  </a:ext>
                </a:extLst>
              </a:tr>
            </a:tbl>
          </a:graphicData>
        </a:graphic>
      </p:graphicFrame>
      <p:sp>
        <p:nvSpPr>
          <p:cNvPr id="11" name="TextBox 10">
            <a:extLst>
              <a:ext uri="{FF2B5EF4-FFF2-40B4-BE49-F238E27FC236}">
                <a16:creationId xmlns:a16="http://schemas.microsoft.com/office/drawing/2014/main" id="{F85149A8-3644-716D-45FA-B774A60760F6}"/>
              </a:ext>
            </a:extLst>
          </p:cNvPr>
          <p:cNvSpPr txBox="1"/>
          <p:nvPr/>
        </p:nvSpPr>
        <p:spPr>
          <a:xfrm>
            <a:off x="6854800" y="1239317"/>
            <a:ext cx="1425074" cy="307777"/>
          </a:xfrm>
          <a:prstGeom prst="rect">
            <a:avLst/>
          </a:prstGeom>
          <a:noFill/>
        </p:spPr>
        <p:txBody>
          <a:bodyPr wrap="square">
            <a:spAutoFit/>
          </a:bodyPr>
          <a:lstStyle/>
          <a:p>
            <a:r>
              <a:rPr lang="en-US" sz="1400" dirty="0">
                <a:solidFill>
                  <a:srgbClr val="00B0F0"/>
                </a:solidFill>
              </a:rPr>
              <a:t>Financials</a:t>
            </a:r>
            <a:endParaRPr lang="en-IN" sz="1400" dirty="0">
              <a:solidFill>
                <a:srgbClr val="00B0F0"/>
              </a:solidFill>
            </a:endParaRPr>
          </a:p>
        </p:txBody>
      </p:sp>
      <p:sp>
        <p:nvSpPr>
          <p:cNvPr id="7" name="TextBox 6">
            <a:extLst>
              <a:ext uri="{FF2B5EF4-FFF2-40B4-BE49-F238E27FC236}">
                <a16:creationId xmlns:a16="http://schemas.microsoft.com/office/drawing/2014/main" id="{C2E9139E-B828-B53D-464E-603824719380}"/>
              </a:ext>
            </a:extLst>
          </p:cNvPr>
          <p:cNvSpPr txBox="1"/>
          <p:nvPr/>
        </p:nvSpPr>
        <p:spPr>
          <a:xfrm>
            <a:off x="267984" y="1259429"/>
            <a:ext cx="6094140" cy="343235"/>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dirty="0">
                <a:solidFill>
                  <a:srgbClr val="00B0F0"/>
                </a:solidFill>
              </a:rPr>
              <a:t>Phase – 2 (Total Investment ~ </a:t>
            </a:r>
            <a:r>
              <a:rPr lang="en-US" sz="1800" b="1" dirty="0">
                <a:solidFill>
                  <a:srgbClr val="00B0F0"/>
                </a:solidFill>
              </a:rPr>
              <a:t>Rs 1712 Crore</a:t>
            </a:r>
            <a:r>
              <a:rPr lang="en-US" sz="1800" dirty="0">
                <a:solidFill>
                  <a:srgbClr val="00B0F0"/>
                </a:solidFill>
              </a:rPr>
              <a:t>)</a:t>
            </a:r>
          </a:p>
        </p:txBody>
      </p:sp>
      <p:grpSp>
        <p:nvGrpSpPr>
          <p:cNvPr id="16" name="Group 15">
            <a:extLst>
              <a:ext uri="{FF2B5EF4-FFF2-40B4-BE49-F238E27FC236}">
                <a16:creationId xmlns:a16="http://schemas.microsoft.com/office/drawing/2014/main" id="{F9BD0D02-F0FE-33FB-679B-155AFCD9893A}"/>
              </a:ext>
            </a:extLst>
          </p:cNvPr>
          <p:cNvGrpSpPr/>
          <p:nvPr/>
        </p:nvGrpSpPr>
        <p:grpSpPr>
          <a:xfrm>
            <a:off x="6914671" y="4350504"/>
            <a:ext cx="4462800" cy="1752615"/>
            <a:chOff x="6897427" y="3322885"/>
            <a:chExt cx="4462800" cy="1752615"/>
          </a:xfrm>
        </p:grpSpPr>
        <p:sp>
          <p:nvSpPr>
            <p:cNvPr id="10" name="TextBox 9">
              <a:extLst>
                <a:ext uri="{FF2B5EF4-FFF2-40B4-BE49-F238E27FC236}">
                  <a16:creationId xmlns:a16="http://schemas.microsoft.com/office/drawing/2014/main" id="{F2C80371-867C-24E4-B0E7-047E3F1481CC}"/>
                </a:ext>
              </a:extLst>
            </p:cNvPr>
            <p:cNvSpPr txBox="1"/>
            <p:nvPr/>
          </p:nvSpPr>
          <p:spPr>
            <a:xfrm>
              <a:off x="6958194" y="3741802"/>
              <a:ext cx="4402033" cy="1333698"/>
            </a:xfrm>
            <a:prstGeom prst="rect">
              <a:avLst/>
            </a:prstGeom>
            <a:solidFill>
              <a:schemeClr val="bg1"/>
            </a:solidFill>
            <a:ln>
              <a:solidFill>
                <a:schemeClr val="tx1"/>
              </a:solidFill>
            </a:ln>
          </p:spPr>
          <p:txBody>
            <a:bodyPr wrap="square">
              <a:spAutoFit/>
            </a:bodyPr>
            <a:lstStyle/>
            <a:p>
              <a:pPr marL="742950" marR="0" lvl="1" indent="-285750" algn="l" defTabSz="914400" rtl="0" eaLnBrk="1" fontAlgn="auto" latinLnBrk="0" hangingPunct="1">
                <a:lnSpc>
                  <a:spcPct val="100000"/>
                </a:lnSpc>
                <a:spcBef>
                  <a:spcPts val="750"/>
                </a:spcBef>
                <a:spcAft>
                  <a:spcPts val="750"/>
                </a:spcAft>
                <a:buClrTx/>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TOTAL </a:t>
              </a:r>
              <a:r>
                <a:rPr lang="en-US" sz="1200" b="1" dirty="0">
                  <a:solidFill>
                    <a:srgbClr val="242424"/>
                  </a:solidFill>
                  <a:latin typeface="Segoe UI" panose="020B0502040204020203" pitchFamily="34" charset="0"/>
                </a:rPr>
                <a:t>INVESTMENT</a:t>
              </a:r>
              <a:r>
                <a:rPr kumimoji="0" lang="en-US" sz="12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a:t>
              </a:r>
              <a:r>
                <a:rPr kumimoji="0" lang="en-US"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a:t>
              </a:r>
              <a:r>
                <a:rPr lang="en-US" b="1" dirty="0">
                  <a:solidFill>
                    <a:srgbClr val="242424"/>
                  </a:solidFill>
                  <a:latin typeface="Segoe UI" panose="020B0502040204020203" pitchFamily="34" charset="0"/>
                </a:rPr>
                <a:t>4894</a:t>
              </a:r>
              <a:r>
                <a:rPr kumimoji="0" lang="en-US" b="1"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Crore</a:t>
              </a:r>
              <a:endParaRPr kumimoji="0" lang="en-US" sz="12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742950" lvl="1" indent="-285750">
                <a:spcBef>
                  <a:spcPts val="750"/>
                </a:spcBef>
                <a:spcAft>
                  <a:spcPts val="750"/>
                </a:spcAft>
                <a:buFont typeface="Wingdings" panose="05000000000000000000" pitchFamily="2" charset="2"/>
                <a:buChar char="Ø"/>
                <a:defRPr/>
              </a:pPr>
              <a:r>
                <a:rPr lang="en-US" sz="1200" b="1" dirty="0">
                  <a:solidFill>
                    <a:srgbClr val="242424"/>
                  </a:solidFill>
                  <a:latin typeface="Segoe UI" panose="020B0502040204020203" pitchFamily="34" charset="0"/>
                </a:rPr>
                <a:t>TOTAL REVENUE / ANNUM</a:t>
              </a:r>
              <a:r>
                <a:rPr kumimoji="0" lang="en-US" sz="12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a:t>
              </a:r>
              <a:r>
                <a:rPr lang="en-IN" b="1" dirty="0">
                  <a:solidFill>
                    <a:srgbClr val="242424"/>
                  </a:solidFill>
                  <a:latin typeface="Segoe UI" panose="020B0502040204020203" pitchFamily="34" charset="0"/>
                </a:rPr>
                <a:t>₹ 6291  Crore</a:t>
              </a:r>
              <a:endParaRPr lang="en-US" b="1" dirty="0">
                <a:solidFill>
                  <a:srgbClr val="242424"/>
                </a:solidFill>
                <a:latin typeface="Segoe UI" panose="020B0502040204020203" pitchFamily="34" charset="0"/>
              </a:endParaRPr>
            </a:p>
            <a:p>
              <a:pPr marL="742950" marR="0" lvl="1" indent="-285750" algn="l" defTabSz="914400" rtl="0" eaLnBrk="1" fontAlgn="auto" latinLnBrk="0" hangingPunct="1">
                <a:lnSpc>
                  <a:spcPct val="100000"/>
                </a:lnSpc>
                <a:spcBef>
                  <a:spcPts val="750"/>
                </a:spcBef>
                <a:spcAft>
                  <a:spcPts val="750"/>
                </a:spcAft>
                <a:buClrTx/>
                <a:buSzTx/>
                <a:buFont typeface="Wingdings" panose="05000000000000000000" pitchFamily="2" charset="2"/>
                <a:buChar char="Ø"/>
                <a:tabLst/>
                <a:defRPr/>
              </a:pPr>
              <a:r>
                <a:rPr lang="en-US" sz="1200" b="1" dirty="0">
                  <a:solidFill>
                    <a:srgbClr val="242424"/>
                  </a:solidFill>
                  <a:latin typeface="Segoe UI" panose="020B0502040204020203" pitchFamily="34" charset="0"/>
                </a:rPr>
                <a:t>TOTAL EBIDTA / ANNUM </a:t>
              </a:r>
              <a:r>
                <a:rPr kumimoji="0" lang="en-US" sz="1200" b="0" i="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a:t>
              </a:r>
              <a:r>
                <a:rPr lang="en-US" b="1" dirty="0">
                  <a:solidFill>
                    <a:srgbClr val="242424"/>
                  </a:solidFill>
                  <a:latin typeface="Segoe UI" panose="020B0502040204020203" pitchFamily="34" charset="0"/>
                </a:rPr>
                <a:t>₹ 1174 Crore</a:t>
              </a:r>
            </a:p>
          </p:txBody>
        </p:sp>
        <p:sp>
          <p:nvSpPr>
            <p:cNvPr id="15" name="TextBox 14">
              <a:extLst>
                <a:ext uri="{FF2B5EF4-FFF2-40B4-BE49-F238E27FC236}">
                  <a16:creationId xmlns:a16="http://schemas.microsoft.com/office/drawing/2014/main" id="{4DF6568C-32DD-D525-F47C-7A60B84707CE}"/>
                </a:ext>
              </a:extLst>
            </p:cNvPr>
            <p:cNvSpPr txBox="1"/>
            <p:nvPr/>
          </p:nvSpPr>
          <p:spPr>
            <a:xfrm>
              <a:off x="6897427" y="3322885"/>
              <a:ext cx="3050754" cy="646331"/>
            </a:xfrm>
            <a:prstGeom prst="rect">
              <a:avLst/>
            </a:prstGeom>
            <a:noFill/>
          </p:spPr>
          <p:txBody>
            <a:bodyPr wrap="square">
              <a:spAutoFit/>
            </a:bodyPr>
            <a:lstStyle/>
            <a:p>
              <a:r>
                <a:rPr lang="en-IN" sz="1800" dirty="0">
                  <a:solidFill>
                    <a:srgbClr val="00B0F0"/>
                  </a:solidFill>
                </a:rPr>
                <a:t>Executive Summary</a:t>
              </a:r>
            </a:p>
            <a:p>
              <a:endParaRPr lang="en-IN" sz="1800" dirty="0">
                <a:solidFill>
                  <a:srgbClr val="00B0F0"/>
                </a:solidFill>
              </a:endParaRPr>
            </a:p>
          </p:txBody>
        </p:sp>
      </p:grpSp>
    </p:spTree>
    <p:extLst>
      <p:ext uri="{BB962C8B-B14F-4D97-AF65-F5344CB8AC3E}">
        <p14:creationId xmlns:p14="http://schemas.microsoft.com/office/powerpoint/2010/main" val="3357140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2EB4BE-2CA0-A64E-E2EC-F8B83B07C96D}"/>
              </a:ext>
            </a:extLst>
          </p:cNvPr>
          <p:cNvSpPr>
            <a:spLocks noGrp="1"/>
          </p:cNvSpPr>
          <p:nvPr>
            <p:ph type="sldNum" sz="quarter" idx="12"/>
          </p:nvPr>
        </p:nvSpPr>
        <p:spPr/>
        <p:txBody>
          <a:bodyPr/>
          <a:lstStyle/>
          <a:p>
            <a:fld id="{9B0F09E7-F10B-4D20-BC7C-C074F7CC874D}" type="slidenum">
              <a:rPr lang="en-IN" sz="1800" smtClean="0">
                <a:solidFill>
                  <a:schemeClr val="tx1"/>
                </a:solidFill>
              </a:rPr>
              <a:t>18</a:t>
            </a:fld>
            <a:endParaRPr lang="en-IN" sz="1800">
              <a:solidFill>
                <a:schemeClr val="tx1"/>
              </a:solidFill>
            </a:endParaRPr>
          </a:p>
        </p:txBody>
      </p:sp>
      <p:sp>
        <p:nvSpPr>
          <p:cNvPr id="4" name="TextBox 3">
            <a:extLst>
              <a:ext uri="{FF2B5EF4-FFF2-40B4-BE49-F238E27FC236}">
                <a16:creationId xmlns:a16="http://schemas.microsoft.com/office/drawing/2014/main" id="{11E52515-4712-44E8-BCB3-45B94E1AEE22}"/>
              </a:ext>
            </a:extLst>
          </p:cNvPr>
          <p:cNvSpPr txBox="1"/>
          <p:nvPr/>
        </p:nvSpPr>
        <p:spPr>
          <a:xfrm>
            <a:off x="300134" y="2495304"/>
            <a:ext cx="6092890" cy="830997"/>
          </a:xfrm>
          <a:prstGeom prst="rect">
            <a:avLst/>
          </a:prstGeom>
          <a:noFill/>
        </p:spPr>
        <p:txBody>
          <a:bodyPr wrap="square">
            <a:spAutoFit/>
          </a:bodyPr>
          <a:lstStyle/>
          <a:p>
            <a:pPr algn="just"/>
            <a:r>
              <a:rPr lang="en-IN" sz="2400">
                <a:hlinkClick r:id="rId2">
                  <a:extLst>
                    <a:ext uri="{A12FA001-AC4F-418D-AE19-62706E023703}">
                      <ahyp:hlinkClr xmlns:ahyp="http://schemas.microsoft.com/office/drawing/2018/hyperlinkcolor" val="tx"/>
                    </a:ext>
                  </a:extLst>
                </a:hlinkClick>
              </a:rPr>
              <a:t>World-Steel-in-Figures-2024.pdf</a:t>
            </a:r>
            <a:endParaRPr lang="en-IN" sz="2400"/>
          </a:p>
          <a:p>
            <a:pPr algn="just"/>
            <a:endParaRPr lang="en-IN" sz="2400"/>
          </a:p>
        </p:txBody>
      </p:sp>
      <p:sp>
        <p:nvSpPr>
          <p:cNvPr id="6" name="Rectangle 2">
            <a:extLst>
              <a:ext uri="{FF2B5EF4-FFF2-40B4-BE49-F238E27FC236}">
                <a16:creationId xmlns:a16="http://schemas.microsoft.com/office/drawing/2014/main" id="{011001E7-D4CB-6FA6-A988-EB971BE82367}"/>
              </a:ext>
            </a:extLst>
          </p:cNvPr>
          <p:cNvSpPr>
            <a:spLocks noChangeArrowheads="1"/>
          </p:cNvSpPr>
          <p:nvPr/>
        </p:nvSpPr>
        <p:spPr bwMode="auto">
          <a:xfrm>
            <a:off x="374779" y="1034917"/>
            <a:ext cx="121920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hlinkClick r:id="rId3">
                  <a:extLst>
                    <a:ext uri="{A12FA001-AC4F-418D-AE19-62706E023703}">
                      <ahyp:hlinkClr xmlns:ahyp="http://schemas.microsoft.com/office/drawing/2018/hyperlinkcolor" val="tx"/>
                    </a:ext>
                  </a:extLst>
                </a:hlinkClick>
              </a:rPr>
              <a:t>OES</a:t>
            </a:r>
            <a:r>
              <a:rPr kumimoji="0" lang="en-US" altLang="en-US" sz="2400" i="0" strike="noStrike" cap="none" normalizeH="0" baseline="0">
                <a:ln>
                  <a:noFill/>
                </a:ln>
                <a:effectLst/>
                <a:hlinkClick r:id="rId3">
                  <a:extLst>
                    <a:ext uri="{A12FA001-AC4F-418D-AE19-62706E023703}">
                      <ahyp:hlinkClr xmlns:ahyp="http://schemas.microsoft.com/office/drawing/2018/hyperlinkcolor" val="tx"/>
                    </a:ext>
                  </a:extLst>
                </a:hlinkClick>
              </a:rPr>
              <a:t> Chapter_1(Main Booklet)_0.pdf</a:t>
            </a:r>
            <a:endParaRPr kumimoji="0" lang="en-US" altLang="en-US" sz="2400" i="0" strike="noStrike" cap="none" normalizeH="0" baseline="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a:p>
          <a:p>
            <a:pPr eaLnBrk="0" fontAlgn="base" hangingPunct="0">
              <a:spcBef>
                <a:spcPct val="0"/>
              </a:spcBef>
              <a:spcAft>
                <a:spcPct val="0"/>
              </a:spcAft>
            </a:pPr>
            <a:r>
              <a:rPr lang="en-IN" sz="2400" i="0" err="1">
                <a:effectLst/>
                <a:hlinkClick r:id="rId4">
                  <a:extLst>
                    <a:ext uri="{A12FA001-AC4F-418D-AE19-62706E023703}">
                      <ahyp:hlinkClr xmlns:ahyp="http://schemas.microsoft.com/office/drawing/2018/hyperlinkcolor" val="tx"/>
                    </a:ext>
                  </a:extLst>
                </a:hlinkClick>
              </a:rPr>
              <a:t>BigMint</a:t>
            </a:r>
            <a:r>
              <a:rPr lang="en-IN" sz="2400" i="0">
                <a:effectLst/>
                <a:hlinkClick r:id="rId4">
                  <a:extLst>
                    <a:ext uri="{A12FA001-AC4F-418D-AE19-62706E023703}">
                      <ahyp:hlinkClr xmlns:ahyp="http://schemas.microsoft.com/office/drawing/2018/hyperlinkcolor" val="tx"/>
                    </a:ext>
                  </a:extLst>
                </a:hlinkClick>
              </a:rPr>
              <a:t> (formerly </a:t>
            </a:r>
            <a:r>
              <a:rPr lang="en-IN" sz="2400" i="0" err="1">
                <a:effectLst/>
                <a:hlinkClick r:id="rId4">
                  <a:extLst>
                    <a:ext uri="{A12FA001-AC4F-418D-AE19-62706E023703}">
                      <ahyp:hlinkClr xmlns:ahyp="http://schemas.microsoft.com/office/drawing/2018/hyperlinkcolor" val="tx"/>
                    </a:ext>
                  </a:extLst>
                </a:hlinkClick>
              </a:rPr>
              <a:t>SteelMint</a:t>
            </a:r>
            <a:r>
              <a:rPr lang="en-IN" sz="2400" i="0">
                <a:effectLst/>
                <a:hlinkClick r:id="rId4">
                  <a:extLst>
                    <a:ext uri="{A12FA001-AC4F-418D-AE19-62706E023703}">
                      <ahyp:hlinkClr xmlns:ahyp="http://schemas.microsoft.com/office/drawing/2018/hyperlinkcolor" val="tx"/>
                    </a:ext>
                  </a:extLst>
                </a:hlinkClick>
              </a:rPr>
              <a:t>/</a:t>
            </a:r>
            <a:r>
              <a:rPr lang="en-IN" sz="2400" i="0" err="1">
                <a:effectLst/>
                <a:hlinkClick r:id="rId4">
                  <a:extLst>
                    <a:ext uri="{A12FA001-AC4F-418D-AE19-62706E023703}">
                      <ahyp:hlinkClr xmlns:ahyp="http://schemas.microsoft.com/office/drawing/2018/hyperlinkcolor" val="tx"/>
                    </a:ext>
                  </a:extLst>
                </a:hlinkClick>
              </a:rPr>
              <a:t>CoalMint</a:t>
            </a:r>
            <a:r>
              <a:rPr lang="en-IN" sz="2400" i="0">
                <a:effectLst/>
                <a:hlinkClick r:id="rId4">
                  <a:extLst>
                    <a:ext uri="{A12FA001-AC4F-418D-AE19-62706E023703}">
                      <ahyp:hlinkClr xmlns:ahyp="http://schemas.microsoft.com/office/drawing/2018/hyperlinkcolor" val="tx"/>
                    </a:ext>
                  </a:extLst>
                </a:hlinkClick>
              </a:rPr>
              <a:t>)</a:t>
            </a:r>
          </a:p>
          <a:p>
            <a:pPr eaLnBrk="0" fontAlgn="base" hangingPunct="0">
              <a:spcBef>
                <a:spcPct val="0"/>
              </a:spcBef>
              <a:spcAft>
                <a:spcPct val="0"/>
              </a:spcAft>
            </a:pPr>
            <a:endParaRPr lang="en-IN" sz="2400">
              <a:hlinkClick r:id="rId4">
                <a:extLst>
                  <a:ext uri="{A12FA001-AC4F-418D-AE19-62706E023703}">
                    <ahyp:hlinkClr xmlns:ahyp="http://schemas.microsoft.com/office/drawing/2018/hyperlinkcolor" val="tx"/>
                  </a:ext>
                </a:extLst>
              </a:hlinkClick>
            </a:endParaRPr>
          </a:p>
          <a:p>
            <a:pPr eaLnBrk="0" fontAlgn="base" hangingPunct="0">
              <a:spcBef>
                <a:spcPct val="0"/>
              </a:spcBef>
              <a:spcAft>
                <a:spcPct val="0"/>
              </a:spcAft>
            </a:pPr>
            <a:endParaRPr lang="en-IN" sz="2400" i="0">
              <a:effectLst/>
              <a:hlinkClick r:id="rId4">
                <a:extLst>
                  <a:ext uri="{A12FA001-AC4F-418D-AE19-62706E023703}">
                    <ahyp:hlinkClr xmlns:ahyp="http://schemas.microsoft.com/office/drawing/2018/hyperlinkcolor" val="tx"/>
                  </a:ext>
                </a:extLst>
              </a:hlinkClick>
            </a:endParaRPr>
          </a:p>
          <a:p>
            <a:pPr eaLnBrk="0" fontAlgn="base" hangingPunct="0">
              <a:spcBef>
                <a:spcPct val="0"/>
              </a:spcBef>
              <a:spcAft>
                <a:spcPct val="0"/>
              </a:spcAft>
            </a:pPr>
            <a:endParaRPr lang="en-IN" sz="2400">
              <a:hlinkClick r:id="rId4">
                <a:extLst>
                  <a:ext uri="{A12FA001-AC4F-418D-AE19-62706E023703}">
                    <ahyp:hlinkClr xmlns:ahyp="http://schemas.microsoft.com/office/drawing/2018/hyperlinkcolor" val="tx"/>
                  </a:ext>
                </a:extLst>
              </a:hlinkClick>
            </a:endParaRPr>
          </a:p>
          <a:p>
            <a:pPr eaLnBrk="0" fontAlgn="base" hangingPunct="0">
              <a:spcBef>
                <a:spcPct val="0"/>
              </a:spcBef>
              <a:spcAft>
                <a:spcPct val="0"/>
              </a:spcAft>
            </a:pPr>
            <a:endParaRPr lang="en-IN" sz="2400" i="0">
              <a:effectLst/>
              <a:hlinkClick r:id="rId4">
                <a:extLst>
                  <a:ext uri="{A12FA001-AC4F-418D-AE19-62706E023703}">
                    <ahyp:hlinkClr xmlns:ahyp="http://schemas.microsoft.com/office/drawing/2018/hyperlinkcolor" val="tx"/>
                  </a:ext>
                </a:extLst>
              </a:hlinkClick>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strike="noStrike" cap="none" normalizeH="0" baseline="0">
              <a:ln>
                <a:noFill/>
              </a:ln>
              <a:effectLst/>
            </a:endParaRPr>
          </a:p>
        </p:txBody>
      </p:sp>
      <p:sp>
        <p:nvSpPr>
          <p:cNvPr id="7" name="TextBox 6">
            <a:extLst>
              <a:ext uri="{FF2B5EF4-FFF2-40B4-BE49-F238E27FC236}">
                <a16:creationId xmlns:a16="http://schemas.microsoft.com/office/drawing/2014/main" id="{CD9396FD-EB0E-5450-637C-877F75C8B70D}"/>
              </a:ext>
            </a:extLst>
          </p:cNvPr>
          <p:cNvSpPr txBox="1"/>
          <p:nvPr/>
        </p:nvSpPr>
        <p:spPr>
          <a:xfrm>
            <a:off x="320731" y="3280135"/>
            <a:ext cx="8289869" cy="1938992"/>
          </a:xfrm>
          <a:prstGeom prst="rect">
            <a:avLst/>
          </a:prstGeom>
          <a:noFill/>
        </p:spPr>
        <p:txBody>
          <a:bodyPr wrap="square">
            <a:spAutoFit/>
          </a:bodyPr>
          <a:lstStyle/>
          <a:p>
            <a:r>
              <a:rPr lang="en-US" sz="2400">
                <a:hlinkClick r:id="rId5">
                  <a:extLst>
                    <a:ext uri="{A12FA001-AC4F-418D-AE19-62706E023703}">
                      <ahyp:hlinkClr xmlns:ahyp="http://schemas.microsoft.com/office/drawing/2018/hyperlinkcolor" val="tx"/>
                    </a:ext>
                  </a:extLst>
                </a:hlinkClick>
              </a:rPr>
              <a:t>Department of Steel and Mines, Government of Odisha</a:t>
            </a:r>
            <a:endParaRPr lang="en-US" sz="2400"/>
          </a:p>
          <a:p>
            <a:endParaRPr lang="en-US" sz="2400"/>
          </a:p>
          <a:p>
            <a:r>
              <a:rPr lang="en-IN" sz="2400">
                <a:hlinkClick r:id="rId6">
                  <a:extLst>
                    <a:ext uri="{A12FA001-AC4F-418D-AE19-62706E023703}">
                      <ahyp:hlinkClr xmlns:ahyp="http://schemas.microsoft.com/office/drawing/2018/hyperlinkcolor" val="tx"/>
                    </a:ext>
                  </a:extLst>
                </a:hlinkClick>
              </a:rPr>
              <a:t>Industrial-policy-resolution-2022</a:t>
            </a:r>
            <a:endParaRPr lang="en-IN" sz="2400"/>
          </a:p>
          <a:p>
            <a:endParaRPr lang="en-IN" sz="2400"/>
          </a:p>
          <a:p>
            <a:endParaRPr lang="en-IN" sz="2400"/>
          </a:p>
        </p:txBody>
      </p:sp>
      <p:sp>
        <p:nvSpPr>
          <p:cNvPr id="8" name="TextBox 7">
            <a:hlinkClick r:id="rId7"/>
            <a:extLst>
              <a:ext uri="{FF2B5EF4-FFF2-40B4-BE49-F238E27FC236}">
                <a16:creationId xmlns:a16="http://schemas.microsoft.com/office/drawing/2014/main" id="{5201AD80-EDBF-CE0B-9CEC-246D3C976D31}"/>
              </a:ext>
            </a:extLst>
          </p:cNvPr>
          <p:cNvSpPr txBox="1"/>
          <p:nvPr/>
        </p:nvSpPr>
        <p:spPr>
          <a:xfrm>
            <a:off x="349310" y="4668921"/>
            <a:ext cx="6150048" cy="2308324"/>
          </a:xfrm>
          <a:prstGeom prst="rect">
            <a:avLst/>
          </a:prstGeom>
          <a:noFill/>
        </p:spPr>
        <p:txBody>
          <a:bodyPr wrap="square">
            <a:spAutoFit/>
          </a:bodyPr>
          <a:lstStyle/>
          <a:p>
            <a:r>
              <a:rPr lang="en-IN" sz="2400"/>
              <a:t>SMEL-Annual-Report-2023-24</a:t>
            </a:r>
          </a:p>
          <a:p>
            <a:endParaRPr lang="en-IN" sz="2400"/>
          </a:p>
          <a:p>
            <a:r>
              <a:rPr lang="en-IN" sz="2400">
                <a:hlinkClick r:id="rId8">
                  <a:extLst>
                    <a:ext uri="{A12FA001-AC4F-418D-AE19-62706E023703}">
                      <ahyp:hlinkClr xmlns:ahyp="http://schemas.microsoft.com/office/drawing/2018/hyperlinkcolor" val="tx"/>
                    </a:ext>
                  </a:extLst>
                </a:hlinkClick>
              </a:rPr>
              <a:t>Blue Wave Consulting Steel Report</a:t>
            </a:r>
            <a:endParaRPr lang="en-IN" sz="2400"/>
          </a:p>
          <a:p>
            <a:endParaRPr lang="en-IN" sz="2400"/>
          </a:p>
          <a:p>
            <a:r>
              <a:rPr lang="en-IN" sz="2400">
                <a:hlinkClick r:id="rId9">
                  <a:extLst>
                    <a:ext uri="{A12FA001-AC4F-418D-AE19-62706E023703}">
                      <ahyp:hlinkClr xmlns:ahyp="http://schemas.microsoft.com/office/drawing/2018/hyperlinkcolor" val="tx"/>
                    </a:ext>
                  </a:extLst>
                </a:hlinkClick>
              </a:rPr>
              <a:t>National Steel Policy</a:t>
            </a:r>
            <a:endParaRPr lang="en-IN" sz="2400"/>
          </a:p>
          <a:p>
            <a:endParaRPr lang="en-IN" sz="2400"/>
          </a:p>
        </p:txBody>
      </p:sp>
      <p:sp>
        <p:nvSpPr>
          <p:cNvPr id="9" name="TextBox 8">
            <a:extLst>
              <a:ext uri="{FF2B5EF4-FFF2-40B4-BE49-F238E27FC236}">
                <a16:creationId xmlns:a16="http://schemas.microsoft.com/office/drawing/2014/main" id="{43646485-1E65-9E7C-92CF-D70E28B903B3}"/>
              </a:ext>
            </a:extLst>
          </p:cNvPr>
          <p:cNvSpPr txBox="1"/>
          <p:nvPr/>
        </p:nvSpPr>
        <p:spPr>
          <a:xfrm>
            <a:off x="374779" y="427175"/>
            <a:ext cx="5943600" cy="461665"/>
          </a:xfrm>
          <a:prstGeom prst="rect">
            <a:avLst/>
          </a:prstGeom>
          <a:noFill/>
        </p:spPr>
        <p:txBody>
          <a:bodyPr wrap="square" rtlCol="0">
            <a:spAutoFit/>
          </a:bodyPr>
          <a:lstStyle/>
          <a:p>
            <a:r>
              <a:rPr lang="en-US" sz="2400">
                <a:solidFill>
                  <a:srgbClr val="00B0F0"/>
                </a:solidFill>
              </a:rPr>
              <a:t>List of References used :</a:t>
            </a:r>
            <a:endParaRPr lang="en-IN" sz="2400">
              <a:solidFill>
                <a:srgbClr val="00B0F0"/>
              </a:solidFill>
            </a:endParaRPr>
          </a:p>
        </p:txBody>
      </p:sp>
    </p:spTree>
    <p:extLst>
      <p:ext uri="{BB962C8B-B14F-4D97-AF65-F5344CB8AC3E}">
        <p14:creationId xmlns:p14="http://schemas.microsoft.com/office/powerpoint/2010/main" val="1309324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D1AD0-8736-9451-C7D3-008E4A0F75F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FE81F6-7A11-0940-27FD-AFD339B478D0}"/>
              </a:ext>
            </a:extLst>
          </p:cNvPr>
          <p:cNvSpPr>
            <a:spLocks noGrp="1"/>
          </p:cNvSpPr>
          <p:nvPr>
            <p:ph type="sldNum" sz="quarter" idx="12"/>
          </p:nvPr>
        </p:nvSpPr>
        <p:spPr/>
        <p:txBody>
          <a:bodyPr/>
          <a:lstStyle/>
          <a:p>
            <a:fld id="{9B0F09E7-F10B-4D20-BC7C-C074F7CC874D}" type="slidenum">
              <a:rPr lang="en-IN" smtClean="0"/>
              <a:t>19</a:t>
            </a:fld>
            <a:endParaRPr lang="en-IN"/>
          </a:p>
        </p:txBody>
      </p:sp>
      <p:graphicFrame>
        <p:nvGraphicFramePr>
          <p:cNvPr id="5" name="Table 4">
            <a:extLst>
              <a:ext uri="{FF2B5EF4-FFF2-40B4-BE49-F238E27FC236}">
                <a16:creationId xmlns:a16="http://schemas.microsoft.com/office/drawing/2014/main" id="{3A5147CC-B00C-11A6-68F9-A71B2141E2D5}"/>
              </a:ext>
            </a:extLst>
          </p:cNvPr>
          <p:cNvGraphicFramePr>
            <a:graphicFrameLocks noGrp="1"/>
          </p:cNvGraphicFramePr>
          <p:nvPr/>
        </p:nvGraphicFramePr>
        <p:xfrm>
          <a:off x="243780" y="3159788"/>
          <a:ext cx="11110020" cy="3248138"/>
        </p:xfrm>
        <a:graphic>
          <a:graphicData uri="http://schemas.openxmlformats.org/drawingml/2006/table">
            <a:tbl>
              <a:tblPr firstRow="1" bandRow="1">
                <a:tableStyleId>{5C22544A-7EE6-4342-B048-85BDC9FD1C3A}</a:tableStyleId>
              </a:tblPr>
              <a:tblGrid>
                <a:gridCol w="1846202">
                  <a:extLst>
                    <a:ext uri="{9D8B030D-6E8A-4147-A177-3AD203B41FA5}">
                      <a16:colId xmlns:a16="http://schemas.microsoft.com/office/drawing/2014/main" val="3935470794"/>
                    </a:ext>
                  </a:extLst>
                </a:gridCol>
                <a:gridCol w="2394284">
                  <a:extLst>
                    <a:ext uri="{9D8B030D-6E8A-4147-A177-3AD203B41FA5}">
                      <a16:colId xmlns:a16="http://schemas.microsoft.com/office/drawing/2014/main" val="2915365552"/>
                    </a:ext>
                  </a:extLst>
                </a:gridCol>
                <a:gridCol w="4054642">
                  <a:extLst>
                    <a:ext uri="{9D8B030D-6E8A-4147-A177-3AD203B41FA5}">
                      <a16:colId xmlns:a16="http://schemas.microsoft.com/office/drawing/2014/main" val="3154770402"/>
                    </a:ext>
                  </a:extLst>
                </a:gridCol>
                <a:gridCol w="2814892">
                  <a:extLst>
                    <a:ext uri="{9D8B030D-6E8A-4147-A177-3AD203B41FA5}">
                      <a16:colId xmlns:a16="http://schemas.microsoft.com/office/drawing/2014/main" val="440741899"/>
                    </a:ext>
                  </a:extLst>
                </a:gridCol>
              </a:tblGrid>
              <a:tr h="438770">
                <a:tc>
                  <a:txBody>
                    <a:bodyPr/>
                    <a:lstStyle/>
                    <a:p>
                      <a:pPr algn="ctr" rtl="0" fontAlgn="ctr"/>
                      <a:r>
                        <a:rPr lang="en-IN" sz="1600" b="0" u="none" strike="noStrike" dirty="0">
                          <a:solidFill>
                            <a:schemeClr val="bg1"/>
                          </a:solidFill>
                          <a:effectLst/>
                        </a:rPr>
                        <a:t>Parameters</a:t>
                      </a:r>
                      <a:endParaRPr lang="en-IN" sz="1600" b="0" i="0" u="none" strike="noStrike" dirty="0">
                        <a:solidFill>
                          <a:schemeClr val="bg1"/>
                        </a:solidFill>
                        <a:effectLst/>
                        <a:latin typeface="Algerian" panose="04020705040A02060702" pitchFamily="82" charset="0"/>
                      </a:endParaRPr>
                    </a:p>
                  </a:txBody>
                  <a:tcPr marL="0" marR="0" marT="0" marB="0" anchor="ctr"/>
                </a:tc>
                <a:tc>
                  <a:txBody>
                    <a:bodyPr/>
                    <a:lstStyle/>
                    <a:p>
                      <a:pPr algn="ctr" rtl="0" fontAlgn="ctr"/>
                      <a:r>
                        <a:rPr lang="en-US" sz="1600" b="0" u="none" strike="noStrike" dirty="0">
                          <a:solidFill>
                            <a:schemeClr val="bg1"/>
                          </a:solidFill>
                          <a:effectLst/>
                        </a:rPr>
                        <a:t>1</a:t>
                      </a:r>
                      <a:r>
                        <a:rPr lang="en-US" sz="1600" b="0" u="none" strike="noStrike" baseline="30000" dirty="0">
                          <a:solidFill>
                            <a:schemeClr val="bg1"/>
                          </a:solidFill>
                          <a:effectLst/>
                        </a:rPr>
                        <a:t>st</a:t>
                      </a:r>
                      <a:r>
                        <a:rPr lang="en-US" sz="1600" b="0" u="none" strike="noStrike" dirty="0">
                          <a:solidFill>
                            <a:schemeClr val="bg1"/>
                          </a:solidFill>
                          <a:effectLst/>
                        </a:rPr>
                        <a:t> Phase</a:t>
                      </a:r>
                      <a:endParaRPr lang="en-IN" sz="1600" b="0" i="0" u="none" strike="noStrike" dirty="0">
                        <a:solidFill>
                          <a:schemeClr val="bg1"/>
                        </a:solidFill>
                        <a:effectLst/>
                        <a:latin typeface="Algerian" panose="04020705040A02060702" pitchFamily="82" charset="0"/>
                      </a:endParaRPr>
                    </a:p>
                  </a:txBody>
                  <a:tcPr marL="0" marR="0" marT="0" marB="0" anchor="ctr"/>
                </a:tc>
                <a:tc>
                  <a:txBody>
                    <a:bodyPr/>
                    <a:lstStyle/>
                    <a:p>
                      <a:pPr algn="ctr" rtl="0" fontAlgn="ctr"/>
                      <a:r>
                        <a:rPr lang="en-US" sz="1600" b="0" u="none" strike="noStrike" dirty="0">
                          <a:solidFill>
                            <a:schemeClr val="bg1"/>
                          </a:solidFill>
                          <a:effectLst/>
                        </a:rPr>
                        <a:t>Improvement</a:t>
                      </a:r>
                      <a:endParaRPr lang="en-IN" sz="1600" b="0" i="0" u="none" strike="noStrike" dirty="0">
                        <a:solidFill>
                          <a:schemeClr val="bg1"/>
                        </a:solidFill>
                        <a:effectLst/>
                        <a:latin typeface="Algerian" panose="04020705040A02060702" pitchFamily="82" charset="0"/>
                      </a:endParaRPr>
                    </a:p>
                  </a:txBody>
                  <a:tcPr marL="0" marR="0" marT="0" marB="0" anchor="ctr"/>
                </a:tc>
                <a:tc>
                  <a:txBody>
                    <a:bodyPr/>
                    <a:lstStyle/>
                    <a:p>
                      <a:pPr algn="ctr" rtl="0" fontAlgn="ctr"/>
                      <a:r>
                        <a:rPr lang="en-US" sz="1600" b="0" u="none" strike="noStrike" dirty="0">
                          <a:solidFill>
                            <a:schemeClr val="bg1"/>
                          </a:solidFill>
                          <a:effectLst/>
                        </a:rPr>
                        <a:t>2</a:t>
                      </a:r>
                      <a:r>
                        <a:rPr lang="en-US" sz="1600" b="0" u="none" strike="noStrike" baseline="30000" dirty="0">
                          <a:solidFill>
                            <a:schemeClr val="bg1"/>
                          </a:solidFill>
                          <a:effectLst/>
                        </a:rPr>
                        <a:t>nd</a:t>
                      </a:r>
                      <a:r>
                        <a:rPr lang="en-US" sz="1600" b="0" u="none" strike="noStrike" dirty="0">
                          <a:solidFill>
                            <a:schemeClr val="bg1"/>
                          </a:solidFill>
                          <a:effectLst/>
                        </a:rPr>
                        <a:t> Phase</a:t>
                      </a:r>
                      <a:endParaRPr lang="en-IN" sz="1600" b="0" i="0" u="none" strike="noStrike" dirty="0">
                        <a:solidFill>
                          <a:schemeClr val="bg1"/>
                        </a:solidFill>
                        <a:effectLst/>
                        <a:latin typeface="Algerian" panose="04020705040A02060702" pitchFamily="82" charset="0"/>
                      </a:endParaRPr>
                    </a:p>
                  </a:txBody>
                  <a:tcPr marL="0" marR="0" marT="0" marB="0" anchor="ctr"/>
                </a:tc>
                <a:extLst>
                  <a:ext uri="{0D108BD9-81ED-4DB2-BD59-A6C34878D82A}">
                    <a16:rowId xmlns:a16="http://schemas.microsoft.com/office/drawing/2014/main" val="4004357832"/>
                  </a:ext>
                </a:extLst>
              </a:tr>
              <a:tr h="415473">
                <a:tc>
                  <a:txBody>
                    <a:bodyPr/>
                    <a:lstStyle/>
                    <a:p>
                      <a:pPr algn="ctr" fontAlgn="ctr"/>
                      <a:r>
                        <a:rPr lang="en-US" sz="1600" b="0" u="none" strike="noStrike" kern="1200">
                          <a:solidFill>
                            <a:schemeClr val="tx1"/>
                          </a:solidFill>
                          <a:effectLst/>
                        </a:rPr>
                        <a:t>Capacity</a:t>
                      </a:r>
                      <a:endParaRPr lang="en-IN" sz="1600" b="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a:solidFill>
                            <a:schemeClr val="tx1"/>
                          </a:solidFill>
                          <a:effectLst/>
                        </a:rPr>
                        <a:t>84,000 TPA</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a:solidFill>
                            <a:schemeClr val="tx1"/>
                          </a:solidFill>
                          <a:effectLst/>
                        </a:rPr>
                        <a:t>2 X 5 MVA</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a:solidFill>
                            <a:schemeClr val="tx1"/>
                          </a:solidFill>
                          <a:effectLst/>
                        </a:rPr>
                        <a:t>7 X 9 MVA</a:t>
                      </a:r>
                      <a:endParaRPr lang="en-IN" sz="1600" b="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a:solidFill>
                            <a:schemeClr val="tx1"/>
                          </a:solidFill>
                          <a:effectLst/>
                        </a:rPr>
                        <a:t>Prod Capacity Enhance to 120000 TPA</a:t>
                      </a:r>
                      <a:endParaRPr lang="en-IN" sz="1600" b="0" u="none" strike="noStrike" kern="1200">
                        <a:solidFill>
                          <a:schemeClr val="tx1"/>
                        </a:solidFill>
                        <a:effectLst/>
                        <a:latin typeface="+mn-lt"/>
                        <a:ea typeface="+mn-ea"/>
                        <a:cs typeface="+mn-cs"/>
                      </a:endParaRPr>
                    </a:p>
                  </a:txBody>
                  <a:tcPr marL="0" marR="0" marT="0" marB="0" anchor="ctr"/>
                </a:tc>
                <a:tc>
                  <a:txBody>
                    <a:bodyPr/>
                    <a:lstStyle/>
                    <a:p>
                      <a:pPr algn="ctr" fontAlgn="ctr"/>
                      <a:r>
                        <a:rPr lang="en-US" sz="1600" b="0" u="none" strike="noStrike">
                          <a:solidFill>
                            <a:schemeClr val="tx1"/>
                          </a:solidFill>
                          <a:effectLst/>
                        </a:rPr>
                        <a:t>50 MW Solar Plant</a:t>
                      </a:r>
                      <a:endParaRPr lang="en-US" sz="1600" b="0" i="0" u="none" strike="noStrike">
                        <a:solidFill>
                          <a:schemeClr val="tx1"/>
                        </a:solidFill>
                        <a:effectLst/>
                        <a:latin typeface="Constantia" panose="02030602050306030303" pitchFamily="18" charset="0"/>
                      </a:endParaRPr>
                    </a:p>
                  </a:txBody>
                  <a:tcPr marL="0" marR="0" marT="0" marB="0" anchor="ctr"/>
                </a:tc>
                <a:extLst>
                  <a:ext uri="{0D108BD9-81ED-4DB2-BD59-A6C34878D82A}">
                    <a16:rowId xmlns:a16="http://schemas.microsoft.com/office/drawing/2014/main" val="808869030"/>
                  </a:ext>
                </a:extLst>
              </a:tr>
              <a:tr h="517460">
                <a:tc>
                  <a:txBody>
                    <a:bodyPr/>
                    <a:lstStyle/>
                    <a:p>
                      <a:pPr algn="ctr" fontAlgn="ctr"/>
                      <a:r>
                        <a:rPr lang="en-US" sz="1600" b="0" u="none" strike="noStrike" kern="1200">
                          <a:solidFill>
                            <a:schemeClr val="tx1"/>
                          </a:solidFill>
                          <a:effectLst/>
                        </a:rPr>
                        <a:t>Production</a:t>
                      </a:r>
                      <a:endParaRPr lang="en-IN" sz="1600" b="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a:solidFill>
                            <a:schemeClr val="tx1"/>
                          </a:solidFill>
                          <a:effectLst/>
                        </a:rPr>
                        <a:t>1 9 Lakh TPA </a:t>
                      </a:r>
                      <a:r>
                        <a:rPr lang="en-IN" sz="1600" b="0" u="none" strike="noStrike" kern="1200">
                          <a:solidFill>
                            <a:schemeClr val="tx1"/>
                          </a:solidFill>
                          <a:effectLst/>
                        </a:rPr>
                        <a:t>– Mn Ore</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a:solidFill>
                            <a:schemeClr val="tx1"/>
                          </a:solidFill>
                          <a:effectLst/>
                        </a:rPr>
                        <a:t>1 4 Lakh TPA </a:t>
                      </a:r>
                      <a:r>
                        <a:rPr lang="en-IN" sz="1600" b="0" u="none" strike="noStrike" kern="1200">
                          <a:solidFill>
                            <a:schemeClr val="tx1"/>
                          </a:solidFill>
                          <a:effectLst/>
                        </a:rPr>
                        <a:t>– Fe Ore</a:t>
                      </a:r>
                      <a:endParaRPr lang="en-IN" sz="1600" b="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a:solidFill>
                            <a:schemeClr val="tx1"/>
                          </a:solidFill>
                          <a:effectLst/>
                        </a:rPr>
                        <a:t>Clearance for Mining</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a:solidFill>
                            <a:schemeClr val="tx1"/>
                          </a:solidFill>
                          <a:effectLst/>
                        </a:rPr>
                        <a:t>5 Lakh TPA </a:t>
                      </a:r>
                      <a:r>
                        <a:rPr lang="en-IN" sz="1600" b="0" u="none" strike="noStrike" kern="1200">
                          <a:solidFill>
                            <a:schemeClr val="tx1"/>
                          </a:solidFill>
                          <a:effectLst/>
                        </a:rPr>
                        <a:t>– Mn &amp; Fe Ore </a:t>
                      </a:r>
                      <a:endParaRPr lang="en-IN" sz="1600" b="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a:solidFill>
                            <a:schemeClr val="tx1"/>
                          </a:solidFill>
                          <a:effectLst/>
                        </a:rPr>
                        <a:t>Beneficiation for Dump Ore of Mn</a:t>
                      </a:r>
                      <a:endParaRPr lang="en-US" sz="1600" b="0" i="0" u="none" strike="noStrike">
                        <a:solidFill>
                          <a:schemeClr val="tx1"/>
                        </a:solidFill>
                        <a:effectLst/>
                        <a:latin typeface="Constantia" panose="02030602050306030303" pitchFamily="18" charset="0"/>
                      </a:endParaRPr>
                    </a:p>
                  </a:txBody>
                  <a:tcPr marL="0" marR="0" marT="0" marB="0" anchor="ctr"/>
                </a:tc>
                <a:extLst>
                  <a:ext uri="{0D108BD9-81ED-4DB2-BD59-A6C34878D82A}">
                    <a16:rowId xmlns:a16="http://schemas.microsoft.com/office/drawing/2014/main" val="4276932418"/>
                  </a:ext>
                </a:extLst>
              </a:tr>
              <a:tr h="361979">
                <a:tc>
                  <a:txBody>
                    <a:bodyPr/>
                    <a:lstStyle/>
                    <a:p>
                      <a:pPr algn="ctr" fontAlgn="ctr"/>
                      <a:r>
                        <a:rPr lang="en-US" sz="1600" b="0" u="none" strike="noStrike" kern="1200">
                          <a:solidFill>
                            <a:schemeClr val="tx1"/>
                          </a:solidFill>
                          <a:effectLst/>
                        </a:rPr>
                        <a:t>ASP (Rs / Ton)</a:t>
                      </a:r>
                      <a:endParaRPr lang="en-IN" sz="1600" b="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kern="1200">
                          <a:solidFill>
                            <a:schemeClr val="tx1"/>
                          </a:solidFill>
                          <a:effectLst/>
                        </a:rPr>
                        <a:t>₹ 13,000  – Mn Ore</a:t>
                      </a:r>
                    </a:p>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kern="1200">
                          <a:solidFill>
                            <a:schemeClr val="tx1"/>
                          </a:solidFill>
                          <a:effectLst/>
                        </a:rPr>
                        <a:t>₹ 6,000  - Fe Ore</a:t>
                      </a:r>
                      <a:endParaRPr lang="en-IN" sz="1600" b="0" u="none" strike="noStrike" kern="1200">
                        <a:solidFill>
                          <a:schemeClr val="tx1"/>
                        </a:solidFill>
                        <a:effectLst/>
                        <a:latin typeface="+mn-lt"/>
                        <a:ea typeface="+mn-ea"/>
                        <a:cs typeface="+mn-cs"/>
                      </a:endParaRPr>
                    </a:p>
                  </a:txBody>
                  <a:tcPr marL="0" marR="0" marT="0" marB="0" anchor="ctr"/>
                </a:tc>
                <a:tc>
                  <a:txBody>
                    <a:bodyPr/>
                    <a:lstStyle/>
                    <a:p>
                      <a:pPr algn="ctr" fontAlgn="ctr"/>
                      <a:r>
                        <a:rPr lang="en-US" sz="1600" b="0" u="none" strike="noStrike">
                          <a:solidFill>
                            <a:schemeClr val="tx1"/>
                          </a:solidFill>
                          <a:effectLst/>
                        </a:rPr>
                        <a:t>Chemical Grade Mn/Fe Ore = 2000 Tons</a:t>
                      </a:r>
                      <a:endParaRPr lang="en-IN" sz="1600" b="0" i="0" u="none" strike="noStrike">
                        <a:solidFill>
                          <a:schemeClr val="tx1"/>
                        </a:solidFill>
                        <a:effectLst/>
                        <a:latin typeface="Constantia" panose="02030602050306030303" pitchFamily="18" charset="0"/>
                      </a:endParaRPr>
                    </a:p>
                  </a:txBody>
                  <a:tcPr marL="0" marR="0" marT="0" marB="0" anchor="ctr"/>
                </a:tc>
                <a:tc>
                  <a:txBody>
                    <a:bodyPr/>
                    <a:lstStyle/>
                    <a:p>
                      <a:pPr algn="ctr" fontAlgn="ctr"/>
                      <a:r>
                        <a:rPr lang="en-US" sz="1600" b="0" u="none" strike="noStrike">
                          <a:solidFill>
                            <a:schemeClr val="tx1"/>
                          </a:solidFill>
                          <a:effectLst/>
                        </a:rPr>
                        <a:t>6 Lakh TPA DRI Plant  @ Haldia for Export</a:t>
                      </a:r>
                      <a:endParaRPr lang="en-US" sz="1600" b="0" i="0" u="none" strike="noStrike">
                        <a:solidFill>
                          <a:schemeClr val="tx1"/>
                        </a:solidFill>
                        <a:effectLst/>
                        <a:latin typeface="Constantia" panose="02030602050306030303" pitchFamily="18" charset="0"/>
                      </a:endParaRPr>
                    </a:p>
                  </a:txBody>
                  <a:tcPr marL="0" marR="0" marT="0" marB="0" anchor="ctr"/>
                </a:tc>
                <a:extLst>
                  <a:ext uri="{0D108BD9-81ED-4DB2-BD59-A6C34878D82A}">
                    <a16:rowId xmlns:a16="http://schemas.microsoft.com/office/drawing/2014/main" val="4015033879"/>
                  </a:ext>
                </a:extLst>
              </a:tr>
              <a:tr h="361979">
                <a:tc>
                  <a:txBody>
                    <a:bodyPr/>
                    <a:lstStyle/>
                    <a:p>
                      <a:pPr algn="ctr" fontAlgn="ctr"/>
                      <a:r>
                        <a:rPr lang="en-US" sz="1600" b="0" u="none" strike="noStrike" kern="1200">
                          <a:solidFill>
                            <a:schemeClr val="tx1"/>
                          </a:solidFill>
                          <a:effectLst/>
                        </a:rPr>
                        <a:t>Annual Revenue</a:t>
                      </a:r>
                    </a:p>
                    <a:p>
                      <a:pPr algn="ctr" fontAlgn="ctr"/>
                      <a:r>
                        <a:rPr lang="en-US" sz="1600" b="0" u="none" strike="noStrike" kern="1200">
                          <a:solidFill>
                            <a:schemeClr val="tx1"/>
                          </a:solidFill>
                          <a:effectLst/>
                        </a:rPr>
                        <a:t>(Crore) </a:t>
                      </a:r>
                      <a:endParaRPr lang="en-IN" sz="1600" b="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kern="1200">
                          <a:solidFill>
                            <a:schemeClr val="tx1"/>
                          </a:solidFill>
                          <a:effectLst/>
                        </a:rPr>
                        <a:t>₹ 247  – Mn Ore</a:t>
                      </a:r>
                    </a:p>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kern="1200">
                          <a:solidFill>
                            <a:schemeClr val="tx1"/>
                          </a:solidFill>
                          <a:effectLst/>
                        </a:rPr>
                        <a:t>₹ 84  – Fe Ore</a:t>
                      </a:r>
                      <a:endParaRPr lang="en-IN" sz="1600" b="0" u="none" strike="noStrike" kern="1200">
                        <a:solidFill>
                          <a:schemeClr val="tx1"/>
                        </a:solidFill>
                        <a:effectLst/>
                        <a:latin typeface="+mn-lt"/>
                        <a:ea typeface="+mn-ea"/>
                        <a:cs typeface="+mn-cs"/>
                      </a:endParaRPr>
                    </a:p>
                  </a:txBody>
                  <a:tcPr marL="0" marR="0" marT="0" marB="0" anchor="ctr"/>
                </a:tc>
                <a:tc>
                  <a:txBody>
                    <a:bodyPr/>
                    <a:lstStyle/>
                    <a:p>
                      <a:pPr algn="ctr" fontAlgn="ctr"/>
                      <a:endParaRPr lang="en-IN" sz="1600" b="0" i="0" u="none" strike="noStrike">
                        <a:solidFill>
                          <a:schemeClr val="tx1"/>
                        </a:solidFill>
                        <a:effectLst/>
                        <a:latin typeface="Constantia" panose="02030602050306030303" pitchFamily="18" charset="0"/>
                      </a:endParaRPr>
                    </a:p>
                  </a:txBody>
                  <a:tcPr marL="0" marR="0" marT="0" marB="0" anchor="ctr"/>
                </a:tc>
                <a:tc>
                  <a:txBody>
                    <a:bodyPr/>
                    <a:lstStyle/>
                    <a:p>
                      <a:pPr algn="ctr" fontAlgn="ctr"/>
                      <a:endParaRPr lang="en-US" sz="1600" b="0" i="0" u="none" strike="noStrike">
                        <a:solidFill>
                          <a:schemeClr val="tx1"/>
                        </a:solidFill>
                        <a:effectLst/>
                        <a:latin typeface="Constantia" panose="02030602050306030303" pitchFamily="18" charset="0"/>
                      </a:endParaRPr>
                    </a:p>
                  </a:txBody>
                  <a:tcPr marL="0" marR="0" marT="0" marB="0" anchor="ctr"/>
                </a:tc>
                <a:extLst>
                  <a:ext uri="{0D108BD9-81ED-4DB2-BD59-A6C34878D82A}">
                    <a16:rowId xmlns:a16="http://schemas.microsoft.com/office/drawing/2014/main" val="775536037"/>
                  </a:ext>
                </a:extLst>
              </a:tr>
              <a:tr h="585028">
                <a:tc>
                  <a:txBody>
                    <a:bodyPr/>
                    <a:lstStyle/>
                    <a:p>
                      <a:pPr algn="ctr" fontAlgn="ctr"/>
                      <a:r>
                        <a:rPr lang="en-US" sz="1600" b="0" u="none" strike="noStrike" kern="1200">
                          <a:solidFill>
                            <a:schemeClr val="tx1"/>
                          </a:solidFill>
                          <a:effectLst/>
                        </a:rPr>
                        <a:t>Margin / Ton</a:t>
                      </a:r>
                      <a:endParaRPr lang="en-IN" sz="1600" b="0" u="none" strike="noStrike" kern="1200">
                        <a:solidFill>
                          <a:schemeClr val="tx1"/>
                        </a:solidFill>
                        <a:effectLst/>
                        <a:latin typeface="+mn-lt"/>
                        <a:ea typeface="+mn-ea"/>
                        <a:cs typeface="+mn-cs"/>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kern="1200">
                          <a:solidFill>
                            <a:schemeClr val="tx1"/>
                          </a:solidFill>
                          <a:effectLst/>
                        </a:rPr>
                        <a:t>₹ 7000  – Mn Ore</a:t>
                      </a:r>
                    </a:p>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u="none" strike="noStrike" kern="1200">
                          <a:solidFill>
                            <a:schemeClr val="tx1"/>
                          </a:solidFill>
                          <a:effectLst/>
                        </a:rPr>
                        <a:t>₹ 3000  - Fe Ore</a:t>
                      </a:r>
                      <a:endParaRPr lang="en-IN" sz="1600" b="0" u="none" strike="noStrike" kern="1200">
                        <a:solidFill>
                          <a:schemeClr val="tx1"/>
                        </a:solidFill>
                        <a:effectLst/>
                        <a:latin typeface="+mn-lt"/>
                        <a:ea typeface="+mn-ea"/>
                        <a:cs typeface="+mn-cs"/>
                      </a:endParaRPr>
                    </a:p>
                  </a:txBody>
                  <a:tcPr marL="0" marR="0" marT="0" marB="0" anchor="ctr"/>
                </a:tc>
                <a:tc>
                  <a:txBody>
                    <a:bodyPr/>
                    <a:lstStyle/>
                    <a:p>
                      <a:pPr algn="ctr" fontAlgn="ctr"/>
                      <a:endParaRPr lang="en-IN" sz="1600" b="0" i="0" u="none" strike="noStrike">
                        <a:solidFill>
                          <a:schemeClr val="tx1"/>
                        </a:solidFill>
                        <a:effectLst/>
                        <a:latin typeface="Constantia" panose="02030602050306030303" pitchFamily="18" charset="0"/>
                      </a:endParaRPr>
                    </a:p>
                  </a:txBody>
                  <a:tcPr marL="0" marR="0" marT="0" marB="0" anchor="ctr"/>
                </a:tc>
                <a:tc>
                  <a:txBody>
                    <a:bodyPr/>
                    <a:lstStyle/>
                    <a:p>
                      <a:pPr algn="ctr" fontAlgn="ctr"/>
                      <a:endParaRPr lang="en-US" sz="1600" b="0" i="0" u="none" strike="noStrike" dirty="0">
                        <a:solidFill>
                          <a:schemeClr val="tx1"/>
                        </a:solidFill>
                        <a:effectLst/>
                        <a:latin typeface="Constantia" panose="02030602050306030303" pitchFamily="18" charset="0"/>
                      </a:endParaRPr>
                    </a:p>
                  </a:txBody>
                  <a:tcPr marL="0" marR="0" marT="0" marB="0" anchor="ctr"/>
                </a:tc>
                <a:extLst>
                  <a:ext uri="{0D108BD9-81ED-4DB2-BD59-A6C34878D82A}">
                    <a16:rowId xmlns:a16="http://schemas.microsoft.com/office/drawing/2014/main" val="3590192581"/>
                  </a:ext>
                </a:extLst>
              </a:tr>
            </a:tbl>
          </a:graphicData>
        </a:graphic>
      </p:graphicFrame>
      <p:sp>
        <p:nvSpPr>
          <p:cNvPr id="7" name="TextBox 6">
            <a:extLst>
              <a:ext uri="{FF2B5EF4-FFF2-40B4-BE49-F238E27FC236}">
                <a16:creationId xmlns:a16="http://schemas.microsoft.com/office/drawing/2014/main" id="{8052682A-DB85-034E-B0BE-29B7BF97591F}"/>
              </a:ext>
            </a:extLst>
          </p:cNvPr>
          <p:cNvSpPr txBox="1"/>
          <p:nvPr/>
        </p:nvSpPr>
        <p:spPr>
          <a:xfrm>
            <a:off x="367611" y="236650"/>
            <a:ext cx="7090127" cy="426848"/>
          </a:xfrm>
          <a:prstGeom prst="rect">
            <a:avLst/>
          </a:prstGeom>
          <a:noFill/>
        </p:spPr>
        <p:txBody>
          <a:bodyPr wrap="square">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a:solidFill>
                  <a:srgbClr val="00B0F0"/>
                </a:solidFill>
              </a:rPr>
              <a:t>Mines</a:t>
            </a:r>
          </a:p>
        </p:txBody>
      </p:sp>
      <p:grpSp>
        <p:nvGrpSpPr>
          <p:cNvPr id="2" name="Group 1">
            <a:extLst>
              <a:ext uri="{FF2B5EF4-FFF2-40B4-BE49-F238E27FC236}">
                <a16:creationId xmlns:a16="http://schemas.microsoft.com/office/drawing/2014/main" id="{3A4C68EA-B4B1-4D44-3948-CC80FE152A6B}"/>
              </a:ext>
            </a:extLst>
          </p:cNvPr>
          <p:cNvGrpSpPr/>
          <p:nvPr/>
        </p:nvGrpSpPr>
        <p:grpSpPr>
          <a:xfrm>
            <a:off x="9657208" y="31384"/>
            <a:ext cx="2370221" cy="970004"/>
            <a:chOff x="6662309" y="5193733"/>
            <a:chExt cx="6098458" cy="1372671"/>
          </a:xfrm>
        </p:grpSpPr>
        <p:pic>
          <p:nvPicPr>
            <p:cNvPr id="6" name="Picture 8" descr="696,300+ Location Map Stock Photos, Pictures &amp; Royalty-Free Images - iStock  | Map, Location map pin, United states map">
              <a:extLst>
                <a:ext uri="{FF2B5EF4-FFF2-40B4-BE49-F238E27FC236}">
                  <a16:creationId xmlns:a16="http://schemas.microsoft.com/office/drawing/2014/main" id="{9FB8FB89-24BE-999D-03F9-0FB175BC7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7539" y="5193733"/>
              <a:ext cx="2527995" cy="10238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C3A032-7165-5A34-6E04-0FE016BA709B}"/>
                </a:ext>
              </a:extLst>
            </p:cNvPr>
            <p:cNvSpPr txBox="1"/>
            <p:nvPr/>
          </p:nvSpPr>
          <p:spPr>
            <a:xfrm>
              <a:off x="6662309" y="6087310"/>
              <a:ext cx="6098458" cy="479094"/>
            </a:xfrm>
            <a:prstGeom prst="rect">
              <a:avLst/>
            </a:prstGeom>
            <a:noFill/>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4EA72E">
                      <a:lumMod val="50000"/>
                    </a:srgbClr>
                  </a:solidFill>
                  <a:effectLst/>
                  <a:uLnTx/>
                  <a:uFillTx/>
                  <a:latin typeface="Aptos" panose="02110004020202020204"/>
                  <a:ea typeface="+mn-ea"/>
                  <a:cs typeface="+mn-cs"/>
                </a:rPr>
                <a:t>Haldia &amp; Bishnupur, WB</a:t>
              </a:r>
            </a:p>
          </p:txBody>
        </p:sp>
      </p:grpSp>
      <p:sp>
        <p:nvSpPr>
          <p:cNvPr id="10" name="TextBox 9">
            <a:extLst>
              <a:ext uri="{FF2B5EF4-FFF2-40B4-BE49-F238E27FC236}">
                <a16:creationId xmlns:a16="http://schemas.microsoft.com/office/drawing/2014/main" id="{D2A4A821-7659-8A9F-B4DB-AC0410EBFA40}"/>
              </a:ext>
            </a:extLst>
          </p:cNvPr>
          <p:cNvSpPr txBox="1"/>
          <p:nvPr/>
        </p:nvSpPr>
        <p:spPr>
          <a:xfrm>
            <a:off x="367611" y="1047380"/>
            <a:ext cx="9289597" cy="1754326"/>
          </a:xfrm>
          <a:prstGeom prst="rect">
            <a:avLst/>
          </a:prstGeom>
          <a:noFill/>
        </p:spPr>
        <p:txBody>
          <a:bodyPr wrap="square">
            <a:spAutoFit/>
          </a:bodyPr>
          <a:lstStyle/>
          <a:p>
            <a:pPr algn="just"/>
            <a:r>
              <a:rPr lang="en-US" dirty="0"/>
              <a:t>Our acquisition of the existing Mines will reduce our Raw Material price by min  Rs 500 / Unit</a:t>
            </a:r>
          </a:p>
          <a:p>
            <a:pPr algn="just"/>
            <a:endParaRPr lang="en-US" dirty="0"/>
          </a:p>
          <a:p>
            <a:pPr algn="just"/>
            <a:r>
              <a:rPr lang="en-US" dirty="0"/>
              <a:t> Ferro Alloys (Fe-Mn), are essential ingredients that are added in steel production for de-oxidation, grain size control and also enabling finished steel to have certain properties which are specific to the type and grade  Ferro Alloys also play a role in improving and enhancing the mechanical properties of the steel</a:t>
            </a:r>
            <a:endParaRPr lang="en-IN" dirty="0"/>
          </a:p>
        </p:txBody>
      </p:sp>
    </p:spTree>
    <p:extLst>
      <p:ext uri="{BB962C8B-B14F-4D97-AF65-F5344CB8AC3E}">
        <p14:creationId xmlns:p14="http://schemas.microsoft.com/office/powerpoint/2010/main" val="499041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5B7E0-9A5F-D10A-AD9A-BD732CABAE8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F9A69B7-0B80-730E-951C-217B1FA93C6F}"/>
              </a:ext>
            </a:extLst>
          </p:cNvPr>
          <p:cNvSpPr txBox="1"/>
          <p:nvPr/>
        </p:nvSpPr>
        <p:spPr>
          <a:xfrm>
            <a:off x="49159" y="568186"/>
            <a:ext cx="7442504" cy="6247864"/>
          </a:xfrm>
          <a:prstGeom prst="rect">
            <a:avLst/>
          </a:prstGeom>
          <a:noFill/>
        </p:spPr>
        <p:txBody>
          <a:bodyPr wrap="square">
            <a:spAutoFit/>
          </a:bodyPr>
          <a:lstStyle/>
          <a:p>
            <a:pPr algn="just"/>
            <a:r>
              <a:rPr lang="en-US" sz="1600" b="0" i="0" dirty="0">
                <a:solidFill>
                  <a:srgbClr val="333333"/>
                </a:solidFill>
                <a:effectLst/>
                <a:latin typeface="system-ui"/>
              </a:rPr>
              <a:t>Global steel market size was USD 1,823.5 billion (US$1.82 Tn) in 2022 and is anticipated to grow at 4 4% CAGR and reach USD 2,901.9 billion (</a:t>
            </a:r>
            <a:r>
              <a:rPr lang="en-US" sz="1600" dirty="0">
                <a:solidFill>
                  <a:srgbClr val="333333"/>
                </a:solidFill>
                <a:latin typeface="system-ui"/>
              </a:rPr>
              <a:t>US$ 2.9 Tn) </a:t>
            </a:r>
            <a:r>
              <a:rPr lang="en-US" sz="1600" b="0" i="0" dirty="0">
                <a:solidFill>
                  <a:srgbClr val="333333"/>
                </a:solidFill>
                <a:effectLst/>
                <a:latin typeface="system-ui"/>
              </a:rPr>
              <a:t>by 2033 </a:t>
            </a:r>
          </a:p>
          <a:p>
            <a:pPr algn="just"/>
            <a:endParaRPr lang="en-US" sz="1600" dirty="0">
              <a:solidFill>
                <a:srgbClr val="333333"/>
              </a:solidFill>
              <a:latin typeface="system-ui"/>
            </a:endParaRPr>
          </a:p>
          <a:p>
            <a:pPr algn="just"/>
            <a:r>
              <a:rPr lang="en-US" sz="1600" dirty="0"/>
              <a:t>The growth is likely to be propelled by Increasing construction and infrastructure projects globally, growing demand for lightweight, cost-effective and strong materials in shipbuilding, aerospace, consumer electronics, and other industries </a:t>
            </a:r>
            <a:r>
              <a:rPr lang="en-US" sz="1600" dirty="0" err="1"/>
              <a:t>etc</a:t>
            </a:r>
            <a:endParaRPr lang="en-US" sz="1600" dirty="0"/>
          </a:p>
          <a:p>
            <a:pPr algn="just"/>
            <a:endParaRPr lang="en-US" sz="1600" dirty="0"/>
          </a:p>
          <a:p>
            <a:pPr algn="just"/>
            <a:r>
              <a:rPr lang="en-IN" sz="1600" dirty="0"/>
              <a:t>Globally ~52% of steel is used in Building &amp; Infrastructure sectors followed by Mechanical Equipment (16%), Automobile (12%), Metal Products (10%) etc  </a:t>
            </a:r>
          </a:p>
          <a:p>
            <a:pPr algn="just"/>
            <a:endParaRPr lang="en-US" sz="1600" dirty="0"/>
          </a:p>
          <a:p>
            <a:pPr algn="just"/>
            <a:r>
              <a:rPr lang="en-US" sz="1600" dirty="0"/>
              <a:t>Steel is made from iron ore, a compound of iron, oxygen &amp; other minerals that occurs in nature which are found in various parts of the world with significant reserves located in Australia, China, Brazil, Russia, India etc.  </a:t>
            </a:r>
          </a:p>
          <a:p>
            <a:pPr algn="just"/>
            <a:endParaRPr lang="en-US" sz="1600" dirty="0"/>
          </a:p>
          <a:p>
            <a:pPr algn="just"/>
            <a:r>
              <a:rPr lang="en-IN" sz="1600" dirty="0"/>
              <a:t>Global Iron Ore production is ~2 5 MMT and Australia produces ~35% of global production followed by Brazil, China and India</a:t>
            </a:r>
          </a:p>
          <a:p>
            <a:pPr algn="just"/>
            <a:endParaRPr lang="en-IN" sz="1600" dirty="0"/>
          </a:p>
          <a:p>
            <a:pPr algn="just"/>
            <a:r>
              <a:rPr lang="en-IN" sz="1600" dirty="0"/>
              <a:t>China is the largest consumer of Iron Ore which translates to be world’s largest steel producing country (54 % of global steel production) followed by India (7 5%)</a:t>
            </a:r>
          </a:p>
          <a:p>
            <a:pPr algn="just"/>
            <a:endParaRPr lang="en-IN" sz="1600" dirty="0"/>
          </a:p>
          <a:p>
            <a:pPr algn="just"/>
            <a:r>
              <a:rPr lang="en-IN" sz="1600" dirty="0"/>
              <a:t>Globally 1,892 MMT of steel was produced in 2023 of which 71% steel  was produced using Oxygen based/Blast Furnace and 29% steel was produced by Electric Arc Furnace</a:t>
            </a:r>
          </a:p>
          <a:p>
            <a:pPr algn="just"/>
            <a:endParaRPr lang="en-IN" sz="1600" dirty="0"/>
          </a:p>
        </p:txBody>
      </p:sp>
      <p:sp>
        <p:nvSpPr>
          <p:cNvPr id="2" name="Rectangle 1">
            <a:extLst>
              <a:ext uri="{FF2B5EF4-FFF2-40B4-BE49-F238E27FC236}">
                <a16:creationId xmlns:a16="http://schemas.microsoft.com/office/drawing/2014/main" id="{20A0915C-BEA7-FBAE-2493-79BFBAD72FA8}"/>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rgbClr val="00B0F0"/>
                </a:solidFill>
              </a:rPr>
              <a:t>Global Iron/Steel Industry Overview</a:t>
            </a:r>
          </a:p>
        </p:txBody>
      </p:sp>
      <p:graphicFrame>
        <p:nvGraphicFramePr>
          <p:cNvPr id="17" name="Chart 16">
            <a:extLst>
              <a:ext uri="{FF2B5EF4-FFF2-40B4-BE49-F238E27FC236}">
                <a16:creationId xmlns:a16="http://schemas.microsoft.com/office/drawing/2014/main" id="{A0976125-941A-D2F6-FE8A-2B6AEA039971}"/>
              </a:ext>
            </a:extLst>
          </p:cNvPr>
          <p:cNvGraphicFramePr/>
          <p:nvPr>
            <p:extLst>
              <p:ext uri="{D42A27DB-BD31-4B8C-83A1-F6EECF244321}">
                <p14:modId xmlns:p14="http://schemas.microsoft.com/office/powerpoint/2010/main" val="3396360273"/>
              </p:ext>
            </p:extLst>
          </p:nvPr>
        </p:nvGraphicFramePr>
        <p:xfrm>
          <a:off x="7023507" y="3628102"/>
          <a:ext cx="4994789" cy="3141408"/>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32540C98-E6C4-5241-2BE0-9BDCEB9714AE}"/>
              </a:ext>
            </a:extLst>
          </p:cNvPr>
          <p:cNvGrpSpPr/>
          <p:nvPr/>
        </p:nvGrpSpPr>
        <p:grpSpPr>
          <a:xfrm>
            <a:off x="7148051" y="88490"/>
            <a:ext cx="4994789" cy="3539612"/>
            <a:chOff x="7148051" y="88490"/>
            <a:chExt cx="4994789" cy="3539612"/>
          </a:xfrm>
        </p:grpSpPr>
        <p:graphicFrame>
          <p:nvGraphicFramePr>
            <p:cNvPr id="13" name="Chart 12">
              <a:extLst>
                <a:ext uri="{FF2B5EF4-FFF2-40B4-BE49-F238E27FC236}">
                  <a16:creationId xmlns:a16="http://schemas.microsoft.com/office/drawing/2014/main" id="{A013B910-0BB5-0931-5156-4CC175406F8F}"/>
                </a:ext>
              </a:extLst>
            </p:cNvPr>
            <p:cNvGraphicFramePr/>
            <p:nvPr>
              <p:extLst>
                <p:ext uri="{D42A27DB-BD31-4B8C-83A1-F6EECF244321}">
                  <p14:modId xmlns:p14="http://schemas.microsoft.com/office/powerpoint/2010/main" val="230067016"/>
                </p:ext>
              </p:extLst>
            </p:nvPr>
          </p:nvGraphicFramePr>
          <p:xfrm>
            <a:off x="7148051" y="88490"/>
            <a:ext cx="4994789" cy="3451122"/>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BCCE807B-CF9B-338B-6B96-E5F9FCD491C5}"/>
                </a:ext>
              </a:extLst>
            </p:cNvPr>
            <p:cNvSpPr txBox="1"/>
            <p:nvPr/>
          </p:nvSpPr>
          <p:spPr>
            <a:xfrm>
              <a:off x="7960480" y="3381881"/>
              <a:ext cx="1261884" cy="246221"/>
            </a:xfrm>
            <a:prstGeom prst="rect">
              <a:avLst/>
            </a:prstGeom>
            <a:noFill/>
          </p:spPr>
          <p:txBody>
            <a:bodyPr wrap="none" rtlCol="0">
              <a:spAutoFit/>
            </a:bodyPr>
            <a:lstStyle/>
            <a:p>
              <a:r>
                <a:rPr lang="en-IN" sz="1000" i="1" dirty="0"/>
                <a:t>Source: USGS 2024</a:t>
              </a:r>
            </a:p>
          </p:txBody>
        </p:sp>
      </p:grpSp>
    </p:spTree>
    <p:extLst>
      <p:ext uri="{BB962C8B-B14F-4D97-AF65-F5344CB8AC3E}">
        <p14:creationId xmlns:p14="http://schemas.microsoft.com/office/powerpoint/2010/main" val="1662351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AE7A7F-E751-8FE7-B91A-F59D97B50BD7}"/>
            </a:ext>
          </a:extLst>
        </p:cNvPr>
        <p:cNvGrpSpPr/>
        <p:nvPr/>
      </p:nvGrpSpPr>
      <p:grpSpPr>
        <a:xfrm>
          <a:off x="0" y="0"/>
          <a:ext cx="0" cy="0"/>
          <a:chOff x="0" y="0"/>
          <a:chExt cx="0" cy="0"/>
        </a:xfrm>
      </p:grpSpPr>
      <p:sp useBgFill="1">
        <p:nvSpPr>
          <p:cNvPr id="1255" name="Rectangle 125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actory with people walking on the tracks&#10;&#10;Description automatically generated">
            <a:extLst>
              <a:ext uri="{FF2B5EF4-FFF2-40B4-BE49-F238E27FC236}">
                <a16:creationId xmlns:a16="http://schemas.microsoft.com/office/drawing/2014/main" id="{694319FC-D511-8381-E361-6B16DCF83776}"/>
              </a:ext>
            </a:extLst>
          </p:cNvPr>
          <p:cNvPicPr>
            <a:picLocks noChangeAspect="1"/>
          </p:cNvPicPr>
          <p:nvPr/>
        </p:nvPicPr>
        <p:blipFill>
          <a:blip r:embed="rId2"/>
          <a:srcRect t="19027" r="9089" b="9050"/>
          <a:stretch/>
        </p:blipFill>
        <p:spPr>
          <a:xfrm>
            <a:off x="3523488" y="10"/>
            <a:ext cx="8668512" cy="6857990"/>
          </a:xfrm>
          <a:prstGeom prst="rect">
            <a:avLst/>
          </a:prstGeom>
        </p:spPr>
      </p:pic>
      <p:sp>
        <p:nvSpPr>
          <p:cNvPr id="1257" name="Rectangle 125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ED752B8-8113-D910-6DFE-F47E67C6A941}"/>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4800">
                <a:solidFill>
                  <a:schemeClr val="bg1"/>
                </a:solidFill>
                <a:latin typeface="+mj-lt"/>
                <a:ea typeface="+mj-ea"/>
                <a:cs typeface="+mj-cs"/>
              </a:rPr>
              <a:t>VIKRAM STEEL</a:t>
            </a:r>
          </a:p>
          <a:p>
            <a:pPr marL="0" marR="0" lvl="0" indent="0" fontAlgn="auto">
              <a:lnSpc>
                <a:spcPct val="90000"/>
              </a:lnSpc>
              <a:spcBef>
                <a:spcPct val="0"/>
              </a:spcBef>
              <a:spcAft>
                <a:spcPts val="600"/>
              </a:spcAft>
              <a:buClrTx/>
              <a:buSzTx/>
              <a:tabLst/>
              <a:defRPr/>
            </a:pPr>
            <a:endParaRPr kumimoji="0" lang="en-US" sz="4800" b="0" i="0" u="none" strike="noStrike" cap="none" spc="0" normalizeH="0" baseline="0" noProof="0">
              <a:ln>
                <a:noFill/>
              </a:ln>
              <a:solidFill>
                <a:schemeClr val="bg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br>
              <a:rPr kumimoji="0" lang="en-US" sz="4800" b="0" i="0" u="none" strike="noStrike" cap="none" spc="0" normalizeH="0" baseline="0" noProof="0">
                <a:ln>
                  <a:noFill/>
                </a:ln>
                <a:solidFill>
                  <a:schemeClr val="bg1"/>
                </a:solidFill>
                <a:effectLst/>
                <a:uLnTx/>
                <a:uFillTx/>
                <a:latin typeface="+mj-lt"/>
                <a:ea typeface="+mj-ea"/>
                <a:cs typeface="+mj-cs"/>
              </a:rPr>
            </a:br>
            <a:endParaRPr kumimoji="0" lang="en-US" sz="4800" b="0" i="1" u="none" strike="noStrike" cap="none" spc="0" normalizeH="0" baseline="0" noProof="0">
              <a:ln>
                <a:noFill/>
              </a:ln>
              <a:solidFill>
                <a:schemeClr val="bg1"/>
              </a:solidFill>
              <a:effectLst/>
              <a:uLnTx/>
              <a:uFillTx/>
              <a:latin typeface="+mj-lt"/>
              <a:ea typeface="+mj-ea"/>
              <a:cs typeface="+mj-cs"/>
            </a:endParaRPr>
          </a:p>
        </p:txBody>
      </p:sp>
      <p:sp>
        <p:nvSpPr>
          <p:cNvPr id="1259" name="Rectangle 12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61" name="Rectangle 12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55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260A4-EDC2-17BF-9C3F-226C49CF59D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8B464BB-9B98-DC0D-F6DB-F74BD88856D8}"/>
              </a:ext>
            </a:extLst>
          </p:cNvPr>
          <p:cNvSpPr/>
          <p:nvPr/>
        </p:nvSpPr>
        <p:spPr>
          <a:xfrm>
            <a:off x="0" y="-7883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a:solidFill>
                  <a:srgbClr val="00B0F0"/>
                </a:solidFill>
              </a:rPr>
              <a:t>Investment Opportunity: Vikram Private Limited </a:t>
            </a:r>
          </a:p>
        </p:txBody>
      </p:sp>
      <p:sp>
        <p:nvSpPr>
          <p:cNvPr id="4" name="TextBox 3">
            <a:extLst>
              <a:ext uri="{FF2B5EF4-FFF2-40B4-BE49-F238E27FC236}">
                <a16:creationId xmlns:a16="http://schemas.microsoft.com/office/drawing/2014/main" id="{8BF1B63F-5BB5-4912-A6DB-D1B2AEAE19F9}"/>
              </a:ext>
            </a:extLst>
          </p:cNvPr>
          <p:cNvSpPr txBox="1"/>
          <p:nvPr/>
        </p:nvSpPr>
        <p:spPr>
          <a:xfrm>
            <a:off x="138499" y="479069"/>
            <a:ext cx="6145160" cy="6740307"/>
          </a:xfrm>
          <a:prstGeom prst="rect">
            <a:avLst/>
          </a:prstGeom>
          <a:noFill/>
        </p:spPr>
        <p:txBody>
          <a:bodyPr wrap="square">
            <a:spAutoFit/>
          </a:bodyPr>
          <a:lstStyle/>
          <a:p>
            <a:pPr algn="just"/>
            <a:r>
              <a:rPr lang="en-US" sz="1600" dirty="0"/>
              <a:t>Vikram Private Limited (VPL) promoted by </a:t>
            </a:r>
            <a:r>
              <a:rPr lang="en-US" sz="1600" dirty="0" err="1"/>
              <a:t>Mr</a:t>
            </a:r>
            <a:r>
              <a:rPr lang="en-US" sz="1600" dirty="0"/>
              <a:t>  R  K  Jena and </a:t>
            </a:r>
            <a:r>
              <a:rPr lang="en-US" sz="1600" dirty="0" err="1"/>
              <a:t>Mrs</a:t>
            </a:r>
            <a:r>
              <a:rPr lang="en-US" sz="1600" dirty="0"/>
              <a:t>  Suman Sarita Jena, was incorporated on 13th March’2000</a:t>
            </a:r>
          </a:p>
          <a:p>
            <a:pPr algn="just"/>
            <a:endParaRPr lang="en-US" sz="1600" dirty="0"/>
          </a:p>
          <a:p>
            <a:pPr algn="just"/>
            <a:r>
              <a:rPr lang="en-US" sz="1600" dirty="0"/>
              <a:t>Odisha based VPL manufactures and sales sponge iron (DRI) with an installed capacity of 66,000 metric tons per annum</a:t>
            </a:r>
          </a:p>
          <a:p>
            <a:pPr algn="just"/>
            <a:endParaRPr lang="en-US" sz="1600" dirty="0"/>
          </a:p>
          <a:p>
            <a:pPr algn="just"/>
            <a:r>
              <a:rPr lang="en-US" sz="1600" dirty="0"/>
              <a:t>VPL procure iron ore from mines located within 25-30 kms distance, which results in higher margins due to minimal logistic costs </a:t>
            </a:r>
          </a:p>
          <a:p>
            <a:pPr algn="just"/>
            <a:endParaRPr lang="en-US" sz="1600" dirty="0"/>
          </a:p>
          <a:p>
            <a:pPr algn="just"/>
            <a:r>
              <a:rPr lang="en-US" sz="1600" dirty="0"/>
              <a:t>VPL has marquee clients such as Galwalia Ispat Udyog, Kashi Viswanth Steel, Shree Sidhbali Steel with whom it has long standing relationship</a:t>
            </a:r>
          </a:p>
          <a:p>
            <a:pPr algn="just"/>
            <a:endParaRPr lang="en-US" sz="1600" dirty="0"/>
          </a:p>
          <a:p>
            <a:pPr algn="just"/>
            <a:r>
              <a:rPr lang="en-US" sz="1600" dirty="0"/>
              <a:t>The Company now proposes for setting up a </a:t>
            </a:r>
            <a:r>
              <a:rPr lang="en-US" sz="1600" dirty="0" err="1"/>
              <a:t>Pelletization</a:t>
            </a:r>
            <a:r>
              <a:rPr lang="en-US" sz="1600" dirty="0"/>
              <a:t> Plant of 0 6 MTPA with beneficiations plant of 0 85 MTPA adjacent to the existing unit, along with some modification to the existing DRI Plant to feed the pellet as raw material</a:t>
            </a:r>
          </a:p>
          <a:p>
            <a:pPr algn="just"/>
            <a:endParaRPr lang="en-US" sz="1600" dirty="0"/>
          </a:p>
          <a:p>
            <a:pPr algn="just"/>
            <a:r>
              <a:rPr lang="en-US" sz="1600" dirty="0" err="1"/>
              <a:t>furthermore,a</a:t>
            </a:r>
            <a:r>
              <a:rPr lang="en-US" sz="1600" dirty="0"/>
              <a:t> Fe-Mn Mine acquisition proposal is under consideration, which will significantly reduce the raw material cost with the estimated combined project cost being approximately INR 2000cr</a:t>
            </a:r>
          </a:p>
          <a:p>
            <a:pPr algn="just"/>
            <a:endParaRPr lang="en-US" sz="1600" dirty="0"/>
          </a:p>
          <a:p>
            <a:pPr algn="just"/>
            <a:r>
              <a:rPr lang="en-US" sz="1600" dirty="0"/>
              <a:t>The required land for the new beneficiation with palletization plant is available with the company and the mine acquisition due diligence is on the verge of completion.</a:t>
            </a:r>
            <a:endParaRPr lang="en-US" sz="1600" b="0" i="0" dirty="0">
              <a:solidFill>
                <a:srgbClr val="000000"/>
              </a:solidFill>
              <a:effectLst/>
              <a:latin typeface="+mj-lt"/>
            </a:endParaRPr>
          </a:p>
          <a:p>
            <a:pPr algn="just"/>
            <a:endParaRPr lang="en-US" sz="1600" b="0" i="0" dirty="0">
              <a:solidFill>
                <a:srgbClr val="000000"/>
              </a:solidFill>
              <a:effectLst/>
              <a:latin typeface="+mj-lt"/>
            </a:endParaRPr>
          </a:p>
        </p:txBody>
      </p:sp>
      <p:graphicFrame>
        <p:nvGraphicFramePr>
          <p:cNvPr id="3" name="Table 2">
            <a:extLst>
              <a:ext uri="{FF2B5EF4-FFF2-40B4-BE49-F238E27FC236}">
                <a16:creationId xmlns:a16="http://schemas.microsoft.com/office/drawing/2014/main" id="{7C6F18CB-142C-6B51-D0B5-DC5495B097A3}"/>
              </a:ext>
            </a:extLst>
          </p:cNvPr>
          <p:cNvGraphicFramePr>
            <a:graphicFrameLocks noGrp="1"/>
          </p:cNvGraphicFramePr>
          <p:nvPr/>
        </p:nvGraphicFramePr>
        <p:xfrm>
          <a:off x="6548282" y="700002"/>
          <a:ext cx="5329085" cy="2590800"/>
        </p:xfrm>
        <a:graphic>
          <a:graphicData uri="http://schemas.openxmlformats.org/drawingml/2006/table">
            <a:tbl>
              <a:tblPr firstRow="1" bandRow="1">
                <a:tableStyleId>{5C22544A-7EE6-4342-B048-85BDC9FD1C3A}</a:tableStyleId>
              </a:tblPr>
              <a:tblGrid>
                <a:gridCol w="1065817">
                  <a:extLst>
                    <a:ext uri="{9D8B030D-6E8A-4147-A177-3AD203B41FA5}">
                      <a16:colId xmlns:a16="http://schemas.microsoft.com/office/drawing/2014/main" val="634721976"/>
                    </a:ext>
                  </a:extLst>
                </a:gridCol>
                <a:gridCol w="1065817">
                  <a:extLst>
                    <a:ext uri="{9D8B030D-6E8A-4147-A177-3AD203B41FA5}">
                      <a16:colId xmlns:a16="http://schemas.microsoft.com/office/drawing/2014/main" val="3843401041"/>
                    </a:ext>
                  </a:extLst>
                </a:gridCol>
                <a:gridCol w="1065817">
                  <a:extLst>
                    <a:ext uri="{9D8B030D-6E8A-4147-A177-3AD203B41FA5}">
                      <a16:colId xmlns:a16="http://schemas.microsoft.com/office/drawing/2014/main" val="1607409347"/>
                    </a:ext>
                  </a:extLst>
                </a:gridCol>
                <a:gridCol w="1065817">
                  <a:extLst>
                    <a:ext uri="{9D8B030D-6E8A-4147-A177-3AD203B41FA5}">
                      <a16:colId xmlns:a16="http://schemas.microsoft.com/office/drawing/2014/main" val="3941821511"/>
                    </a:ext>
                  </a:extLst>
                </a:gridCol>
                <a:gridCol w="1065817">
                  <a:extLst>
                    <a:ext uri="{9D8B030D-6E8A-4147-A177-3AD203B41FA5}">
                      <a16:colId xmlns:a16="http://schemas.microsoft.com/office/drawing/2014/main" val="1444433352"/>
                    </a:ext>
                  </a:extLst>
                </a:gridCol>
              </a:tblGrid>
              <a:tr h="370840">
                <a:tc>
                  <a:txBody>
                    <a:bodyPr/>
                    <a:lstStyle/>
                    <a:p>
                      <a:r>
                        <a:rPr lang="en-IN" sz="1400"/>
                        <a:t>(INR Cr)</a:t>
                      </a:r>
                    </a:p>
                  </a:txBody>
                  <a:tcPr/>
                </a:tc>
                <a:tc>
                  <a:txBody>
                    <a:bodyPr/>
                    <a:lstStyle/>
                    <a:p>
                      <a:pPr algn="r"/>
                      <a:r>
                        <a:rPr lang="en-IN" sz="1400"/>
                        <a:t>FY2023</a:t>
                      </a:r>
                    </a:p>
                  </a:txBody>
                  <a:tcPr/>
                </a:tc>
                <a:tc>
                  <a:txBody>
                    <a:bodyPr/>
                    <a:lstStyle/>
                    <a:p>
                      <a:pPr algn="r"/>
                      <a:r>
                        <a:rPr lang="en-IN" sz="1400"/>
                        <a:t>FY2024</a:t>
                      </a:r>
                    </a:p>
                  </a:txBody>
                  <a:tcPr/>
                </a:tc>
                <a:tc>
                  <a:txBody>
                    <a:bodyPr/>
                    <a:lstStyle/>
                    <a:p>
                      <a:pPr algn="r"/>
                      <a:r>
                        <a:rPr lang="en-IN" sz="1400"/>
                        <a:t>FY2025E</a:t>
                      </a:r>
                    </a:p>
                  </a:txBody>
                  <a:tcPr/>
                </a:tc>
                <a:tc>
                  <a:txBody>
                    <a:bodyPr/>
                    <a:lstStyle/>
                    <a:p>
                      <a:pPr algn="r"/>
                      <a:r>
                        <a:rPr lang="en-IN" sz="1400" dirty="0"/>
                        <a:t>FY2026P</a:t>
                      </a:r>
                    </a:p>
                  </a:txBody>
                  <a:tcPr/>
                </a:tc>
                <a:extLst>
                  <a:ext uri="{0D108BD9-81ED-4DB2-BD59-A6C34878D82A}">
                    <a16:rowId xmlns:a16="http://schemas.microsoft.com/office/drawing/2014/main" val="3785204178"/>
                  </a:ext>
                </a:extLst>
              </a:tr>
              <a:tr h="0">
                <a:tc>
                  <a:txBody>
                    <a:bodyPr/>
                    <a:lstStyle/>
                    <a:p>
                      <a:r>
                        <a:rPr lang="en-IN" sz="1400" dirty="0"/>
                        <a:t>Revenue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IN" sz="1800" b="0" i="0" u="none" strike="noStrike" kern="1200" baseline="0">
                          <a:solidFill>
                            <a:schemeClr val="dk1"/>
                          </a:solidFill>
                          <a:latin typeface="+mn-lt"/>
                          <a:ea typeface="+mn-ea"/>
                          <a:cs typeface="+mn-cs"/>
                        </a:rPr>
                        <a:t>153  </a:t>
                      </a:r>
                    </a:p>
                  </a:txBody>
                  <a:tcPr/>
                </a:tc>
                <a:tc>
                  <a:txBody>
                    <a:bodyPr/>
                    <a:lstStyle/>
                    <a:p>
                      <a:pPr algn="r"/>
                      <a:r>
                        <a:rPr lang="en-IN" sz="1800" b="0" i="0" u="none" strike="noStrike" kern="1200" baseline="0">
                          <a:solidFill>
                            <a:schemeClr val="dk1"/>
                          </a:solidFill>
                          <a:latin typeface="+mn-lt"/>
                          <a:ea typeface="+mn-ea"/>
                          <a:cs typeface="+mn-cs"/>
                        </a:rPr>
                        <a:t>179 </a:t>
                      </a:r>
                    </a:p>
                  </a:txBody>
                  <a:tcPr/>
                </a:tc>
                <a:tc>
                  <a:txBody>
                    <a:bodyPr/>
                    <a:lstStyle/>
                    <a:p>
                      <a:pPr algn="r"/>
                      <a:r>
                        <a:rPr lang="en-US" sz="1800" b="0" i="0" u="none" strike="noStrike" kern="1200" baseline="0">
                          <a:solidFill>
                            <a:schemeClr val="dk1"/>
                          </a:solidFill>
                          <a:latin typeface="+mn-lt"/>
                          <a:ea typeface="+mn-ea"/>
                          <a:cs typeface="+mn-cs"/>
                        </a:rPr>
                        <a:t>200</a:t>
                      </a:r>
                      <a:endParaRPr lang="en-IN" sz="1800" b="0" i="0" u="none" strike="noStrike" kern="1200" baseline="0">
                        <a:solidFill>
                          <a:schemeClr val="dk1"/>
                        </a:solidFill>
                        <a:latin typeface="+mn-lt"/>
                        <a:ea typeface="+mn-ea"/>
                        <a:cs typeface="+mn-cs"/>
                      </a:endParaRPr>
                    </a:p>
                  </a:txBody>
                  <a:tcPr/>
                </a:tc>
                <a:tc>
                  <a:txBody>
                    <a:bodyPr/>
                    <a:lstStyle/>
                    <a:p>
                      <a:pPr algn="r"/>
                      <a:r>
                        <a:rPr lang="en-US" sz="1800" b="0" i="0" u="none" strike="noStrike" kern="1200" baseline="0">
                          <a:solidFill>
                            <a:schemeClr val="dk1"/>
                          </a:solidFill>
                          <a:latin typeface="+mn-lt"/>
                          <a:ea typeface="+mn-ea"/>
                          <a:cs typeface="+mn-cs"/>
                        </a:rPr>
                        <a:t>250</a:t>
                      </a:r>
                      <a:endParaRPr lang="en-IN" sz="1800" b="0" i="0" u="none" strike="noStrike" kern="1200" baseline="0">
                        <a:solidFill>
                          <a:schemeClr val="dk1"/>
                        </a:solidFill>
                        <a:latin typeface="+mn-lt"/>
                        <a:ea typeface="+mn-ea"/>
                        <a:cs typeface="+mn-cs"/>
                      </a:endParaRPr>
                    </a:p>
                  </a:txBody>
                  <a:tcPr/>
                </a:tc>
                <a:extLst>
                  <a:ext uri="{0D108BD9-81ED-4DB2-BD59-A6C34878D82A}">
                    <a16:rowId xmlns:a16="http://schemas.microsoft.com/office/drawing/2014/main" val="1082684614"/>
                  </a:ext>
                </a:extLst>
              </a:tr>
              <a:tr h="370840">
                <a:tc>
                  <a:txBody>
                    <a:bodyPr/>
                    <a:lstStyle/>
                    <a:p>
                      <a:r>
                        <a:rPr lang="en-IN" sz="1400"/>
                        <a:t>EBITDA</a:t>
                      </a:r>
                    </a:p>
                  </a:txBody>
                  <a:tcPr/>
                </a:tc>
                <a:tc>
                  <a:txBody>
                    <a:bodyPr/>
                    <a:lstStyle/>
                    <a:p>
                      <a:pPr algn="r"/>
                      <a:r>
                        <a:rPr lang="en-US" sz="1400" dirty="0"/>
                        <a:t>22</a:t>
                      </a:r>
                      <a:endParaRPr lang="en-IN" sz="1400" dirty="0"/>
                    </a:p>
                  </a:txBody>
                  <a:tcPr/>
                </a:tc>
                <a:tc>
                  <a:txBody>
                    <a:bodyPr/>
                    <a:lstStyle/>
                    <a:p>
                      <a:pPr algn="r"/>
                      <a:r>
                        <a:rPr lang="en-US" sz="1400" dirty="0"/>
                        <a:t>28</a:t>
                      </a:r>
                      <a:endParaRPr lang="en-IN" sz="1400" dirty="0"/>
                    </a:p>
                  </a:txBody>
                  <a:tcPr/>
                </a:tc>
                <a:tc>
                  <a:txBody>
                    <a:bodyPr/>
                    <a:lstStyle/>
                    <a:p>
                      <a:pPr algn="r"/>
                      <a:r>
                        <a:rPr lang="en-US" sz="1400"/>
                        <a:t>35</a:t>
                      </a:r>
                      <a:endParaRPr lang="en-IN" sz="1400"/>
                    </a:p>
                  </a:txBody>
                  <a:tcPr/>
                </a:tc>
                <a:tc>
                  <a:txBody>
                    <a:bodyPr/>
                    <a:lstStyle/>
                    <a:p>
                      <a:pPr algn="r"/>
                      <a:r>
                        <a:rPr lang="en-US" sz="1400"/>
                        <a:t>50</a:t>
                      </a:r>
                      <a:endParaRPr lang="en-IN" sz="1400"/>
                    </a:p>
                  </a:txBody>
                  <a:tcPr/>
                </a:tc>
                <a:extLst>
                  <a:ext uri="{0D108BD9-81ED-4DB2-BD59-A6C34878D82A}">
                    <a16:rowId xmlns:a16="http://schemas.microsoft.com/office/drawing/2014/main" val="167537206"/>
                  </a:ext>
                </a:extLst>
              </a:tr>
              <a:tr h="370840">
                <a:tc>
                  <a:txBody>
                    <a:bodyPr/>
                    <a:lstStyle/>
                    <a:p>
                      <a:r>
                        <a:rPr lang="en-IN" sz="1400"/>
                        <a:t>EBITDA (%)</a:t>
                      </a:r>
                    </a:p>
                  </a:txBody>
                  <a:tcPr/>
                </a:tc>
                <a:tc>
                  <a:txBody>
                    <a:bodyPr/>
                    <a:lstStyle/>
                    <a:p>
                      <a:pPr algn="r"/>
                      <a:r>
                        <a:rPr lang="en-US" sz="1400"/>
                        <a:t>14</a:t>
                      </a:r>
                      <a:endParaRPr lang="en-IN" sz="1400"/>
                    </a:p>
                  </a:txBody>
                  <a:tcPr/>
                </a:tc>
                <a:tc>
                  <a:txBody>
                    <a:bodyPr/>
                    <a:lstStyle/>
                    <a:p>
                      <a:pPr algn="r"/>
                      <a:r>
                        <a:rPr lang="en-US" sz="1400" dirty="0"/>
                        <a:t>16</a:t>
                      </a:r>
                      <a:endParaRPr lang="en-IN" sz="1400" dirty="0"/>
                    </a:p>
                  </a:txBody>
                  <a:tcPr/>
                </a:tc>
                <a:tc>
                  <a:txBody>
                    <a:bodyPr/>
                    <a:lstStyle/>
                    <a:p>
                      <a:pPr algn="r"/>
                      <a:r>
                        <a:rPr lang="en-US" sz="1400" dirty="0"/>
                        <a:t>18</a:t>
                      </a:r>
                      <a:endParaRPr lang="en-IN" sz="1400" dirty="0"/>
                    </a:p>
                  </a:txBody>
                  <a:tcPr/>
                </a:tc>
                <a:tc>
                  <a:txBody>
                    <a:bodyPr/>
                    <a:lstStyle/>
                    <a:p>
                      <a:pPr algn="r"/>
                      <a:r>
                        <a:rPr lang="en-US" sz="1400"/>
                        <a:t>20</a:t>
                      </a:r>
                      <a:endParaRPr lang="en-IN" sz="1400"/>
                    </a:p>
                  </a:txBody>
                  <a:tcPr/>
                </a:tc>
                <a:extLst>
                  <a:ext uri="{0D108BD9-81ED-4DB2-BD59-A6C34878D82A}">
                    <a16:rowId xmlns:a16="http://schemas.microsoft.com/office/drawing/2014/main" val="1178951681"/>
                  </a:ext>
                </a:extLst>
              </a:tr>
              <a:tr h="370840">
                <a:tc>
                  <a:txBody>
                    <a:bodyPr/>
                    <a:lstStyle/>
                    <a:p>
                      <a:r>
                        <a:rPr lang="en-IN" sz="1400"/>
                        <a:t>PAT (%)</a:t>
                      </a:r>
                    </a:p>
                  </a:txBody>
                  <a:tcPr/>
                </a:tc>
                <a:tc>
                  <a:txBody>
                    <a:bodyPr/>
                    <a:lstStyle/>
                    <a:p>
                      <a:pPr algn="r"/>
                      <a:r>
                        <a:rPr lang="en-US" sz="1400" dirty="0"/>
                        <a:t>10</a:t>
                      </a:r>
                      <a:endParaRPr lang="en-IN" sz="1400" dirty="0"/>
                    </a:p>
                  </a:txBody>
                  <a:tcPr/>
                </a:tc>
                <a:tc>
                  <a:txBody>
                    <a:bodyPr/>
                    <a:lstStyle/>
                    <a:p>
                      <a:pPr algn="r"/>
                      <a:endParaRPr lang="en-IN" sz="1400"/>
                    </a:p>
                  </a:txBody>
                  <a:tcPr/>
                </a:tc>
                <a:tc>
                  <a:txBody>
                    <a:bodyPr/>
                    <a:lstStyle/>
                    <a:p>
                      <a:pPr algn="r"/>
                      <a:endParaRPr lang="en-IN" sz="1400"/>
                    </a:p>
                  </a:txBody>
                  <a:tcPr/>
                </a:tc>
                <a:tc>
                  <a:txBody>
                    <a:bodyPr/>
                    <a:lstStyle/>
                    <a:p>
                      <a:pPr algn="r"/>
                      <a:endParaRPr lang="en-IN" sz="1400"/>
                    </a:p>
                  </a:txBody>
                  <a:tcPr/>
                </a:tc>
                <a:extLst>
                  <a:ext uri="{0D108BD9-81ED-4DB2-BD59-A6C34878D82A}">
                    <a16:rowId xmlns:a16="http://schemas.microsoft.com/office/drawing/2014/main" val="3987441857"/>
                  </a:ext>
                </a:extLst>
              </a:tr>
              <a:tr h="370840">
                <a:tc>
                  <a:txBody>
                    <a:bodyPr/>
                    <a:lstStyle/>
                    <a:p>
                      <a:r>
                        <a:rPr lang="en-IN" sz="1400" err="1"/>
                        <a:t>Networth</a:t>
                      </a:r>
                      <a:endParaRPr lang="en-IN" sz="1400"/>
                    </a:p>
                  </a:txBody>
                  <a:tcPr/>
                </a:tc>
                <a:tc>
                  <a:txBody>
                    <a:bodyPr/>
                    <a:lstStyle/>
                    <a:p>
                      <a:pPr algn="r"/>
                      <a:endParaRPr lang="en-IN" sz="1400" dirty="0"/>
                    </a:p>
                  </a:txBody>
                  <a:tcPr/>
                </a:tc>
                <a:tc>
                  <a:txBody>
                    <a:bodyPr/>
                    <a:lstStyle/>
                    <a:p>
                      <a:pPr algn="r"/>
                      <a:endParaRPr lang="en-IN" sz="1400"/>
                    </a:p>
                  </a:txBody>
                  <a:tcPr/>
                </a:tc>
                <a:tc>
                  <a:txBody>
                    <a:bodyPr/>
                    <a:lstStyle/>
                    <a:p>
                      <a:pPr algn="r"/>
                      <a:endParaRPr lang="en-IN" sz="1400"/>
                    </a:p>
                  </a:txBody>
                  <a:tcPr/>
                </a:tc>
                <a:tc>
                  <a:txBody>
                    <a:bodyPr/>
                    <a:lstStyle/>
                    <a:p>
                      <a:pPr algn="r"/>
                      <a:endParaRPr lang="en-IN" sz="1400"/>
                    </a:p>
                  </a:txBody>
                  <a:tcPr/>
                </a:tc>
                <a:extLst>
                  <a:ext uri="{0D108BD9-81ED-4DB2-BD59-A6C34878D82A}">
                    <a16:rowId xmlns:a16="http://schemas.microsoft.com/office/drawing/2014/main" val="108985366"/>
                  </a:ext>
                </a:extLst>
              </a:tr>
              <a:tr h="370840">
                <a:tc>
                  <a:txBody>
                    <a:bodyPr/>
                    <a:lstStyle/>
                    <a:p>
                      <a:r>
                        <a:rPr lang="en-IN" sz="1400" dirty="0"/>
                        <a:t>Total Debt</a:t>
                      </a:r>
                    </a:p>
                  </a:txBody>
                  <a:tcPr/>
                </a:tc>
                <a:tc>
                  <a:txBody>
                    <a:bodyPr/>
                    <a:lstStyle/>
                    <a:p>
                      <a:pPr algn="r"/>
                      <a:endParaRPr lang="en-IN" sz="1400"/>
                    </a:p>
                  </a:txBody>
                  <a:tcPr/>
                </a:tc>
                <a:tc>
                  <a:txBody>
                    <a:bodyPr/>
                    <a:lstStyle/>
                    <a:p>
                      <a:pPr algn="r"/>
                      <a:endParaRPr lang="en-IN" sz="1400"/>
                    </a:p>
                  </a:txBody>
                  <a:tcPr/>
                </a:tc>
                <a:tc>
                  <a:txBody>
                    <a:bodyPr/>
                    <a:lstStyle/>
                    <a:p>
                      <a:pPr algn="r"/>
                      <a:endParaRPr lang="en-IN" sz="1400"/>
                    </a:p>
                  </a:txBody>
                  <a:tcPr/>
                </a:tc>
                <a:tc>
                  <a:txBody>
                    <a:bodyPr/>
                    <a:lstStyle/>
                    <a:p>
                      <a:pPr algn="r"/>
                      <a:endParaRPr lang="en-IN" sz="1400" dirty="0"/>
                    </a:p>
                  </a:txBody>
                  <a:tcPr/>
                </a:tc>
                <a:extLst>
                  <a:ext uri="{0D108BD9-81ED-4DB2-BD59-A6C34878D82A}">
                    <a16:rowId xmlns:a16="http://schemas.microsoft.com/office/drawing/2014/main" val="2260096846"/>
                  </a:ext>
                </a:extLst>
              </a:tr>
            </a:tbl>
          </a:graphicData>
        </a:graphic>
      </p:graphicFrame>
      <p:sp>
        <p:nvSpPr>
          <p:cNvPr id="7" name="Rectangle 6">
            <a:extLst>
              <a:ext uri="{FF2B5EF4-FFF2-40B4-BE49-F238E27FC236}">
                <a16:creationId xmlns:a16="http://schemas.microsoft.com/office/drawing/2014/main" id="{5A83C3F8-8FFB-5939-81CE-B6BEB2955D73}"/>
              </a:ext>
            </a:extLst>
          </p:cNvPr>
          <p:cNvSpPr/>
          <p:nvPr/>
        </p:nvSpPr>
        <p:spPr>
          <a:xfrm>
            <a:off x="4697535" y="352732"/>
            <a:ext cx="5329085" cy="347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B0F0"/>
                </a:solidFill>
              </a:rPr>
              <a:t>Investment rationale</a:t>
            </a:r>
          </a:p>
        </p:txBody>
      </p:sp>
      <p:pic>
        <p:nvPicPr>
          <p:cNvPr id="6" name="Picture 2">
            <a:extLst>
              <a:ext uri="{FF2B5EF4-FFF2-40B4-BE49-F238E27FC236}">
                <a16:creationId xmlns:a16="http://schemas.microsoft.com/office/drawing/2014/main" id="{938C2088-CF5B-65C3-F72F-487027278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886" y="4047846"/>
            <a:ext cx="5023876" cy="262884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3F860DD2-5128-BE4B-1C2C-FAE8D79FCE72}"/>
              </a:ext>
            </a:extLst>
          </p:cNvPr>
          <p:cNvSpPr/>
          <p:nvPr/>
        </p:nvSpPr>
        <p:spPr>
          <a:xfrm>
            <a:off x="5748569" y="3700576"/>
            <a:ext cx="5329085" cy="347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B0F0"/>
                </a:solidFill>
              </a:rPr>
              <a:t>Vikram Steel Plant at Sundargarh, Odisha</a:t>
            </a:r>
          </a:p>
        </p:txBody>
      </p:sp>
    </p:spTree>
    <p:extLst>
      <p:ext uri="{BB962C8B-B14F-4D97-AF65-F5344CB8AC3E}">
        <p14:creationId xmlns:p14="http://schemas.microsoft.com/office/powerpoint/2010/main" val="1540594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FDC776D-7B37-14EE-EF58-2EB3A6C110C3}"/>
              </a:ext>
            </a:extLst>
          </p:cNvPr>
          <p:cNvSpPr/>
          <p:nvPr/>
        </p:nvSpPr>
        <p:spPr>
          <a:xfrm>
            <a:off x="6049034" y="5348082"/>
            <a:ext cx="5268889" cy="75707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a:solidFill>
                <a:srgbClr val="FF0000"/>
              </a:solidFill>
              <a:highlight>
                <a:srgbClr val="C0C0C0"/>
              </a:highlight>
            </a:endParaRPr>
          </a:p>
        </p:txBody>
      </p:sp>
      <p:sp>
        <p:nvSpPr>
          <p:cNvPr id="13" name="Title 6">
            <a:extLst>
              <a:ext uri="{FF2B5EF4-FFF2-40B4-BE49-F238E27FC236}">
                <a16:creationId xmlns:a16="http://schemas.microsoft.com/office/drawing/2014/main" id="{5AFFDF9B-C379-E6EC-201B-39ECC8CB301C}"/>
              </a:ext>
            </a:extLst>
          </p:cNvPr>
          <p:cNvSpPr txBox="1">
            <a:spLocks/>
          </p:cNvSpPr>
          <p:nvPr/>
        </p:nvSpPr>
        <p:spPr>
          <a:xfrm>
            <a:off x="376990" y="-738371"/>
            <a:ext cx="9154932"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i="0" kern="1200" spc="-50" baseline="0">
                <a:solidFill>
                  <a:srgbClr val="FFFFFF"/>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50" normalizeH="0" baseline="0" noProof="0">
                <a:ln>
                  <a:noFill/>
                </a:ln>
                <a:solidFill>
                  <a:srgbClr val="002060"/>
                </a:solidFill>
                <a:effectLst/>
                <a:uLnTx/>
                <a:uFillTx/>
                <a:latin typeface="Trebuchet MS" panose="020B0603020202020204" pitchFamily="34" charset="0"/>
                <a:ea typeface="Segoe UI Black" panose="020B0A02040204020203" pitchFamily="34" charset="0"/>
              </a:rPr>
              <a:t>Expansion Plan</a:t>
            </a:r>
          </a:p>
        </p:txBody>
      </p:sp>
      <p:cxnSp>
        <p:nvCxnSpPr>
          <p:cNvPr id="34" name="Straight Connector 33">
            <a:extLst>
              <a:ext uri="{FF2B5EF4-FFF2-40B4-BE49-F238E27FC236}">
                <a16:creationId xmlns:a16="http://schemas.microsoft.com/office/drawing/2014/main" id="{D9F17DCD-A9D1-38CA-E8C6-3008DBC09366}"/>
              </a:ext>
            </a:extLst>
          </p:cNvPr>
          <p:cNvCxnSpPr/>
          <p:nvPr/>
        </p:nvCxnSpPr>
        <p:spPr>
          <a:xfrm>
            <a:off x="457200" y="7239000"/>
            <a:ext cx="5402459" cy="0"/>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2">
            <a:extLst>
              <a:ext uri="{FF2B5EF4-FFF2-40B4-BE49-F238E27FC236}">
                <a16:creationId xmlns:a16="http://schemas.microsoft.com/office/drawing/2014/main" id="{D5CC65A8-C213-3855-59A6-025357B35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90" y="800150"/>
            <a:ext cx="5023876" cy="262884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a:extLst>
              <a:ext uri="{FF2B5EF4-FFF2-40B4-BE49-F238E27FC236}">
                <a16:creationId xmlns:a16="http://schemas.microsoft.com/office/drawing/2014/main" id="{11BA7338-4DFB-2A93-3257-27F27A5117B8}"/>
              </a:ext>
            </a:extLst>
          </p:cNvPr>
          <p:cNvSpPr txBox="1"/>
          <p:nvPr/>
        </p:nvSpPr>
        <p:spPr>
          <a:xfrm>
            <a:off x="6049034" y="1437970"/>
            <a:ext cx="5171609" cy="369332"/>
          </a:xfrm>
          <a:prstGeom prst="rect">
            <a:avLst/>
          </a:prstGeom>
          <a:noFill/>
        </p:spPr>
        <p:txBody>
          <a:bodyPr wrap="none" rtlCol="0">
            <a:spAutoFit/>
          </a:bodyPr>
          <a:lstStyle/>
          <a:p>
            <a:pPr marL="285750" indent="-285750">
              <a:buFont typeface="Wingdings" panose="05000000000000000000" pitchFamily="2" charset="2"/>
              <a:buChar char="v"/>
            </a:pPr>
            <a:r>
              <a:rPr lang="en-IN"/>
              <a:t>Existing Capacity of the Plant (DRI) : </a:t>
            </a:r>
            <a:r>
              <a:rPr lang="en-IN" b="1"/>
              <a:t>60,000 TPA</a:t>
            </a:r>
          </a:p>
        </p:txBody>
      </p:sp>
      <p:sp>
        <p:nvSpPr>
          <p:cNvPr id="44" name="TextBox 43">
            <a:extLst>
              <a:ext uri="{FF2B5EF4-FFF2-40B4-BE49-F238E27FC236}">
                <a16:creationId xmlns:a16="http://schemas.microsoft.com/office/drawing/2014/main" id="{77E36127-A070-8428-C13B-BF66A17C75EB}"/>
              </a:ext>
            </a:extLst>
          </p:cNvPr>
          <p:cNvSpPr txBox="1"/>
          <p:nvPr/>
        </p:nvSpPr>
        <p:spPr>
          <a:xfrm>
            <a:off x="6049034" y="1021471"/>
            <a:ext cx="2981265" cy="369332"/>
          </a:xfrm>
          <a:prstGeom prst="rect">
            <a:avLst/>
          </a:prstGeom>
          <a:noFill/>
        </p:spPr>
        <p:txBody>
          <a:bodyPr wrap="none" rtlCol="0">
            <a:spAutoFit/>
          </a:bodyPr>
          <a:lstStyle/>
          <a:p>
            <a:pPr marL="285750" indent="-285750">
              <a:buFont typeface="Wingdings" panose="05000000000000000000" pitchFamily="2" charset="2"/>
              <a:buChar char="v"/>
            </a:pPr>
            <a:r>
              <a:rPr lang="en-IN"/>
              <a:t>Product Type : Spong Iron</a:t>
            </a:r>
          </a:p>
        </p:txBody>
      </p:sp>
      <p:sp>
        <p:nvSpPr>
          <p:cNvPr id="45" name="TextBox 44">
            <a:extLst>
              <a:ext uri="{FF2B5EF4-FFF2-40B4-BE49-F238E27FC236}">
                <a16:creationId xmlns:a16="http://schemas.microsoft.com/office/drawing/2014/main" id="{719FB657-2372-ADB5-065D-ED952ABCBF72}"/>
              </a:ext>
            </a:extLst>
          </p:cNvPr>
          <p:cNvSpPr txBox="1"/>
          <p:nvPr/>
        </p:nvSpPr>
        <p:spPr>
          <a:xfrm>
            <a:off x="5526748" y="707159"/>
            <a:ext cx="2514919" cy="400110"/>
          </a:xfrm>
          <a:prstGeom prst="rect">
            <a:avLst/>
          </a:prstGeom>
          <a:noFill/>
        </p:spPr>
        <p:txBody>
          <a:bodyPr wrap="none" rtlCol="0">
            <a:spAutoFit/>
          </a:bodyPr>
          <a:lstStyle/>
          <a:p>
            <a:r>
              <a:rPr lang="en-IN" sz="2000" b="1">
                <a:solidFill>
                  <a:srgbClr val="0070C0"/>
                </a:solidFill>
              </a:rPr>
              <a:t>About Existing Plant</a:t>
            </a:r>
          </a:p>
        </p:txBody>
      </p:sp>
      <p:sp>
        <p:nvSpPr>
          <p:cNvPr id="46" name="TextBox 45">
            <a:extLst>
              <a:ext uri="{FF2B5EF4-FFF2-40B4-BE49-F238E27FC236}">
                <a16:creationId xmlns:a16="http://schemas.microsoft.com/office/drawing/2014/main" id="{A48BB3B0-FAD6-FCD0-7AF7-C7B83BC3F60B}"/>
              </a:ext>
            </a:extLst>
          </p:cNvPr>
          <p:cNvSpPr txBox="1"/>
          <p:nvPr/>
        </p:nvSpPr>
        <p:spPr>
          <a:xfrm>
            <a:off x="5469873" y="2270968"/>
            <a:ext cx="2567754" cy="400110"/>
          </a:xfrm>
          <a:prstGeom prst="rect">
            <a:avLst/>
          </a:prstGeom>
          <a:noFill/>
        </p:spPr>
        <p:txBody>
          <a:bodyPr wrap="none" rtlCol="0">
            <a:spAutoFit/>
          </a:bodyPr>
          <a:lstStyle/>
          <a:p>
            <a:r>
              <a:rPr lang="en-IN" sz="2000" b="1">
                <a:solidFill>
                  <a:srgbClr val="0070C0"/>
                </a:solidFill>
              </a:rPr>
              <a:t>Proposed Expansion</a:t>
            </a:r>
          </a:p>
        </p:txBody>
      </p:sp>
      <p:sp>
        <p:nvSpPr>
          <p:cNvPr id="47" name="TextBox 46">
            <a:extLst>
              <a:ext uri="{FF2B5EF4-FFF2-40B4-BE49-F238E27FC236}">
                <a16:creationId xmlns:a16="http://schemas.microsoft.com/office/drawing/2014/main" id="{A674F5F8-275E-3677-9EEA-B492D2A3499E}"/>
              </a:ext>
            </a:extLst>
          </p:cNvPr>
          <p:cNvSpPr txBox="1"/>
          <p:nvPr/>
        </p:nvSpPr>
        <p:spPr>
          <a:xfrm>
            <a:off x="5963097" y="2687467"/>
            <a:ext cx="5023876" cy="369332"/>
          </a:xfrm>
          <a:prstGeom prst="rect">
            <a:avLst/>
          </a:prstGeom>
          <a:noFill/>
        </p:spPr>
        <p:txBody>
          <a:bodyPr wrap="none" rtlCol="0">
            <a:spAutoFit/>
          </a:bodyPr>
          <a:lstStyle/>
          <a:p>
            <a:pPr marL="285750" indent="-285750">
              <a:buFont typeface="Wingdings" panose="05000000000000000000" pitchFamily="2" charset="2"/>
              <a:buChar char="v"/>
            </a:pPr>
            <a:r>
              <a:rPr lang="en-IN"/>
              <a:t>Iron Ore Beneficiation Plant	: </a:t>
            </a:r>
            <a:r>
              <a:rPr lang="en-IN" b="1"/>
              <a:t>0 85 MTPA</a:t>
            </a:r>
          </a:p>
        </p:txBody>
      </p:sp>
      <p:sp>
        <p:nvSpPr>
          <p:cNvPr id="48" name="TextBox 47">
            <a:extLst>
              <a:ext uri="{FF2B5EF4-FFF2-40B4-BE49-F238E27FC236}">
                <a16:creationId xmlns:a16="http://schemas.microsoft.com/office/drawing/2014/main" id="{636CD91A-90A9-B4C2-FC72-79DC456E7041}"/>
              </a:ext>
            </a:extLst>
          </p:cNvPr>
          <p:cNvSpPr txBox="1"/>
          <p:nvPr/>
        </p:nvSpPr>
        <p:spPr>
          <a:xfrm>
            <a:off x="5963097" y="3102519"/>
            <a:ext cx="5023876" cy="369332"/>
          </a:xfrm>
          <a:prstGeom prst="rect">
            <a:avLst/>
          </a:prstGeom>
          <a:noFill/>
        </p:spPr>
        <p:txBody>
          <a:bodyPr wrap="none" rtlCol="0">
            <a:spAutoFit/>
          </a:bodyPr>
          <a:lstStyle/>
          <a:p>
            <a:pPr marL="285750" indent="-285750">
              <a:buFont typeface="Wingdings" panose="05000000000000000000" pitchFamily="2" charset="2"/>
              <a:buChar char="v"/>
            </a:pPr>
            <a:r>
              <a:rPr lang="en-IN"/>
              <a:t>Pelletizing Plant		: </a:t>
            </a:r>
            <a:r>
              <a:rPr lang="en-IN" b="1"/>
              <a:t>0 60 MTPA</a:t>
            </a:r>
          </a:p>
        </p:txBody>
      </p:sp>
      <p:sp>
        <p:nvSpPr>
          <p:cNvPr id="49" name="TextBox 48">
            <a:extLst>
              <a:ext uri="{FF2B5EF4-FFF2-40B4-BE49-F238E27FC236}">
                <a16:creationId xmlns:a16="http://schemas.microsoft.com/office/drawing/2014/main" id="{CB90DF54-D16F-65D3-ABBE-CFB6DB024479}"/>
              </a:ext>
            </a:extLst>
          </p:cNvPr>
          <p:cNvSpPr txBox="1"/>
          <p:nvPr/>
        </p:nvSpPr>
        <p:spPr>
          <a:xfrm>
            <a:off x="5963097" y="4322995"/>
            <a:ext cx="5302798" cy="369332"/>
          </a:xfrm>
          <a:prstGeom prst="rect">
            <a:avLst/>
          </a:prstGeom>
          <a:noFill/>
        </p:spPr>
        <p:txBody>
          <a:bodyPr wrap="none" rtlCol="0">
            <a:spAutoFit/>
          </a:bodyPr>
          <a:lstStyle/>
          <a:p>
            <a:pPr marL="285750" indent="-285750">
              <a:buFont typeface="Wingdings" panose="05000000000000000000" pitchFamily="2" charset="2"/>
              <a:buChar char="v"/>
            </a:pPr>
            <a:r>
              <a:rPr lang="en-IN"/>
              <a:t>New Sponge Iron Plant (DRI)	: </a:t>
            </a:r>
            <a:r>
              <a:rPr lang="en-IN" b="1"/>
              <a:t>4,80,000</a:t>
            </a:r>
            <a:r>
              <a:rPr lang="en-IN"/>
              <a:t> </a:t>
            </a:r>
            <a:r>
              <a:rPr lang="en-IN" b="1"/>
              <a:t>TPA</a:t>
            </a:r>
          </a:p>
        </p:txBody>
      </p:sp>
      <p:sp>
        <p:nvSpPr>
          <p:cNvPr id="50" name="TextBox 49">
            <a:extLst>
              <a:ext uri="{FF2B5EF4-FFF2-40B4-BE49-F238E27FC236}">
                <a16:creationId xmlns:a16="http://schemas.microsoft.com/office/drawing/2014/main" id="{2C708083-19AA-DFA7-AF6B-EB6604944A0A}"/>
              </a:ext>
            </a:extLst>
          </p:cNvPr>
          <p:cNvSpPr txBox="1"/>
          <p:nvPr/>
        </p:nvSpPr>
        <p:spPr>
          <a:xfrm>
            <a:off x="6008473" y="4752417"/>
            <a:ext cx="5187639" cy="369332"/>
          </a:xfrm>
          <a:prstGeom prst="rect">
            <a:avLst/>
          </a:prstGeom>
          <a:noFill/>
        </p:spPr>
        <p:txBody>
          <a:bodyPr wrap="none" rtlCol="0">
            <a:spAutoFit/>
          </a:bodyPr>
          <a:lstStyle/>
          <a:p>
            <a:pPr marL="285750" indent="-285750">
              <a:buFont typeface="Wingdings" panose="05000000000000000000" pitchFamily="2" charset="2"/>
              <a:buChar char="v"/>
            </a:pPr>
            <a:r>
              <a:rPr lang="en-IN"/>
              <a:t>Power Plant			: </a:t>
            </a:r>
            <a:r>
              <a:rPr lang="en-IN" b="1"/>
              <a:t>3 x 10 MWH</a:t>
            </a:r>
          </a:p>
        </p:txBody>
      </p:sp>
      <p:sp>
        <p:nvSpPr>
          <p:cNvPr id="51" name="TextBox 50">
            <a:extLst>
              <a:ext uri="{FF2B5EF4-FFF2-40B4-BE49-F238E27FC236}">
                <a16:creationId xmlns:a16="http://schemas.microsoft.com/office/drawing/2014/main" id="{2B4CBC5A-6224-8353-F7C4-DE28AD44B220}"/>
              </a:ext>
            </a:extLst>
          </p:cNvPr>
          <p:cNvSpPr txBox="1"/>
          <p:nvPr/>
        </p:nvSpPr>
        <p:spPr>
          <a:xfrm>
            <a:off x="5776142" y="5305859"/>
            <a:ext cx="5525616" cy="738664"/>
          </a:xfrm>
          <a:prstGeom prst="rect">
            <a:avLst/>
          </a:prstGeom>
          <a:noFill/>
        </p:spPr>
        <p:txBody>
          <a:bodyPr wrap="square" rtlCol="0">
            <a:spAutoFit/>
          </a:bodyPr>
          <a:lstStyle/>
          <a:p>
            <a:pPr algn="ctr"/>
            <a:r>
              <a:rPr kumimoji="0" lang="en-IN" sz="2400" b="1" i="0" u="none" strike="noStrike" kern="1200" cap="none" spc="0" normalizeH="0" baseline="0" noProof="0">
                <a:ln>
                  <a:noFill/>
                </a:ln>
                <a:solidFill>
                  <a:srgbClr val="FF0000"/>
                </a:solidFill>
                <a:effectLst/>
                <a:uLnTx/>
                <a:uFillTx/>
                <a:latin typeface="Aptos" panose="02110004020202020204"/>
                <a:ea typeface="+mn-ea"/>
                <a:cs typeface="+mn-cs"/>
              </a:rPr>
              <a:t>₹ 10</a:t>
            </a:r>
            <a:r>
              <a:rPr lang="en-IN" sz="2400" b="1">
                <a:solidFill>
                  <a:srgbClr val="FF0000"/>
                </a:solidFill>
              </a:rPr>
              <a:t>00 Cr  </a:t>
            </a:r>
            <a:r>
              <a:rPr lang="en-IN" b="1">
                <a:solidFill>
                  <a:srgbClr val="FF0000"/>
                </a:solidFill>
              </a:rPr>
              <a:t>Investment plan for the proposed </a:t>
            </a:r>
          </a:p>
          <a:p>
            <a:pPr algn="ctr"/>
            <a:r>
              <a:rPr lang="en-IN" b="1">
                <a:solidFill>
                  <a:srgbClr val="FF0000"/>
                </a:solidFill>
              </a:rPr>
              <a:t>New Capacity addition</a:t>
            </a:r>
          </a:p>
        </p:txBody>
      </p:sp>
      <p:cxnSp>
        <p:nvCxnSpPr>
          <p:cNvPr id="2" name="Straight Connector 1">
            <a:extLst>
              <a:ext uri="{FF2B5EF4-FFF2-40B4-BE49-F238E27FC236}">
                <a16:creationId xmlns:a16="http://schemas.microsoft.com/office/drawing/2014/main" id="{AF10C811-C4B8-DB56-013A-CFE92DA074DD}"/>
              </a:ext>
            </a:extLst>
          </p:cNvPr>
          <p:cNvCxnSpPr/>
          <p:nvPr/>
        </p:nvCxnSpPr>
        <p:spPr>
          <a:xfrm>
            <a:off x="0" y="695325"/>
            <a:ext cx="12192000"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5" name="Chart 4">
            <a:extLst>
              <a:ext uri="{FF2B5EF4-FFF2-40B4-BE49-F238E27FC236}">
                <a16:creationId xmlns:a16="http://schemas.microsoft.com/office/drawing/2014/main" id="{AD86E481-A3C6-5ED2-33FF-B3EC044327B2}"/>
              </a:ext>
            </a:extLst>
          </p:cNvPr>
          <p:cNvGraphicFramePr>
            <a:graphicFrameLocks/>
          </p:cNvGraphicFramePr>
          <p:nvPr/>
        </p:nvGraphicFramePr>
        <p:xfrm>
          <a:off x="439358" y="3516758"/>
          <a:ext cx="4877359" cy="2243959"/>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Rounded Corners 5">
            <a:extLst>
              <a:ext uri="{FF2B5EF4-FFF2-40B4-BE49-F238E27FC236}">
                <a16:creationId xmlns:a16="http://schemas.microsoft.com/office/drawing/2014/main" id="{1FE078E9-797B-2BD1-36B3-2A8314BB4177}"/>
              </a:ext>
            </a:extLst>
          </p:cNvPr>
          <p:cNvSpPr/>
          <p:nvPr/>
        </p:nvSpPr>
        <p:spPr>
          <a:xfrm>
            <a:off x="457200" y="5872800"/>
            <a:ext cx="4506094" cy="37009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b="1"/>
              <a:t>ANNUAL TURNOVER [IN CR ]</a:t>
            </a:r>
          </a:p>
        </p:txBody>
      </p:sp>
      <p:sp>
        <p:nvSpPr>
          <p:cNvPr id="7" name="TextBox 6">
            <a:extLst>
              <a:ext uri="{FF2B5EF4-FFF2-40B4-BE49-F238E27FC236}">
                <a16:creationId xmlns:a16="http://schemas.microsoft.com/office/drawing/2014/main" id="{DB00119A-E802-4032-F19E-2F975BA13789}"/>
              </a:ext>
            </a:extLst>
          </p:cNvPr>
          <p:cNvSpPr txBox="1"/>
          <p:nvPr/>
        </p:nvSpPr>
        <p:spPr>
          <a:xfrm>
            <a:off x="4407647" y="5458689"/>
            <a:ext cx="821507" cy="276999"/>
          </a:xfrm>
          <a:prstGeom prst="rect">
            <a:avLst/>
          </a:prstGeom>
          <a:noFill/>
        </p:spPr>
        <p:txBody>
          <a:bodyPr wrap="none" rtlCol="0">
            <a:spAutoFit/>
          </a:bodyPr>
          <a:lstStyle/>
          <a:p>
            <a:r>
              <a:rPr lang="en-IN" sz="1200">
                <a:solidFill>
                  <a:schemeClr val="bg1"/>
                </a:solidFill>
              </a:rPr>
              <a:t>Projected</a:t>
            </a:r>
          </a:p>
        </p:txBody>
      </p:sp>
      <p:sp>
        <p:nvSpPr>
          <p:cNvPr id="8" name="TextBox 7">
            <a:extLst>
              <a:ext uri="{FF2B5EF4-FFF2-40B4-BE49-F238E27FC236}">
                <a16:creationId xmlns:a16="http://schemas.microsoft.com/office/drawing/2014/main" id="{C07ED1AD-C9A9-482C-A23D-5BB179FE8157}"/>
              </a:ext>
            </a:extLst>
          </p:cNvPr>
          <p:cNvSpPr txBox="1"/>
          <p:nvPr/>
        </p:nvSpPr>
        <p:spPr>
          <a:xfrm>
            <a:off x="5963097" y="3501606"/>
            <a:ext cx="5302798" cy="369332"/>
          </a:xfrm>
          <a:prstGeom prst="rect">
            <a:avLst/>
          </a:prstGeom>
          <a:noFill/>
        </p:spPr>
        <p:txBody>
          <a:bodyPr wrap="none" rtlCol="0">
            <a:spAutoFit/>
          </a:bodyPr>
          <a:lstStyle/>
          <a:p>
            <a:pPr marL="285750" indent="-285750">
              <a:buFont typeface="Wingdings" panose="05000000000000000000" pitchFamily="2" charset="2"/>
              <a:buChar char="v"/>
            </a:pPr>
            <a:r>
              <a:rPr lang="en-IN"/>
              <a:t>Steel Making Shop		: </a:t>
            </a:r>
            <a:r>
              <a:rPr lang="en-IN" b="1"/>
              <a:t>1,20,000 TPA</a:t>
            </a:r>
          </a:p>
        </p:txBody>
      </p:sp>
      <p:sp>
        <p:nvSpPr>
          <p:cNvPr id="9" name="TextBox 8">
            <a:extLst>
              <a:ext uri="{FF2B5EF4-FFF2-40B4-BE49-F238E27FC236}">
                <a16:creationId xmlns:a16="http://schemas.microsoft.com/office/drawing/2014/main" id="{773ADC90-B7BD-0421-683E-75F33A5AD944}"/>
              </a:ext>
            </a:extLst>
          </p:cNvPr>
          <p:cNvSpPr txBox="1"/>
          <p:nvPr/>
        </p:nvSpPr>
        <p:spPr>
          <a:xfrm>
            <a:off x="5998960" y="3918654"/>
            <a:ext cx="5302798" cy="369332"/>
          </a:xfrm>
          <a:prstGeom prst="rect">
            <a:avLst/>
          </a:prstGeom>
          <a:noFill/>
        </p:spPr>
        <p:txBody>
          <a:bodyPr wrap="none" rtlCol="0">
            <a:spAutoFit/>
          </a:bodyPr>
          <a:lstStyle/>
          <a:p>
            <a:pPr marL="285750" indent="-285750">
              <a:buFont typeface="Wingdings" panose="05000000000000000000" pitchFamily="2" charset="2"/>
              <a:buChar char="v"/>
            </a:pPr>
            <a:r>
              <a:rPr lang="en-IN"/>
              <a:t>Rolling Mill			: </a:t>
            </a:r>
            <a:r>
              <a:rPr lang="en-IN" b="1"/>
              <a:t>1,00,000 TPA</a:t>
            </a:r>
          </a:p>
        </p:txBody>
      </p:sp>
    </p:spTree>
    <p:extLst>
      <p:ext uri="{BB962C8B-B14F-4D97-AF65-F5344CB8AC3E}">
        <p14:creationId xmlns:p14="http://schemas.microsoft.com/office/powerpoint/2010/main" val="759075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01BDC-4016-B809-00AB-B30C09B8F1B8}"/>
            </a:ext>
          </a:extLst>
        </p:cNvPr>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945F1BBC-BEB9-ADE4-B97E-CE9E996DF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8C6F83FB-AC16-E39A-5BAD-FBA1D5201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2DE839-5C54-C21A-6038-EAB43139996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4800">
                <a:solidFill>
                  <a:schemeClr val="bg1"/>
                </a:solidFill>
                <a:latin typeface="Aptos Display"/>
                <a:ea typeface="+mj-ea"/>
                <a:cs typeface="+mj-cs"/>
              </a:rPr>
              <a:t>SUCCESS STORIES</a:t>
            </a:r>
            <a:endParaRPr kumimoji="0" lang="en-US" sz="4800" b="0" i="0" u="none" strike="noStrike" cap="none" spc="0" normalizeH="0" baseline="0" noProof="0">
              <a:ln>
                <a:noFill/>
              </a:ln>
              <a:solidFill>
                <a:schemeClr val="bg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br>
              <a:rPr kumimoji="0" lang="en-US" sz="4800" b="0" i="0" u="none" strike="noStrike" cap="none" spc="0" normalizeH="0" baseline="0" noProof="0">
                <a:ln>
                  <a:noFill/>
                </a:ln>
                <a:solidFill>
                  <a:schemeClr val="bg1"/>
                </a:solidFill>
                <a:effectLst/>
                <a:uLnTx/>
                <a:uFillTx/>
                <a:latin typeface="+mj-lt"/>
                <a:ea typeface="+mj-ea"/>
                <a:cs typeface="+mj-cs"/>
              </a:rPr>
            </a:br>
            <a:endParaRPr kumimoji="0" lang="en-US" sz="4800" b="0" i="1" u="none" strike="noStrike" cap="none" spc="0" normalizeH="0" baseline="0" noProof="0">
              <a:ln>
                <a:noFill/>
              </a:ln>
              <a:solidFill>
                <a:schemeClr val="bg1"/>
              </a:solidFill>
              <a:effectLst/>
              <a:uLnTx/>
              <a:uFillTx/>
              <a:latin typeface="+mj-lt"/>
              <a:ea typeface="+mj-ea"/>
              <a:cs typeface="+mj-cs"/>
            </a:endParaRPr>
          </a:p>
        </p:txBody>
      </p:sp>
      <p:sp>
        <p:nvSpPr>
          <p:cNvPr id="1055" name="Rectangle 1054">
            <a:extLst>
              <a:ext uri="{FF2B5EF4-FFF2-40B4-BE49-F238E27FC236}">
                <a16:creationId xmlns:a16="http://schemas.microsoft.com/office/drawing/2014/main" id="{4016388E-16D6-26D0-959B-8794420EC6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2" name="Rectangle 1051">
            <a:extLst>
              <a:ext uri="{FF2B5EF4-FFF2-40B4-BE49-F238E27FC236}">
                <a16:creationId xmlns:a16="http://schemas.microsoft.com/office/drawing/2014/main" id="{F7A6C7E7-03A1-2C75-F4DC-A658A4432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9828DC0-1526-5953-6006-778D4E899A42}"/>
              </a:ext>
            </a:extLst>
          </p:cNvPr>
          <p:cNvPicPr>
            <a:picLocks noChangeAspect="1"/>
          </p:cNvPicPr>
          <p:nvPr/>
        </p:nvPicPr>
        <p:blipFill>
          <a:blip r:embed="rId2"/>
          <a:stretch>
            <a:fillRect/>
          </a:stretch>
        </p:blipFill>
        <p:spPr>
          <a:xfrm>
            <a:off x="5219486" y="342753"/>
            <a:ext cx="6829946" cy="6245388"/>
          </a:xfrm>
          <a:prstGeom prst="rect">
            <a:avLst/>
          </a:prstGeom>
          <a:ln>
            <a:noFill/>
          </a:ln>
          <a:effectLst>
            <a:softEdge rad="112500"/>
          </a:effectLst>
        </p:spPr>
      </p:pic>
    </p:spTree>
    <p:extLst>
      <p:ext uri="{BB962C8B-B14F-4D97-AF65-F5344CB8AC3E}">
        <p14:creationId xmlns:p14="http://schemas.microsoft.com/office/powerpoint/2010/main" val="3282692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4395F6-C8F7-2712-ADA2-89F976496F39}"/>
            </a:ext>
          </a:extLst>
        </p:cNvPr>
        <p:cNvGrpSpPr/>
        <p:nvPr/>
      </p:nvGrpSpPr>
      <p:grpSpPr>
        <a:xfrm>
          <a:off x="0" y="0"/>
          <a:ext cx="0" cy="0"/>
          <a:chOff x="0" y="0"/>
          <a:chExt cx="0" cy="0"/>
        </a:xfrm>
      </p:grpSpPr>
      <p:sp useBgFill="1">
        <p:nvSpPr>
          <p:cNvPr id="1092" name="Rectangle 1091">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3D0809B-09EE-E717-CF41-BC882849343C}"/>
              </a:ext>
            </a:extLst>
          </p:cNvPr>
          <p:cNvSpPr txBox="1"/>
          <p:nvPr/>
        </p:nvSpPr>
        <p:spPr>
          <a:xfrm>
            <a:off x="838200" y="1174819"/>
            <a:ext cx="4375151" cy="2858363"/>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3400">
                <a:solidFill>
                  <a:schemeClr val="bg1"/>
                </a:solidFill>
                <a:latin typeface="+mj-lt"/>
                <a:ea typeface="+mj-ea"/>
                <a:cs typeface="+mj-cs"/>
              </a:rPr>
              <a:t> INDIAN STEEL SECTOR</a:t>
            </a:r>
          </a:p>
          <a:p>
            <a:pPr marL="0" marR="0" lvl="0" indent="0" fontAlgn="auto">
              <a:lnSpc>
                <a:spcPct val="90000"/>
              </a:lnSpc>
              <a:spcBef>
                <a:spcPct val="0"/>
              </a:spcBef>
              <a:spcAft>
                <a:spcPts val="600"/>
              </a:spcAft>
              <a:buClrTx/>
              <a:buSzTx/>
              <a:tabLst/>
              <a:defRPr/>
            </a:pPr>
            <a:endParaRPr kumimoji="0" lang="en-US" sz="3400" b="0" i="0" u="none" strike="noStrike" cap="none" spc="0" normalizeH="0" baseline="0" noProof="0">
              <a:ln>
                <a:noFill/>
              </a:ln>
              <a:solidFill>
                <a:schemeClr val="bg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br>
              <a:rPr lang="en-US" sz="3400" b="0" i="0" u="none" strike="noStrike" cap="none" spc="0" normalizeH="0" baseline="0" noProof="0">
                <a:ln>
                  <a:noFill/>
                </a:ln>
                <a:solidFill>
                  <a:schemeClr val="bg1"/>
                </a:solidFill>
                <a:effectLst/>
                <a:uLnTx/>
                <a:uFillTx/>
                <a:latin typeface="+mj-lt"/>
                <a:ea typeface="+mj-ea"/>
                <a:cs typeface="+mj-cs"/>
              </a:rPr>
            </a:br>
            <a:endParaRPr kumimoji="0" lang="en-US" sz="3400" b="0" i="1" u="none" strike="noStrike" cap="none" spc="0" normalizeH="0" baseline="0" noProof="0">
              <a:ln>
                <a:noFill/>
              </a:ln>
              <a:solidFill>
                <a:schemeClr val="bg1"/>
              </a:solidFill>
              <a:effectLst/>
              <a:uLnTx/>
              <a:uFillTx/>
              <a:latin typeface="+mj-lt"/>
              <a:ea typeface="+mj-ea"/>
              <a:cs typeface="+mj-cs"/>
            </a:endParaRPr>
          </a:p>
        </p:txBody>
      </p:sp>
      <p:pic>
        <p:nvPicPr>
          <p:cNvPr id="4" name="Picture 3" descr="A map made of metal parts&#10;&#10;Description automatically generated">
            <a:extLst>
              <a:ext uri="{FF2B5EF4-FFF2-40B4-BE49-F238E27FC236}">
                <a16:creationId xmlns:a16="http://schemas.microsoft.com/office/drawing/2014/main" id="{8C95E6FE-26BF-B998-E317-87CD1678D8F6}"/>
              </a:ext>
            </a:extLst>
          </p:cNvPr>
          <p:cNvPicPr>
            <a:picLocks noChangeAspect="1"/>
          </p:cNvPicPr>
          <p:nvPr/>
        </p:nvPicPr>
        <p:blipFill>
          <a:blip r:embed="rId2">
            <a:extLst>
              <a:ext uri="{28A0092B-C50C-407E-A947-70E740481C1C}">
                <a14:useLocalDpi xmlns:a14="http://schemas.microsoft.com/office/drawing/2010/main" val="0"/>
              </a:ext>
            </a:extLst>
          </a:blip>
          <a:srcRect r="5079"/>
          <a:stretch/>
        </p:blipFill>
        <p:spPr>
          <a:xfrm>
            <a:off x="5682343" y="14749"/>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
        <p:nvSpPr>
          <p:cNvPr id="1094" name="Freeform: Shape 1093">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6" name="Freeform: Shape 1095">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86963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76FED8-8F8B-5547-13E2-2119BFA6AEFD}"/>
            </a:ext>
          </a:extLst>
        </p:cNvPr>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17BF9917-7F3F-2108-92B8-F95FD2E2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8FC087F0-0E1E-F96E-699C-B3EE9642C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0A52538-A802-F819-E327-706621010270}"/>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defRPr/>
            </a:pPr>
            <a:r>
              <a:rPr lang="en-US" sz="4800">
                <a:solidFill>
                  <a:schemeClr val="bg1"/>
                </a:solidFill>
                <a:latin typeface="Aptos Display"/>
                <a:ea typeface="+mj-ea"/>
                <a:cs typeface="+mj-cs"/>
              </a:rPr>
              <a:t>ODISHA STEEL SECTOR</a:t>
            </a:r>
            <a:endParaRPr kumimoji="0" lang="en-US" sz="4800" b="0" i="0" u="none" strike="noStrike" cap="none" spc="0" normalizeH="0" baseline="0" noProof="0">
              <a:ln>
                <a:noFill/>
              </a:ln>
              <a:solidFill>
                <a:schemeClr val="bg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br>
              <a:rPr kumimoji="0" lang="en-US" sz="4800" b="0" i="0" u="none" strike="noStrike" cap="none" spc="0" normalizeH="0" baseline="0" noProof="0">
                <a:ln>
                  <a:noFill/>
                </a:ln>
                <a:solidFill>
                  <a:schemeClr val="bg1"/>
                </a:solidFill>
                <a:effectLst/>
                <a:uLnTx/>
                <a:uFillTx/>
                <a:latin typeface="+mj-lt"/>
                <a:ea typeface="+mj-ea"/>
                <a:cs typeface="+mj-cs"/>
              </a:rPr>
            </a:br>
            <a:endParaRPr kumimoji="0" lang="en-US" sz="4800" b="0" i="1" u="none" strike="noStrike" cap="none" spc="0" normalizeH="0" baseline="0" noProof="0">
              <a:ln>
                <a:noFill/>
              </a:ln>
              <a:solidFill>
                <a:schemeClr val="bg1"/>
              </a:solidFill>
              <a:effectLst/>
              <a:uLnTx/>
              <a:uFillTx/>
              <a:latin typeface="+mj-lt"/>
              <a:ea typeface="+mj-ea"/>
              <a:cs typeface="+mj-cs"/>
            </a:endParaRPr>
          </a:p>
        </p:txBody>
      </p:sp>
      <p:sp>
        <p:nvSpPr>
          <p:cNvPr id="1055" name="Rectangle 1054">
            <a:extLst>
              <a:ext uri="{FF2B5EF4-FFF2-40B4-BE49-F238E27FC236}">
                <a16:creationId xmlns:a16="http://schemas.microsoft.com/office/drawing/2014/main" id="{69EA65F2-A729-9298-F6D0-E26C44532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2" name="Rectangle 1051">
            <a:extLst>
              <a:ext uri="{FF2B5EF4-FFF2-40B4-BE49-F238E27FC236}">
                <a16:creationId xmlns:a16="http://schemas.microsoft.com/office/drawing/2014/main" id="{E21F8276-77E1-FBBA-3B9D-0E66684FA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C9200A7-46D3-A849-A400-E887E1E6E8D2}"/>
              </a:ext>
            </a:extLst>
          </p:cNvPr>
          <p:cNvPicPr>
            <a:picLocks noChangeAspect="1"/>
          </p:cNvPicPr>
          <p:nvPr/>
        </p:nvPicPr>
        <p:blipFill>
          <a:blip r:embed="rId2"/>
          <a:srcRect l="45052" t="6877" r="-402" b="2203"/>
          <a:stretch/>
        </p:blipFill>
        <p:spPr>
          <a:xfrm>
            <a:off x="5855110" y="732448"/>
            <a:ext cx="6336887" cy="540428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2192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1A6D87-33EA-8F5D-3668-8B116ADECA52}"/>
            </a:ext>
          </a:extLst>
        </p:cNvPr>
        <p:cNvGrpSpPr/>
        <p:nvPr/>
      </p:nvGrpSpPr>
      <p:grpSpPr>
        <a:xfrm>
          <a:off x="0" y="0"/>
          <a:ext cx="0" cy="0"/>
          <a:chOff x="0" y="0"/>
          <a:chExt cx="0" cy="0"/>
        </a:xfrm>
      </p:grpSpPr>
      <p:sp useBgFill="1">
        <p:nvSpPr>
          <p:cNvPr id="1266" name="Rectangle 126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nstruction site with a crane and mountains&#10;&#10;Description automatically generated with medium confidence">
            <a:extLst>
              <a:ext uri="{FF2B5EF4-FFF2-40B4-BE49-F238E27FC236}">
                <a16:creationId xmlns:a16="http://schemas.microsoft.com/office/drawing/2014/main" id="{521FE95C-03FB-B0D9-67AE-06132D628129}"/>
              </a:ext>
            </a:extLst>
          </p:cNvPr>
          <p:cNvPicPr>
            <a:picLocks noChangeAspect="1"/>
          </p:cNvPicPr>
          <p:nvPr/>
        </p:nvPicPr>
        <p:blipFill>
          <a:blip r:embed="rId2">
            <a:extLst>
              <a:ext uri="{28A0092B-C50C-407E-A947-70E740481C1C}">
                <a14:useLocalDpi xmlns:a14="http://schemas.microsoft.com/office/drawing/2010/main" val="0"/>
              </a:ext>
            </a:extLst>
          </a:blip>
          <a:srcRect t="28079" r="9089" b="-2"/>
          <a:stretch/>
        </p:blipFill>
        <p:spPr>
          <a:xfrm>
            <a:off x="3523488" y="10"/>
            <a:ext cx="8668512" cy="6857990"/>
          </a:xfrm>
          <a:prstGeom prst="rect">
            <a:avLst/>
          </a:prstGeom>
        </p:spPr>
      </p:pic>
      <p:sp>
        <p:nvSpPr>
          <p:cNvPr id="1268" name="Rectangle 126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8791AB-B4ED-9EB1-D528-8CBAD8BBB94D}"/>
              </a:ext>
            </a:extLst>
          </p:cNvPr>
          <p:cNvSpPr txBox="1"/>
          <p:nvPr/>
        </p:nvSpPr>
        <p:spPr>
          <a:xfrm>
            <a:off x="369110" y="1609060"/>
            <a:ext cx="4300496" cy="3204134"/>
          </a:xfrm>
          <a:prstGeom prst="rect">
            <a:avLst/>
          </a:prstGeom>
        </p:spPr>
        <p:txBody>
          <a:bodyPr vert="horz" lIns="91440" tIns="45720" rIns="91440" bIns="45720" rtlCol="0" anchor="b">
            <a:normAutofit fontScale="77500" lnSpcReduction="20000"/>
          </a:bodyPr>
          <a:lstStyle/>
          <a:p>
            <a:pPr algn="ctr">
              <a:lnSpc>
                <a:spcPct val="90000"/>
              </a:lnSpc>
              <a:spcBef>
                <a:spcPct val="0"/>
              </a:spcBef>
              <a:spcAft>
                <a:spcPts val="600"/>
              </a:spcAft>
              <a:defRPr/>
            </a:pPr>
            <a:r>
              <a:rPr lang="en-US" sz="6500">
                <a:solidFill>
                  <a:schemeClr val="bg1"/>
                </a:solidFill>
                <a:latin typeface="+mj-lt"/>
                <a:ea typeface="+mj-ea"/>
                <a:cs typeface="+mj-cs"/>
              </a:rPr>
              <a:t>MINES </a:t>
            </a:r>
          </a:p>
          <a:p>
            <a:pPr algn="ctr">
              <a:lnSpc>
                <a:spcPct val="90000"/>
              </a:lnSpc>
              <a:spcBef>
                <a:spcPct val="0"/>
              </a:spcBef>
              <a:spcAft>
                <a:spcPts val="600"/>
              </a:spcAft>
              <a:defRPr/>
            </a:pPr>
            <a:r>
              <a:rPr lang="en-US" sz="6500">
                <a:solidFill>
                  <a:schemeClr val="bg1"/>
                </a:solidFill>
                <a:latin typeface="+mj-lt"/>
                <a:ea typeface="+mj-ea"/>
                <a:cs typeface="+mj-cs"/>
              </a:rPr>
              <a:t>&amp;</a:t>
            </a:r>
          </a:p>
          <a:p>
            <a:pPr algn="ctr">
              <a:lnSpc>
                <a:spcPct val="90000"/>
              </a:lnSpc>
              <a:spcBef>
                <a:spcPct val="0"/>
              </a:spcBef>
              <a:spcAft>
                <a:spcPts val="600"/>
              </a:spcAft>
              <a:defRPr/>
            </a:pPr>
            <a:r>
              <a:rPr lang="en-US" sz="6500">
                <a:solidFill>
                  <a:schemeClr val="bg1"/>
                </a:solidFill>
                <a:latin typeface="+mj-lt"/>
                <a:ea typeface="+mj-ea"/>
                <a:cs typeface="+mj-cs"/>
              </a:rPr>
              <a:t>MINERALS</a:t>
            </a:r>
          </a:p>
          <a:p>
            <a:pPr marL="0" marR="0" lvl="0" indent="0" fontAlgn="auto">
              <a:lnSpc>
                <a:spcPct val="90000"/>
              </a:lnSpc>
              <a:spcBef>
                <a:spcPct val="0"/>
              </a:spcBef>
              <a:spcAft>
                <a:spcPts val="600"/>
              </a:spcAft>
              <a:buClrTx/>
              <a:buSzTx/>
              <a:tabLst/>
              <a:defRPr/>
            </a:pPr>
            <a:endParaRPr kumimoji="0" lang="en-US" sz="4400" b="0" i="0" u="none" strike="noStrike" cap="none" spc="0" normalizeH="0" baseline="0" noProof="0">
              <a:ln>
                <a:noFill/>
              </a:ln>
              <a:solidFill>
                <a:schemeClr val="bg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br>
              <a:rPr kumimoji="0" lang="en-US" sz="4400" b="0" i="0" u="none" strike="noStrike" cap="none" spc="0" normalizeH="0" baseline="0" noProof="0">
                <a:ln>
                  <a:noFill/>
                </a:ln>
                <a:solidFill>
                  <a:schemeClr val="bg1"/>
                </a:solidFill>
                <a:effectLst/>
                <a:uLnTx/>
                <a:uFillTx/>
                <a:latin typeface="+mj-lt"/>
                <a:ea typeface="+mj-ea"/>
                <a:cs typeface="+mj-cs"/>
              </a:rPr>
            </a:br>
            <a:endParaRPr kumimoji="0" lang="en-US" sz="4400" b="0" i="1" u="none" strike="noStrike" cap="none" spc="0" normalizeH="0" baseline="0" noProof="0">
              <a:ln>
                <a:noFill/>
              </a:ln>
              <a:solidFill>
                <a:schemeClr val="bg1"/>
              </a:solidFill>
              <a:effectLst/>
              <a:uLnTx/>
              <a:uFillTx/>
              <a:latin typeface="+mj-lt"/>
              <a:ea typeface="+mj-ea"/>
              <a:cs typeface="+mj-cs"/>
            </a:endParaRPr>
          </a:p>
        </p:txBody>
      </p:sp>
      <p:sp>
        <p:nvSpPr>
          <p:cNvPr id="1270" name="Rectangle 12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72" name="Rectangle 12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327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9D99D5E-9B8C-01D0-A269-DC2A41EA19AE}"/>
              </a:ext>
            </a:extLst>
          </p:cNvPr>
          <p:cNvSpPr>
            <a:spLocks noGrp="1"/>
          </p:cNvSpPr>
          <p:nvPr>
            <p:ph type="title"/>
          </p:nvPr>
        </p:nvSpPr>
        <p:spPr>
          <a:xfrm>
            <a:off x="4343400" y="-52183"/>
            <a:ext cx="3505199" cy="976312"/>
          </a:xfrm>
        </p:spPr>
        <p:txBody>
          <a:bodyPr>
            <a:normAutofit/>
          </a:bodyPr>
          <a:lstStyle/>
          <a:p>
            <a:r>
              <a:rPr lang="en-US" sz="6000" b="1">
                <a:solidFill>
                  <a:schemeClr val="accent6">
                    <a:lumMod val="50000"/>
                  </a:schemeClr>
                </a:solidFill>
                <a:latin typeface="Segoe UI Black" panose="020B0A02040204020203" pitchFamily="34" charset="0"/>
                <a:ea typeface="Segoe UI Black" panose="020B0A02040204020203" pitchFamily="34" charset="0"/>
                <a:cs typeface="+mn-cs"/>
              </a:rPr>
              <a:t>AGENDA</a:t>
            </a:r>
          </a:p>
        </p:txBody>
      </p:sp>
      <p:sp>
        <p:nvSpPr>
          <p:cNvPr id="14" name="Text Placeholder 3">
            <a:extLst>
              <a:ext uri="{FF2B5EF4-FFF2-40B4-BE49-F238E27FC236}">
                <a16:creationId xmlns:a16="http://schemas.microsoft.com/office/drawing/2014/main" id="{4690C034-9FE9-FB72-0601-A357AEC90DCB}"/>
              </a:ext>
            </a:extLst>
          </p:cNvPr>
          <p:cNvSpPr>
            <a:spLocks noGrp="1"/>
          </p:cNvSpPr>
          <p:nvPr>
            <p:ph type="body" sz="half" idx="2"/>
          </p:nvPr>
        </p:nvSpPr>
        <p:spPr>
          <a:xfrm>
            <a:off x="3349523" y="1392226"/>
            <a:ext cx="6858215" cy="5108567"/>
          </a:xfrm>
        </p:spPr>
        <p:txBody>
          <a:bodyPr>
            <a:normAutofit fontScale="92500" lnSpcReduction="20000"/>
          </a:bodyPr>
          <a:lstStyle/>
          <a:p>
            <a:pPr marL="571500" marR="0" lvl="0" indent="-571500" algn="l" defTabSz="914400" rtl="0" eaLnBrk="1" fontAlgn="auto" latinLnBrk="0" hangingPunct="1">
              <a:lnSpc>
                <a:spcPct val="150000"/>
              </a:lnSpc>
              <a:spcBef>
                <a:spcPts val="1200"/>
              </a:spcBef>
              <a:spcAft>
                <a:spcPts val="200"/>
              </a:spcAft>
              <a:buClr>
                <a:srgbClr val="156082"/>
              </a:buClr>
              <a:buSzPct val="100000"/>
              <a:buFont typeface="Wingdings" panose="05000000000000000000" pitchFamily="2" charset="2"/>
              <a:buChar char="Ø"/>
              <a:tabLst/>
              <a:defRPr/>
            </a:pPr>
            <a:r>
              <a:rPr kumimoji="0" lang="en-US" sz="3600" b="1" i="0" u="sng" strike="noStrike" kern="1200" cap="none" spc="0" normalizeH="0" baseline="0" noProof="0">
                <a:ln>
                  <a:noFill/>
                </a:ln>
                <a:solidFill>
                  <a:srgbClr val="C00000"/>
                </a:solidFill>
                <a:effectLst/>
                <a:uLnTx/>
                <a:uFillTx/>
                <a:latin typeface="Boucherie Block" panose="020F0502020204030204" pitchFamily="2" charset="0"/>
                <a:ea typeface="+mn-ea"/>
                <a:cs typeface="Times New Roman" panose="02020603050405020304" pitchFamily="18" charset="0"/>
              </a:rPr>
              <a:t>WORLD STEEL OVERVIEW</a:t>
            </a:r>
            <a:endParaRPr kumimoji="0" lang="en-US" sz="32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71500" marR="0" lvl="0" indent="-571500" algn="l" defTabSz="914400" rtl="0" eaLnBrk="1" fontAlgn="auto" latinLnBrk="0" hangingPunct="1">
              <a:lnSpc>
                <a:spcPct val="150000"/>
              </a:lnSpc>
              <a:spcBef>
                <a:spcPts val="1200"/>
              </a:spcBef>
              <a:spcAft>
                <a:spcPts val="200"/>
              </a:spcAft>
              <a:buClr>
                <a:srgbClr val="156082"/>
              </a:buClr>
              <a:buSzPct val="100000"/>
              <a:buFont typeface="Wingdings" panose="05000000000000000000" pitchFamily="2" charset="2"/>
              <a:buChar char="Ø"/>
              <a:tabLst/>
              <a:defRPr/>
            </a:pPr>
            <a:r>
              <a:rPr kumimoji="0" lang="en-US" sz="3600" b="1" i="0" u="sng" strike="noStrike" kern="1200" cap="none" spc="0" normalizeH="0" baseline="0" noProof="0">
                <a:ln>
                  <a:noFill/>
                </a:ln>
                <a:solidFill>
                  <a:srgbClr val="C00000"/>
                </a:solidFill>
                <a:effectLst/>
                <a:uLnTx/>
                <a:uFillTx/>
                <a:latin typeface="Boucherie Block" panose="020F0502020204030204" pitchFamily="2" charset="0"/>
                <a:ea typeface="+mn-ea"/>
                <a:cs typeface="Times New Roman" panose="02020603050405020304" pitchFamily="18" charset="0"/>
              </a:rPr>
              <a:t>INDIA OUTLOOK</a:t>
            </a:r>
            <a:endParaRPr kumimoji="0" lang="en-US" sz="32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71500" marR="0" lvl="0" indent="-571500" algn="l" defTabSz="914400" rtl="0" eaLnBrk="1" fontAlgn="auto" latinLnBrk="0" hangingPunct="1">
              <a:lnSpc>
                <a:spcPct val="150000"/>
              </a:lnSpc>
              <a:spcBef>
                <a:spcPts val="1200"/>
              </a:spcBef>
              <a:spcAft>
                <a:spcPts val="200"/>
              </a:spcAft>
              <a:buClr>
                <a:srgbClr val="156082"/>
              </a:buClr>
              <a:buSzPct val="100000"/>
              <a:buFont typeface="Wingdings" panose="05000000000000000000" pitchFamily="2" charset="2"/>
              <a:buChar char="Ø"/>
              <a:tabLst/>
              <a:defRPr/>
            </a:pPr>
            <a:r>
              <a:rPr kumimoji="0" lang="en-US" sz="3600" b="1" i="0" u="sng" strike="noStrike" kern="1200" cap="none" spc="0" normalizeH="0" baseline="0" noProof="0">
                <a:ln>
                  <a:noFill/>
                </a:ln>
                <a:solidFill>
                  <a:srgbClr val="C00000"/>
                </a:solidFill>
                <a:effectLst/>
                <a:uLnTx/>
                <a:uFillTx/>
                <a:latin typeface="Boucherie Block" panose="020F0502020204030204" pitchFamily="2" charset="0"/>
                <a:ea typeface="+mn-ea"/>
                <a:cs typeface="Times New Roman" panose="02020603050405020304" pitchFamily="18" charset="0"/>
              </a:rPr>
              <a:t>ODISHA SCENARIO</a:t>
            </a:r>
            <a:endParaRPr kumimoji="0" lang="en-US" sz="28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571500" marR="0" lvl="0" indent="-571500" algn="l" defTabSz="914400" rtl="0" eaLnBrk="1" fontAlgn="auto" latinLnBrk="0" hangingPunct="1">
              <a:lnSpc>
                <a:spcPct val="150000"/>
              </a:lnSpc>
              <a:spcBef>
                <a:spcPts val="1200"/>
              </a:spcBef>
              <a:spcAft>
                <a:spcPts val="200"/>
              </a:spcAft>
              <a:buClr>
                <a:srgbClr val="156082"/>
              </a:buClr>
              <a:buSzPct val="100000"/>
              <a:buFont typeface="Wingdings" panose="05000000000000000000" pitchFamily="2" charset="2"/>
              <a:buChar char="Ø"/>
              <a:tabLst/>
              <a:defRPr/>
            </a:pPr>
            <a:r>
              <a:rPr kumimoji="0" lang="en-US" sz="3600" b="1" i="0" u="sng" strike="noStrike" kern="1200" cap="none" spc="0" normalizeH="0" baseline="0" noProof="0">
                <a:ln>
                  <a:noFill/>
                </a:ln>
                <a:solidFill>
                  <a:srgbClr val="C00000"/>
                </a:solidFill>
                <a:effectLst/>
                <a:uLnTx/>
                <a:uFillTx/>
                <a:latin typeface="Boucherie Block" panose="020F0502020204030204" pitchFamily="2" charset="0"/>
                <a:ea typeface="+mn-ea"/>
                <a:cs typeface="Times New Roman" panose="02020603050405020304" pitchFamily="18" charset="0"/>
              </a:rPr>
              <a:t>SUCCESS STORIES</a:t>
            </a:r>
          </a:p>
          <a:p>
            <a:pPr marL="571500" marR="0" lvl="0" indent="-571500" algn="l" defTabSz="914400" rtl="0" eaLnBrk="1" fontAlgn="auto" latinLnBrk="0" hangingPunct="1">
              <a:lnSpc>
                <a:spcPct val="150000"/>
              </a:lnSpc>
              <a:spcBef>
                <a:spcPts val="1200"/>
              </a:spcBef>
              <a:spcAft>
                <a:spcPts val="200"/>
              </a:spcAft>
              <a:buClr>
                <a:srgbClr val="156082"/>
              </a:buClr>
              <a:buSzPct val="100000"/>
              <a:buFont typeface="Wingdings" panose="05000000000000000000" pitchFamily="2" charset="2"/>
              <a:buChar char="Ø"/>
              <a:tabLst/>
              <a:defRPr/>
            </a:pPr>
            <a:r>
              <a:rPr kumimoji="0" lang="en-US" sz="3600" b="1" i="0" u="sng" strike="noStrike" kern="1200" cap="none" spc="0" normalizeH="0" baseline="0" noProof="0">
                <a:ln>
                  <a:noFill/>
                </a:ln>
                <a:solidFill>
                  <a:srgbClr val="C00000"/>
                </a:solidFill>
                <a:effectLst/>
                <a:uLnTx/>
                <a:uFillTx/>
                <a:latin typeface="Boucherie Block" panose="020F0502020204030204" pitchFamily="2" charset="0"/>
                <a:ea typeface="+mn-ea"/>
                <a:cs typeface="Times New Roman" panose="02020603050405020304" pitchFamily="18" charset="0"/>
              </a:rPr>
              <a:t>VIKRAM STEEL</a:t>
            </a:r>
          </a:p>
          <a:p>
            <a:pPr marL="571500" marR="0" lvl="0" indent="-571500" algn="l" defTabSz="914400" rtl="0" eaLnBrk="1" fontAlgn="auto" latinLnBrk="0" hangingPunct="1">
              <a:lnSpc>
                <a:spcPct val="150000"/>
              </a:lnSpc>
              <a:spcBef>
                <a:spcPts val="1200"/>
              </a:spcBef>
              <a:spcAft>
                <a:spcPts val="200"/>
              </a:spcAft>
              <a:buClr>
                <a:srgbClr val="156082"/>
              </a:buClr>
              <a:buSzPct val="100000"/>
              <a:buFont typeface="Wingdings" panose="05000000000000000000" pitchFamily="2" charset="2"/>
              <a:buChar char="Ø"/>
              <a:tabLst/>
              <a:defRPr/>
            </a:pPr>
            <a:r>
              <a:rPr lang="en-US" sz="3600" b="1" u="sng">
                <a:solidFill>
                  <a:srgbClr val="C00000"/>
                </a:solidFill>
                <a:latin typeface="Boucherie Block" panose="020F0502020204030204" pitchFamily="2" charset="0"/>
                <a:cs typeface="Times New Roman" panose="02020603050405020304" pitchFamily="18" charset="0"/>
              </a:rPr>
              <a:t>Highland </a:t>
            </a:r>
            <a:r>
              <a:rPr lang="en-US" sz="3600" b="1" u="sng" err="1">
                <a:solidFill>
                  <a:srgbClr val="C00000"/>
                </a:solidFill>
                <a:latin typeface="Boucherie Block" panose="020F0502020204030204" pitchFamily="2" charset="0"/>
                <a:cs typeface="Times New Roman" panose="02020603050405020304" pitchFamily="18" charset="0"/>
              </a:rPr>
              <a:t>Minning</a:t>
            </a:r>
            <a:endParaRPr kumimoji="0" lang="en-US" sz="3600" b="1" i="0" u="sng" strike="noStrike" kern="1200" cap="none" spc="0" normalizeH="0" baseline="0" noProof="0">
              <a:ln>
                <a:noFill/>
              </a:ln>
              <a:solidFill>
                <a:srgbClr val="C00000"/>
              </a:solidFill>
              <a:effectLst/>
              <a:uLnTx/>
              <a:uFillTx/>
              <a:latin typeface="Boucherie Block" panose="020F0502020204030204" pitchFamily="2" charset="0"/>
              <a:ea typeface="+mn-ea"/>
              <a:cs typeface="Times New Roman" panose="02020603050405020304" pitchFamily="18" charset="0"/>
            </a:endParaRPr>
          </a:p>
          <a:p>
            <a:endParaRPr lang="en-US" sz="2400"/>
          </a:p>
        </p:txBody>
      </p:sp>
      <p:pic>
        <p:nvPicPr>
          <p:cNvPr id="19" name="Graphic 18" descr="Business Growth with solid fill">
            <a:extLst>
              <a:ext uri="{FF2B5EF4-FFF2-40B4-BE49-F238E27FC236}">
                <a16:creationId xmlns:a16="http://schemas.microsoft.com/office/drawing/2014/main" id="{E5AF0AE0-BE1B-7487-E676-B96B479C17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50732" y="5164468"/>
            <a:ext cx="242243" cy="242243"/>
          </a:xfrm>
          <a:prstGeom prst="rect">
            <a:avLst/>
          </a:prstGeom>
          <a:effectLst>
            <a:softEdge rad="112500"/>
          </a:effectLst>
        </p:spPr>
      </p:pic>
      <p:pic>
        <p:nvPicPr>
          <p:cNvPr id="1026" name="Picture 2" descr="Ai World Images - Free Download on Freepik">
            <a:extLst>
              <a:ext uri="{FF2B5EF4-FFF2-40B4-BE49-F238E27FC236}">
                <a16:creationId xmlns:a16="http://schemas.microsoft.com/office/drawing/2014/main" id="{E609D8EC-EFAF-EFB1-B83D-2A9C42F52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874" y="1299975"/>
            <a:ext cx="1887311" cy="18873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Ministry of Steel, Government of India">
            <a:extLst>
              <a:ext uri="{FF2B5EF4-FFF2-40B4-BE49-F238E27FC236}">
                <a16:creationId xmlns:a16="http://schemas.microsoft.com/office/drawing/2014/main" id="{EA4617CC-2348-B2D0-C203-864BB7B69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303" y="4169578"/>
            <a:ext cx="1905917" cy="190591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3748975-A775-0C70-EF58-CB8774A0FD45}"/>
              </a:ext>
            </a:extLst>
          </p:cNvPr>
          <p:cNvPicPr>
            <a:picLocks noChangeAspect="1"/>
          </p:cNvPicPr>
          <p:nvPr/>
        </p:nvPicPr>
        <p:blipFill>
          <a:blip r:embed="rId6"/>
          <a:stretch>
            <a:fillRect/>
          </a:stretch>
        </p:blipFill>
        <p:spPr>
          <a:xfrm>
            <a:off x="9078578" y="1060830"/>
            <a:ext cx="1850818" cy="1864787"/>
          </a:xfrm>
          <a:prstGeom prst="ellipse">
            <a:avLst/>
          </a:prstGeom>
          <a:ln>
            <a:noFill/>
          </a:ln>
          <a:effectLst>
            <a:softEdge rad="112500"/>
          </a:effectLst>
        </p:spPr>
      </p:pic>
      <p:pic>
        <p:nvPicPr>
          <p:cNvPr id="1030" name="Picture 6" descr="Maximize AI-Enhanced Executive Career Progression | Corporate Success | AI  Art Generator | Easy-Peasy.AI">
            <a:extLst>
              <a:ext uri="{FF2B5EF4-FFF2-40B4-BE49-F238E27FC236}">
                <a16:creationId xmlns:a16="http://schemas.microsoft.com/office/drawing/2014/main" id="{51FDF429-BAC4-9E42-0BDA-5F045EC7E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711" y="4253440"/>
            <a:ext cx="1822055" cy="18220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734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5A93F3-794B-47B5-B92C-288AD9E3D194}"/>
            </a:ext>
          </a:extLst>
        </p:cNvPr>
        <p:cNvGrpSpPr/>
        <p:nvPr/>
      </p:nvGrpSpPr>
      <p:grpSpPr>
        <a:xfrm>
          <a:off x="0" y="0"/>
          <a:ext cx="0" cy="0"/>
          <a:chOff x="0" y="0"/>
          <a:chExt cx="0" cy="0"/>
        </a:xfrm>
      </p:grpSpPr>
      <p:sp useBgFill="1">
        <p:nvSpPr>
          <p:cNvPr id="1053" name="Rectangle 105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lobe made of steel with a world map on the bottom">
            <a:extLst>
              <a:ext uri="{FF2B5EF4-FFF2-40B4-BE49-F238E27FC236}">
                <a16:creationId xmlns:a16="http://schemas.microsoft.com/office/drawing/2014/main" id="{AE9BD575-2DB3-CA93-81DE-BC77CCA0B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700" r="9089" b="14377"/>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43FE208-21B0-3F9E-D64E-DC309AD387BD}"/>
              </a:ext>
            </a:extLst>
          </p:cNvPr>
          <p:cNvSpPr txBox="1"/>
          <p:nvPr/>
        </p:nvSpPr>
        <p:spPr>
          <a:xfrm>
            <a:off x="477981" y="1122363"/>
            <a:ext cx="4023360" cy="3204134"/>
          </a:xfrm>
          <a:prstGeom prst="rect">
            <a:avLst/>
          </a:prstGeom>
        </p:spPr>
        <p:txBody>
          <a:bodyPr vert="horz" lIns="91440" tIns="45720" rIns="91440" bIns="45720" rtlCol="0" anchor="b">
            <a:normAutofit fontScale="92500" lnSpcReduction="10000"/>
          </a:bodyPr>
          <a:lstStyle/>
          <a:p>
            <a:pPr>
              <a:lnSpc>
                <a:spcPct val="90000"/>
              </a:lnSpc>
              <a:spcBef>
                <a:spcPct val="0"/>
              </a:spcBef>
              <a:spcAft>
                <a:spcPts val="600"/>
              </a:spcAft>
              <a:defRPr/>
            </a:pPr>
            <a:r>
              <a:rPr lang="en-US" sz="4800">
                <a:solidFill>
                  <a:schemeClr val="bg1"/>
                </a:solidFill>
                <a:latin typeface="+mj-lt"/>
                <a:ea typeface="+mj-ea"/>
                <a:cs typeface="+mj-cs"/>
              </a:rPr>
              <a:t>Global</a:t>
            </a:r>
            <a:r>
              <a:rPr lang="en-US" sz="4800">
                <a:solidFill>
                  <a:schemeClr val="bg1"/>
                </a:solidFill>
                <a:latin typeface="Aptos Display"/>
                <a:ea typeface="+mj-ea"/>
                <a:cs typeface="+mj-cs"/>
              </a:rPr>
              <a:t> Iron/Steel Overview</a:t>
            </a:r>
          </a:p>
          <a:p>
            <a:pPr marL="0" marR="0" lvl="0" indent="0" fontAlgn="auto">
              <a:lnSpc>
                <a:spcPct val="90000"/>
              </a:lnSpc>
              <a:spcBef>
                <a:spcPct val="0"/>
              </a:spcBef>
              <a:spcAft>
                <a:spcPts val="600"/>
              </a:spcAft>
              <a:buClrTx/>
              <a:buSzTx/>
              <a:tabLst/>
              <a:defRPr/>
            </a:pPr>
            <a:endParaRPr kumimoji="0" lang="en-US" sz="4800" b="0" i="0" u="none" strike="noStrike" cap="none" spc="0" normalizeH="0" baseline="0" noProof="0">
              <a:ln>
                <a:noFill/>
              </a:ln>
              <a:solidFill>
                <a:schemeClr val="bg1"/>
              </a:solidFill>
              <a:effectLst/>
              <a:uLnTx/>
              <a:uFillTx/>
              <a:latin typeface="+mj-lt"/>
              <a:ea typeface="+mj-ea"/>
              <a:cs typeface="+mj-cs"/>
            </a:endParaRPr>
          </a:p>
          <a:p>
            <a:pPr marL="0" marR="0" lvl="0" indent="0" fontAlgn="auto">
              <a:lnSpc>
                <a:spcPct val="90000"/>
              </a:lnSpc>
              <a:spcBef>
                <a:spcPct val="0"/>
              </a:spcBef>
              <a:spcAft>
                <a:spcPts val="600"/>
              </a:spcAft>
              <a:buClrTx/>
              <a:buSzTx/>
              <a:tabLst/>
              <a:defRPr/>
            </a:pPr>
            <a:br>
              <a:rPr kumimoji="0" lang="en-US" sz="4800" b="0" i="0" u="none" strike="noStrike" cap="none" spc="0" normalizeH="0" baseline="0" noProof="0">
                <a:ln>
                  <a:noFill/>
                </a:ln>
                <a:solidFill>
                  <a:schemeClr val="bg1"/>
                </a:solidFill>
                <a:effectLst/>
                <a:uLnTx/>
                <a:uFillTx/>
                <a:latin typeface="+mj-lt"/>
                <a:ea typeface="+mj-ea"/>
                <a:cs typeface="+mj-cs"/>
              </a:rPr>
            </a:br>
            <a:endParaRPr kumimoji="0" lang="en-US" sz="4800" b="0" i="1" u="none" strike="noStrike" cap="none" spc="0" normalizeH="0" baseline="0" noProof="0">
              <a:ln>
                <a:noFill/>
              </a:ln>
              <a:solidFill>
                <a:schemeClr val="bg1"/>
              </a:solidFill>
              <a:effectLst/>
              <a:uLnTx/>
              <a:uFillTx/>
              <a:latin typeface="+mj-lt"/>
              <a:ea typeface="+mj-ea"/>
              <a:cs typeface="+mj-cs"/>
            </a:endParaRPr>
          </a:p>
        </p:txBody>
      </p:sp>
      <p:sp>
        <p:nvSpPr>
          <p:cNvPr id="1055" name="Rectangle 105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96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3E0B7-615A-D568-C2D2-F55AACBEE736}"/>
            </a:ext>
          </a:extLst>
        </p:cNvPr>
        <p:cNvGrpSpPr/>
        <p:nvPr/>
      </p:nvGrpSpPr>
      <p:grpSpPr>
        <a:xfrm>
          <a:off x="0" y="0"/>
          <a:ext cx="0" cy="0"/>
          <a:chOff x="0" y="0"/>
          <a:chExt cx="0" cy="0"/>
        </a:xfrm>
      </p:grpSpPr>
      <p:pic>
        <p:nvPicPr>
          <p:cNvPr id="46" name="Picture 45">
            <a:extLst>
              <a:ext uri="{FF2B5EF4-FFF2-40B4-BE49-F238E27FC236}">
                <a16:creationId xmlns:a16="http://schemas.microsoft.com/office/drawing/2014/main" id="{5157834B-31D7-30AC-91A4-30A868D03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7288" y="717224"/>
            <a:ext cx="3885720" cy="3052167"/>
          </a:xfrm>
          <a:prstGeom prst="rect">
            <a:avLst/>
          </a:prstGeom>
          <a:ln>
            <a:noFill/>
          </a:ln>
          <a:effectLst>
            <a:softEdge rad="112500"/>
          </a:effectLst>
        </p:spPr>
      </p:pic>
      <p:pic>
        <p:nvPicPr>
          <p:cNvPr id="42" name="Picture 41">
            <a:extLst>
              <a:ext uri="{FF2B5EF4-FFF2-40B4-BE49-F238E27FC236}">
                <a16:creationId xmlns:a16="http://schemas.microsoft.com/office/drawing/2014/main" id="{77A9A23D-6365-0038-E939-911AE4E90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4138" y="924528"/>
            <a:ext cx="3951085" cy="2880381"/>
          </a:xfrm>
          <a:prstGeom prst="rect">
            <a:avLst/>
          </a:prstGeom>
          <a:ln>
            <a:noFill/>
          </a:ln>
          <a:effectLst>
            <a:softEdge rad="112500"/>
          </a:effectLst>
        </p:spPr>
      </p:pic>
      <p:sp>
        <p:nvSpPr>
          <p:cNvPr id="13" name="Title 6">
            <a:extLst>
              <a:ext uri="{FF2B5EF4-FFF2-40B4-BE49-F238E27FC236}">
                <a16:creationId xmlns:a16="http://schemas.microsoft.com/office/drawing/2014/main" id="{91867C5D-1526-29F1-0A74-D01A9AC05B81}"/>
              </a:ext>
            </a:extLst>
          </p:cNvPr>
          <p:cNvSpPr txBox="1">
            <a:spLocks/>
          </p:cNvSpPr>
          <p:nvPr/>
        </p:nvSpPr>
        <p:spPr>
          <a:xfrm>
            <a:off x="256337" y="45369"/>
            <a:ext cx="11811837" cy="68897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i="0" kern="1200" spc="-50" baseline="0">
                <a:solidFill>
                  <a:srgbClr val="FFFFFF"/>
                </a:solidFill>
                <a:latin typeface="+mn-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50" normalizeH="0" baseline="0" noProof="0">
                <a:ln>
                  <a:noFill/>
                </a:ln>
                <a:solidFill>
                  <a:srgbClr val="4EA72E">
                    <a:lumMod val="50000"/>
                  </a:srgbClr>
                </a:solidFill>
                <a:effectLst/>
                <a:uLnTx/>
                <a:uFillTx/>
                <a:latin typeface="Trebuchet MS" panose="020B0603020202020204" pitchFamily="34" charset="0"/>
                <a:ea typeface="Segoe UI Black" panose="020B0A02040204020203" pitchFamily="34" charset="0"/>
              </a:rPr>
              <a:t>HIGHLAND MINES &amp; MINERALS, ZAMBIA</a:t>
            </a:r>
          </a:p>
        </p:txBody>
      </p:sp>
      <p:sp>
        <p:nvSpPr>
          <p:cNvPr id="29" name="Rounded Rectangle 39">
            <a:extLst>
              <a:ext uri="{FF2B5EF4-FFF2-40B4-BE49-F238E27FC236}">
                <a16:creationId xmlns:a16="http://schemas.microsoft.com/office/drawing/2014/main" id="{B45FAA1B-E1D0-79B6-8934-89DAE1790B94}"/>
              </a:ext>
            </a:extLst>
          </p:cNvPr>
          <p:cNvSpPr/>
          <p:nvPr/>
        </p:nvSpPr>
        <p:spPr>
          <a:xfrm>
            <a:off x="1706608" y="3875010"/>
            <a:ext cx="8026400" cy="2267417"/>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2060"/>
              </a:solidFill>
            </a:endParaRPr>
          </a:p>
        </p:txBody>
      </p:sp>
      <p:sp>
        <p:nvSpPr>
          <p:cNvPr id="30" name="TextBox 29">
            <a:extLst>
              <a:ext uri="{FF2B5EF4-FFF2-40B4-BE49-F238E27FC236}">
                <a16:creationId xmlns:a16="http://schemas.microsoft.com/office/drawing/2014/main" id="{60061CB6-29A2-1FFB-5B16-BDB4FD5EEC1A}"/>
              </a:ext>
            </a:extLst>
          </p:cNvPr>
          <p:cNvSpPr txBox="1"/>
          <p:nvPr/>
        </p:nvSpPr>
        <p:spPr>
          <a:xfrm>
            <a:off x="1875833" y="4043147"/>
            <a:ext cx="7505388" cy="502766"/>
          </a:xfrm>
          <a:prstGeom prst="rect">
            <a:avLst/>
          </a:prstGeom>
          <a:noFill/>
        </p:spPr>
        <p:txBody>
          <a:bodyPr wrap="none" rtlCol="0">
            <a:spAutoFit/>
          </a:bodyPr>
          <a:lstStyle/>
          <a:p>
            <a:r>
              <a:rPr lang="en-US" sz="2667">
                <a:solidFill>
                  <a:srgbClr val="002060"/>
                </a:solidFill>
              </a:rPr>
              <a:t>Mines Area				: 1,00,000 Hectors</a:t>
            </a:r>
            <a:endParaRPr lang="en-US" sz="2667" b="1">
              <a:solidFill>
                <a:srgbClr val="002060"/>
              </a:solidFill>
            </a:endParaRPr>
          </a:p>
        </p:txBody>
      </p:sp>
      <p:sp>
        <p:nvSpPr>
          <p:cNvPr id="31" name="TextBox 30">
            <a:extLst>
              <a:ext uri="{FF2B5EF4-FFF2-40B4-BE49-F238E27FC236}">
                <a16:creationId xmlns:a16="http://schemas.microsoft.com/office/drawing/2014/main" id="{ADAA0779-5858-92FA-D394-A8A9EDDB2F16}"/>
              </a:ext>
            </a:extLst>
          </p:cNvPr>
          <p:cNvSpPr txBox="1"/>
          <p:nvPr/>
        </p:nvSpPr>
        <p:spPr>
          <a:xfrm>
            <a:off x="1838010" y="5220191"/>
            <a:ext cx="5798382" cy="502766"/>
          </a:xfrm>
          <a:prstGeom prst="rect">
            <a:avLst/>
          </a:prstGeom>
          <a:noFill/>
        </p:spPr>
        <p:txBody>
          <a:bodyPr wrap="none" rtlCol="0">
            <a:spAutoFit/>
          </a:bodyPr>
          <a:lstStyle/>
          <a:p>
            <a:r>
              <a:rPr lang="en-US" sz="2667">
                <a:solidFill>
                  <a:srgbClr val="002060"/>
                </a:solidFill>
              </a:rPr>
              <a:t>Quality / Grade of Manganese	: 50%+</a:t>
            </a:r>
            <a:endParaRPr lang="en-US" sz="2667" b="1">
              <a:solidFill>
                <a:srgbClr val="002060"/>
              </a:solidFill>
            </a:endParaRPr>
          </a:p>
        </p:txBody>
      </p:sp>
      <p:sp>
        <p:nvSpPr>
          <p:cNvPr id="33" name="TextBox 32">
            <a:extLst>
              <a:ext uri="{FF2B5EF4-FFF2-40B4-BE49-F238E27FC236}">
                <a16:creationId xmlns:a16="http://schemas.microsoft.com/office/drawing/2014/main" id="{F1399115-161A-AB4C-687A-D3D452EAD164}"/>
              </a:ext>
            </a:extLst>
          </p:cNvPr>
          <p:cNvSpPr txBox="1"/>
          <p:nvPr/>
        </p:nvSpPr>
        <p:spPr>
          <a:xfrm>
            <a:off x="1829827" y="4656599"/>
            <a:ext cx="6736844" cy="502766"/>
          </a:xfrm>
          <a:prstGeom prst="rect">
            <a:avLst/>
          </a:prstGeom>
          <a:noFill/>
        </p:spPr>
        <p:txBody>
          <a:bodyPr wrap="none" rtlCol="0">
            <a:spAutoFit/>
          </a:bodyPr>
          <a:lstStyle/>
          <a:p>
            <a:r>
              <a:rPr lang="en-US" sz="2667">
                <a:solidFill>
                  <a:srgbClr val="002060"/>
                </a:solidFill>
              </a:rPr>
              <a:t>Type of Mines 			: Manganese</a:t>
            </a:r>
            <a:r>
              <a:rPr lang="en-US" sz="2667" b="1">
                <a:solidFill>
                  <a:srgbClr val="002060"/>
                </a:solidFill>
              </a:rPr>
              <a:t> </a:t>
            </a:r>
          </a:p>
        </p:txBody>
      </p:sp>
      <p:cxnSp>
        <p:nvCxnSpPr>
          <p:cNvPr id="34" name="Straight Connector 33">
            <a:extLst>
              <a:ext uri="{FF2B5EF4-FFF2-40B4-BE49-F238E27FC236}">
                <a16:creationId xmlns:a16="http://schemas.microsoft.com/office/drawing/2014/main" id="{2C250719-37DD-B3A8-39D1-AA0A5747F494}"/>
              </a:ext>
            </a:extLst>
          </p:cNvPr>
          <p:cNvCxnSpPr/>
          <p:nvPr/>
        </p:nvCxnSpPr>
        <p:spPr>
          <a:xfrm>
            <a:off x="2084944" y="3684855"/>
            <a:ext cx="720327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B5EE4D-45F8-10C9-3805-B1428C90180C}"/>
              </a:ext>
            </a:extLst>
          </p:cNvPr>
          <p:cNvCxnSpPr/>
          <p:nvPr/>
        </p:nvCxnSpPr>
        <p:spPr>
          <a:xfrm>
            <a:off x="1977437" y="5149042"/>
            <a:ext cx="720327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A2DFE04-AB3B-EB18-7E81-0F2EB97543F6}"/>
              </a:ext>
            </a:extLst>
          </p:cNvPr>
          <p:cNvCxnSpPr/>
          <p:nvPr/>
        </p:nvCxnSpPr>
        <p:spPr>
          <a:xfrm>
            <a:off x="1927340" y="5820898"/>
            <a:ext cx="720327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F2F87E8A-E8F8-4252-900E-C52EC96B946F}"/>
              </a:ext>
            </a:extLst>
          </p:cNvPr>
          <p:cNvCxnSpPr/>
          <p:nvPr/>
        </p:nvCxnSpPr>
        <p:spPr>
          <a:xfrm>
            <a:off x="0" y="695325"/>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992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9CE106A-874E-3D82-5097-E7EACBF63A5E}"/>
              </a:ext>
            </a:extLst>
          </p:cNvPr>
          <p:cNvSpPr txBox="1"/>
          <p:nvPr/>
        </p:nvSpPr>
        <p:spPr>
          <a:xfrm>
            <a:off x="49159" y="580103"/>
            <a:ext cx="6513879" cy="6494085"/>
          </a:xfrm>
          <a:prstGeom prst="rect">
            <a:avLst/>
          </a:prstGeom>
          <a:noFill/>
        </p:spPr>
        <p:txBody>
          <a:bodyPr wrap="square">
            <a:spAutoFit/>
          </a:bodyPr>
          <a:lstStyle/>
          <a:p>
            <a:pPr algn="just"/>
            <a:r>
              <a:rPr lang="en-US" sz="1600" dirty="0"/>
              <a:t>Indian Steel Industry Market size by value was estimated at USD 187.2 billion in 2023 and is expected to grow at a CAGR of 9 3% reaching to USD 285.2 billion by 2030 (Source BlueWeave Consulting)</a:t>
            </a:r>
          </a:p>
          <a:p>
            <a:pPr algn="just"/>
            <a:endParaRPr lang="en-US" sz="1600" dirty="0"/>
          </a:p>
          <a:p>
            <a:pPr algn="just"/>
            <a:r>
              <a:rPr lang="en-US" sz="1600" dirty="0"/>
              <a:t>Indian steel sector is the backbone of the country and plays a significant role in India’s economic growth by contributing ~ 2% of India’s GDP</a:t>
            </a:r>
          </a:p>
          <a:p>
            <a:pPr algn="just"/>
            <a:endParaRPr lang="en-US" sz="1600" dirty="0"/>
          </a:p>
          <a:p>
            <a:pPr algn="just"/>
            <a:r>
              <a:rPr lang="en-US" sz="1600" dirty="0"/>
              <a:t>Rapid infrastructure development projects, urbanization and industrialization, thriving automotive industry are some expected to drive India Steel Market during the forecast period between 2024 and 2030 </a:t>
            </a:r>
          </a:p>
          <a:p>
            <a:pPr algn="just"/>
            <a:endParaRPr lang="en-US" sz="1600" dirty="0"/>
          </a:p>
          <a:p>
            <a:pPr algn="just"/>
            <a:r>
              <a:rPr lang="en-US" sz="1600" dirty="0"/>
              <a:t>History of India’s modern steel industry dates back to the 19th century with Tata Iron and Steel Company establishing plant in 1907</a:t>
            </a:r>
          </a:p>
          <a:p>
            <a:endParaRPr lang="en-US" sz="1600" dirty="0"/>
          </a:p>
          <a:p>
            <a:pPr algn="just"/>
            <a:r>
              <a:rPr lang="en-US" sz="1600" dirty="0"/>
              <a:t>India has 35286 MMT of Iron Ore reserves which are largely located in Karnataka (30%), Odisha (26%), Chhattisgarh (13%) and Jharkhand (13%)</a:t>
            </a:r>
          </a:p>
          <a:p>
            <a:pPr algn="just"/>
            <a:br>
              <a:rPr lang="en-US" sz="1600" dirty="0"/>
            </a:br>
            <a:r>
              <a:rPr lang="en-US" sz="1600" dirty="0"/>
              <a:t>India is the world’s second-largest producer of crude steel, with an output of 125.32 MT of crude steel and finished steel production of 121.29 MT in FY23 </a:t>
            </a:r>
          </a:p>
          <a:p>
            <a:pPr algn="just"/>
            <a:endParaRPr lang="en-US" sz="1600" dirty="0"/>
          </a:p>
          <a:p>
            <a:pPr algn="just"/>
            <a:r>
              <a:rPr lang="en-US" sz="1600" dirty="0"/>
              <a:t>In FY24, the production of crude steel and finished steel stood at 143.6 MT and 138.5 MT, respectively</a:t>
            </a:r>
          </a:p>
          <a:p>
            <a:pPr algn="just"/>
            <a:endParaRPr lang="en-US" sz="1600" dirty="0"/>
          </a:p>
        </p:txBody>
      </p:sp>
      <p:sp>
        <p:nvSpPr>
          <p:cNvPr id="2" name="Rectangle 1">
            <a:extLst>
              <a:ext uri="{FF2B5EF4-FFF2-40B4-BE49-F238E27FC236}">
                <a16:creationId xmlns:a16="http://schemas.microsoft.com/office/drawing/2014/main" id="{90FECFAD-F537-4FF0-22FA-CCEAE96626ED}"/>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rgbClr val="00B0F0"/>
                </a:solidFill>
              </a:rPr>
              <a:t>Indian Steel Industry Overview</a:t>
            </a:r>
          </a:p>
        </p:txBody>
      </p:sp>
      <p:grpSp>
        <p:nvGrpSpPr>
          <p:cNvPr id="3" name="Group 2">
            <a:extLst>
              <a:ext uri="{FF2B5EF4-FFF2-40B4-BE49-F238E27FC236}">
                <a16:creationId xmlns:a16="http://schemas.microsoft.com/office/drawing/2014/main" id="{AD3636EF-BCE6-C512-A211-56B574C3E603}"/>
              </a:ext>
            </a:extLst>
          </p:cNvPr>
          <p:cNvGrpSpPr/>
          <p:nvPr/>
        </p:nvGrpSpPr>
        <p:grpSpPr>
          <a:xfrm>
            <a:off x="6676464" y="78657"/>
            <a:ext cx="5496234" cy="6781777"/>
            <a:chOff x="6646606" y="239844"/>
            <a:chExt cx="5496234" cy="6781777"/>
          </a:xfrm>
        </p:grpSpPr>
        <p:pic>
          <p:nvPicPr>
            <p:cNvPr id="4" name="Picture 3">
              <a:extLst>
                <a:ext uri="{FF2B5EF4-FFF2-40B4-BE49-F238E27FC236}">
                  <a16:creationId xmlns:a16="http://schemas.microsoft.com/office/drawing/2014/main" id="{021C95F7-339A-8119-4396-E99E26F65B32}"/>
                </a:ext>
              </a:extLst>
            </p:cNvPr>
            <p:cNvPicPr>
              <a:picLocks noChangeAspect="1"/>
            </p:cNvPicPr>
            <p:nvPr/>
          </p:nvPicPr>
          <p:blipFill>
            <a:blip r:embed="rId3"/>
            <a:stretch>
              <a:fillRect/>
            </a:stretch>
          </p:blipFill>
          <p:spPr>
            <a:xfrm>
              <a:off x="6646606" y="319462"/>
              <a:ext cx="5496234" cy="6702159"/>
            </a:xfrm>
            <a:prstGeom prst="rect">
              <a:avLst/>
            </a:prstGeom>
          </p:spPr>
        </p:pic>
        <p:sp>
          <p:nvSpPr>
            <p:cNvPr id="5" name="Rectangle 4">
              <a:extLst>
                <a:ext uri="{FF2B5EF4-FFF2-40B4-BE49-F238E27FC236}">
                  <a16:creationId xmlns:a16="http://schemas.microsoft.com/office/drawing/2014/main" id="{29D2876D-DFD1-A24F-C6F0-BDBE435415D9}"/>
                </a:ext>
              </a:extLst>
            </p:cNvPr>
            <p:cNvSpPr/>
            <p:nvPr/>
          </p:nvSpPr>
          <p:spPr>
            <a:xfrm>
              <a:off x="8249265" y="239844"/>
              <a:ext cx="3500284" cy="265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00B0F0"/>
                  </a:solidFill>
                </a:rPr>
                <a:t>India’s Iron Ore Resources</a:t>
              </a:r>
            </a:p>
          </p:txBody>
        </p:sp>
        <p:sp>
          <p:nvSpPr>
            <p:cNvPr id="6" name="Rectangle 5">
              <a:extLst>
                <a:ext uri="{FF2B5EF4-FFF2-40B4-BE49-F238E27FC236}">
                  <a16:creationId xmlns:a16="http://schemas.microsoft.com/office/drawing/2014/main" id="{4AF33A8C-FE5A-F7AD-2157-E25872B3240A}"/>
                </a:ext>
              </a:extLst>
            </p:cNvPr>
            <p:cNvSpPr/>
            <p:nvPr/>
          </p:nvSpPr>
          <p:spPr>
            <a:xfrm>
              <a:off x="7610170" y="4827634"/>
              <a:ext cx="859600" cy="3342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B0F0"/>
                  </a:solidFill>
                </a:rPr>
                <a:t>Karnataka </a:t>
              </a:r>
              <a:br>
                <a:rPr lang="en-IN" sz="1200" dirty="0">
                  <a:solidFill>
                    <a:srgbClr val="00B0F0"/>
                  </a:solidFill>
                </a:rPr>
              </a:br>
              <a:r>
                <a:rPr lang="en-IN" sz="1200" dirty="0">
                  <a:solidFill>
                    <a:srgbClr val="00B0F0"/>
                  </a:solidFill>
                </a:rPr>
                <a:t>30%</a:t>
              </a:r>
              <a:endParaRPr lang="en-IN" dirty="0">
                <a:solidFill>
                  <a:srgbClr val="00B0F0"/>
                </a:solidFill>
              </a:endParaRPr>
            </a:p>
          </p:txBody>
        </p:sp>
        <p:sp>
          <p:nvSpPr>
            <p:cNvPr id="9" name="Rectangle 8">
              <a:extLst>
                <a:ext uri="{FF2B5EF4-FFF2-40B4-BE49-F238E27FC236}">
                  <a16:creationId xmlns:a16="http://schemas.microsoft.com/office/drawing/2014/main" id="{5121F293-2E51-9813-1EC1-3006C96703AA}"/>
                </a:ext>
              </a:extLst>
            </p:cNvPr>
            <p:cNvSpPr/>
            <p:nvPr/>
          </p:nvSpPr>
          <p:spPr>
            <a:xfrm>
              <a:off x="9227578" y="3721510"/>
              <a:ext cx="1252888" cy="3342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dirty="0">
                  <a:solidFill>
                    <a:srgbClr val="00B0F0"/>
                  </a:solidFill>
                </a:rPr>
                <a:t>Odisha 26%</a:t>
              </a:r>
            </a:p>
          </p:txBody>
        </p:sp>
        <p:sp>
          <p:nvSpPr>
            <p:cNvPr id="10" name="Rectangle 9">
              <a:extLst>
                <a:ext uri="{FF2B5EF4-FFF2-40B4-BE49-F238E27FC236}">
                  <a16:creationId xmlns:a16="http://schemas.microsoft.com/office/drawing/2014/main" id="{B9731EFC-97F2-2051-7030-0A47E2C2A240}"/>
                </a:ext>
              </a:extLst>
            </p:cNvPr>
            <p:cNvSpPr/>
            <p:nvPr/>
          </p:nvSpPr>
          <p:spPr>
            <a:xfrm>
              <a:off x="9504968" y="3078542"/>
              <a:ext cx="818904" cy="3894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dirty="0">
                  <a:solidFill>
                    <a:srgbClr val="00B0F0"/>
                  </a:solidFill>
                </a:rPr>
                <a:t>Jharkhand  13%</a:t>
              </a:r>
            </a:p>
          </p:txBody>
        </p:sp>
        <p:sp>
          <p:nvSpPr>
            <p:cNvPr id="11" name="Rectangle 10">
              <a:extLst>
                <a:ext uri="{FF2B5EF4-FFF2-40B4-BE49-F238E27FC236}">
                  <a16:creationId xmlns:a16="http://schemas.microsoft.com/office/drawing/2014/main" id="{E57AA495-9D40-4CEB-7583-02FA833979C6}"/>
                </a:ext>
              </a:extLst>
            </p:cNvPr>
            <p:cNvSpPr/>
            <p:nvPr/>
          </p:nvSpPr>
          <p:spPr>
            <a:xfrm rot="17879837">
              <a:off x="8797253" y="3466963"/>
              <a:ext cx="1120200" cy="3894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dirty="0">
                  <a:solidFill>
                    <a:srgbClr val="00B0F0"/>
                  </a:solidFill>
                </a:rPr>
                <a:t>Chhattisgarh  13%</a:t>
              </a:r>
            </a:p>
          </p:txBody>
        </p:sp>
        <p:sp>
          <p:nvSpPr>
            <p:cNvPr id="12" name="Rectangle 11">
              <a:extLst>
                <a:ext uri="{FF2B5EF4-FFF2-40B4-BE49-F238E27FC236}">
                  <a16:creationId xmlns:a16="http://schemas.microsoft.com/office/drawing/2014/main" id="{94A00CA0-E3FB-404C-ED85-E42E33DD49B0}"/>
                </a:ext>
              </a:extLst>
            </p:cNvPr>
            <p:cNvSpPr/>
            <p:nvPr/>
          </p:nvSpPr>
          <p:spPr>
            <a:xfrm>
              <a:off x="9227578" y="4783720"/>
              <a:ext cx="2295828" cy="3342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rgbClr val="00B0F0"/>
                  </a:solidFill>
                </a:rPr>
                <a:t>Total Resources: 35,286 MMT</a:t>
              </a:r>
              <a:endParaRPr lang="en-IN" dirty="0">
                <a:solidFill>
                  <a:srgbClr val="00B0F0"/>
                </a:solidFill>
              </a:endParaRPr>
            </a:p>
          </p:txBody>
        </p:sp>
      </p:grpSp>
      <p:sp>
        <p:nvSpPr>
          <p:cNvPr id="13" name="TextBox 12">
            <a:extLst>
              <a:ext uri="{FF2B5EF4-FFF2-40B4-BE49-F238E27FC236}">
                <a16:creationId xmlns:a16="http://schemas.microsoft.com/office/drawing/2014/main" id="{B49900F4-12C4-ED75-D74D-38D0DEA1E76B}"/>
              </a:ext>
            </a:extLst>
          </p:cNvPr>
          <p:cNvSpPr txBox="1"/>
          <p:nvPr/>
        </p:nvSpPr>
        <p:spPr>
          <a:xfrm>
            <a:off x="6838701" y="6490994"/>
            <a:ext cx="6145160" cy="200055"/>
          </a:xfrm>
          <a:prstGeom prst="rect">
            <a:avLst/>
          </a:prstGeom>
          <a:noFill/>
        </p:spPr>
        <p:txBody>
          <a:bodyPr wrap="square">
            <a:spAutoFit/>
          </a:bodyPr>
          <a:lstStyle/>
          <a:p>
            <a:r>
              <a:rPr lang="en-US" sz="700" b="0" i="0" u="none" strike="noStrike" baseline="0" dirty="0">
                <a:latin typeface="Times New Roman" panose="02020603050405020304" pitchFamily="18" charset="0"/>
              </a:rPr>
              <a:t>Source: Indian Minerals Yearbook 2021 (Part III), 60th Edition, Iron Ore (Advance Release), dated May 2023 </a:t>
            </a:r>
            <a:endParaRPr lang="en-IN" sz="700" dirty="0"/>
          </a:p>
        </p:txBody>
      </p:sp>
    </p:spTree>
    <p:extLst>
      <p:ext uri="{BB962C8B-B14F-4D97-AF65-F5344CB8AC3E}">
        <p14:creationId xmlns:p14="http://schemas.microsoft.com/office/powerpoint/2010/main" val="706691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6C6B9-8705-CDC4-A3BD-17A9789644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A7912-FBF8-817B-8C36-0A7E10BD087A}"/>
              </a:ext>
            </a:extLst>
          </p:cNvPr>
          <p:cNvSpPr>
            <a:spLocks noGrp="1"/>
          </p:cNvSpPr>
          <p:nvPr>
            <p:ph type="title"/>
          </p:nvPr>
        </p:nvSpPr>
        <p:spPr>
          <a:xfrm>
            <a:off x="989215" y="55296"/>
            <a:ext cx="9526385" cy="702305"/>
          </a:xfrm>
        </p:spPr>
        <p:txBody>
          <a:bodyPr>
            <a:normAutofit/>
          </a:bodyPr>
          <a:lstStyle/>
          <a:p>
            <a:r>
              <a:rPr lang="en-US" sz="3600" b="1" spc="-50">
                <a:solidFill>
                  <a:srgbClr val="002060"/>
                </a:solidFill>
                <a:latin typeface="Trebuchet MS" panose="020B0603020202020204" pitchFamily="34" charset="0"/>
                <a:ea typeface="Segoe UI Black" panose="020B0A02040204020203" pitchFamily="34" charset="0"/>
                <a:cs typeface="+mn-cs"/>
              </a:rPr>
              <a:t>Addition of new Iron &amp; Manganese Mine</a:t>
            </a:r>
            <a:endParaRPr lang="en-IN" sz="3600" b="1" spc="-50">
              <a:solidFill>
                <a:srgbClr val="002060"/>
              </a:solidFill>
              <a:latin typeface="Trebuchet MS" panose="020B0603020202020204" pitchFamily="34" charset="0"/>
              <a:ea typeface="Segoe UI Black" panose="020B0A02040204020203" pitchFamily="34" charset="0"/>
              <a:cs typeface="+mn-cs"/>
            </a:endParaRPr>
          </a:p>
        </p:txBody>
      </p:sp>
      <p:graphicFrame>
        <p:nvGraphicFramePr>
          <p:cNvPr id="3" name="Table 2">
            <a:extLst>
              <a:ext uri="{FF2B5EF4-FFF2-40B4-BE49-F238E27FC236}">
                <a16:creationId xmlns:a16="http://schemas.microsoft.com/office/drawing/2014/main" id="{F4B60D3E-746D-6786-2C44-FBFDE776CD9D}"/>
              </a:ext>
            </a:extLst>
          </p:cNvPr>
          <p:cNvGraphicFramePr>
            <a:graphicFrameLocks noGrp="1"/>
          </p:cNvGraphicFramePr>
          <p:nvPr/>
        </p:nvGraphicFramePr>
        <p:xfrm>
          <a:off x="1179829" y="1148858"/>
          <a:ext cx="9526385" cy="4432784"/>
        </p:xfrm>
        <a:graphic>
          <a:graphicData uri="http://schemas.openxmlformats.org/drawingml/2006/table">
            <a:tbl>
              <a:tblPr>
                <a:tableStyleId>{616DA210-FB5B-4158-B5E0-FEB733F419BA}</a:tableStyleId>
              </a:tblPr>
              <a:tblGrid>
                <a:gridCol w="6368042">
                  <a:extLst>
                    <a:ext uri="{9D8B030D-6E8A-4147-A177-3AD203B41FA5}">
                      <a16:colId xmlns:a16="http://schemas.microsoft.com/office/drawing/2014/main" val="3549183611"/>
                    </a:ext>
                  </a:extLst>
                </a:gridCol>
                <a:gridCol w="3158343">
                  <a:extLst>
                    <a:ext uri="{9D8B030D-6E8A-4147-A177-3AD203B41FA5}">
                      <a16:colId xmlns:a16="http://schemas.microsoft.com/office/drawing/2014/main" val="921520539"/>
                    </a:ext>
                  </a:extLst>
                </a:gridCol>
              </a:tblGrid>
              <a:tr h="1108196">
                <a:tc>
                  <a:txBody>
                    <a:bodyPr/>
                    <a:lstStyle/>
                    <a:p>
                      <a:pPr algn="ctr" rtl="0" fontAlgn="ctr"/>
                      <a:r>
                        <a:rPr lang="en-IN" sz="2000" u="none" strike="noStrike">
                          <a:effectLst/>
                        </a:rPr>
                        <a:t> SILJORA-KALIMATI (MANGANESE &amp; IRON MINE)</a:t>
                      </a:r>
                      <a:endParaRPr lang="en-IN" sz="2000" b="1" i="0" u="none" strike="noStrike">
                        <a:solidFill>
                          <a:srgbClr val="000000"/>
                        </a:solidFill>
                        <a:effectLst/>
                        <a:latin typeface="Aptos" panose="020B0004020202020204" pitchFamily="34" charset="0"/>
                      </a:endParaRPr>
                    </a:p>
                  </a:txBody>
                  <a:tcPr marL="7620" marR="7620" marT="7620" marB="0" anchor="ctr">
                    <a:solidFill>
                      <a:schemeClr val="accent5">
                        <a:lumMod val="20000"/>
                        <a:lumOff val="80000"/>
                      </a:schemeClr>
                    </a:solidFill>
                  </a:tcPr>
                </a:tc>
                <a:tc>
                  <a:txBody>
                    <a:bodyPr/>
                    <a:lstStyle/>
                    <a:p>
                      <a:pPr algn="ctr" rtl="0" fontAlgn="ctr"/>
                      <a:r>
                        <a:rPr lang="en-IN" sz="2000" u="none" strike="noStrike">
                          <a:effectLst/>
                        </a:rPr>
                        <a:t>Area &gt; 700 Ha</a:t>
                      </a:r>
                      <a:endParaRPr lang="en-IN" sz="2000" b="1" i="0" u="none" strike="noStrike">
                        <a:solidFill>
                          <a:srgbClr val="000000"/>
                        </a:solidFill>
                        <a:effectLst/>
                        <a:latin typeface="Aptos" panose="020B0004020202020204" pitchFamily="34" charset="0"/>
                      </a:endParaRPr>
                    </a:p>
                  </a:txBody>
                  <a:tcPr marL="7620" marR="7620" marT="7620" marB="0" anchor="ctr">
                    <a:solidFill>
                      <a:schemeClr val="accent5">
                        <a:lumMod val="20000"/>
                        <a:lumOff val="80000"/>
                      </a:schemeClr>
                    </a:solidFill>
                  </a:tcPr>
                </a:tc>
                <a:extLst>
                  <a:ext uri="{0D108BD9-81ED-4DB2-BD59-A6C34878D82A}">
                    <a16:rowId xmlns:a16="http://schemas.microsoft.com/office/drawing/2014/main" val="3443463707"/>
                  </a:ext>
                </a:extLst>
              </a:tr>
              <a:tr h="554098">
                <a:tc>
                  <a:txBody>
                    <a:bodyPr/>
                    <a:lstStyle/>
                    <a:p>
                      <a:pPr algn="ctr" rtl="0" fontAlgn="ctr"/>
                      <a:r>
                        <a:rPr lang="en-IN" sz="2000" u="none" strike="noStrike">
                          <a:solidFill>
                            <a:schemeClr val="bg1"/>
                          </a:solidFill>
                          <a:effectLst/>
                        </a:rPr>
                        <a:t>LEASE PERIOD UPTO</a:t>
                      </a:r>
                      <a:endParaRPr lang="en-IN" sz="2000" b="1" i="0" u="none" strike="noStrike">
                        <a:solidFill>
                          <a:schemeClr val="bg1"/>
                        </a:solidFill>
                        <a:effectLst/>
                        <a:latin typeface="Aptos" panose="020B0004020202020204" pitchFamily="34" charset="0"/>
                      </a:endParaRPr>
                    </a:p>
                  </a:txBody>
                  <a:tcPr marL="7620" marR="7620" marT="7620" marB="0" anchor="ctr">
                    <a:solidFill>
                      <a:schemeClr val="bg2">
                        <a:lumMod val="10000"/>
                      </a:schemeClr>
                    </a:solidFill>
                  </a:tcPr>
                </a:tc>
                <a:tc>
                  <a:txBody>
                    <a:bodyPr/>
                    <a:lstStyle/>
                    <a:p>
                      <a:pPr algn="ctr" rtl="0" fontAlgn="ctr"/>
                      <a:r>
                        <a:rPr lang="en-IN" sz="2000" u="none" strike="noStrike">
                          <a:solidFill>
                            <a:schemeClr val="bg1"/>
                          </a:solidFill>
                          <a:effectLst/>
                        </a:rPr>
                        <a:t>2070</a:t>
                      </a:r>
                      <a:endParaRPr lang="en-IN" sz="2000" b="1" i="0" u="none" strike="noStrike">
                        <a:solidFill>
                          <a:schemeClr val="bg1"/>
                        </a:solidFill>
                        <a:effectLst/>
                        <a:latin typeface="Aptos" panose="020B0004020202020204" pitchFamily="34" charset="0"/>
                      </a:endParaRPr>
                    </a:p>
                  </a:txBody>
                  <a:tcPr marL="7620" marR="7620" marT="7620" marB="0" anchor="ctr">
                    <a:solidFill>
                      <a:schemeClr val="bg2">
                        <a:lumMod val="10000"/>
                      </a:schemeClr>
                    </a:solidFill>
                  </a:tcPr>
                </a:tc>
                <a:extLst>
                  <a:ext uri="{0D108BD9-81ED-4DB2-BD59-A6C34878D82A}">
                    <a16:rowId xmlns:a16="http://schemas.microsoft.com/office/drawing/2014/main" val="751634900"/>
                  </a:ext>
                </a:extLst>
              </a:tr>
              <a:tr h="554098">
                <a:tc rowSpan="2">
                  <a:txBody>
                    <a:bodyPr/>
                    <a:lstStyle/>
                    <a:p>
                      <a:pPr algn="ctr" rtl="0" fontAlgn="ctr"/>
                      <a:r>
                        <a:rPr lang="en-IN" sz="2000" u="none" strike="noStrike">
                          <a:effectLst/>
                        </a:rPr>
                        <a:t>CAPACITY (Tons in ‘000)</a:t>
                      </a:r>
                      <a:endParaRPr lang="en-IN" sz="2000" b="1" i="0" u="none" strike="noStrike">
                        <a:solidFill>
                          <a:srgbClr val="000000"/>
                        </a:solidFill>
                        <a:effectLst/>
                        <a:latin typeface="Aptos" panose="020B0004020202020204" pitchFamily="34" charset="0"/>
                      </a:endParaRPr>
                    </a:p>
                  </a:txBody>
                  <a:tcPr marL="7620" marR="7620" marT="7620" marB="0" anchor="ctr">
                    <a:solidFill>
                      <a:schemeClr val="accent5">
                        <a:lumMod val="20000"/>
                        <a:lumOff val="80000"/>
                      </a:schemeClr>
                    </a:solidFill>
                  </a:tcPr>
                </a:tc>
                <a:tc>
                  <a:txBody>
                    <a:bodyPr/>
                    <a:lstStyle/>
                    <a:p>
                      <a:pPr algn="ctr" rtl="0" fontAlgn="ctr"/>
                      <a:r>
                        <a:rPr lang="en-IN" sz="2000" u="none" strike="noStrike">
                          <a:effectLst/>
                        </a:rPr>
                        <a:t>Mn - 189</a:t>
                      </a:r>
                      <a:endParaRPr lang="en-IN" sz="2000" b="1" i="0" u="none" strike="noStrike">
                        <a:solidFill>
                          <a:srgbClr val="000000"/>
                        </a:solidFill>
                        <a:effectLst/>
                        <a:latin typeface="Aptos" panose="020B0004020202020204" pitchFamily="34" charset="0"/>
                      </a:endParaRPr>
                    </a:p>
                  </a:txBody>
                  <a:tcPr marL="7620" marR="7620" marT="7620" marB="0" anchor="ctr">
                    <a:solidFill>
                      <a:schemeClr val="accent5">
                        <a:lumMod val="20000"/>
                        <a:lumOff val="80000"/>
                      </a:schemeClr>
                    </a:solidFill>
                  </a:tcPr>
                </a:tc>
                <a:extLst>
                  <a:ext uri="{0D108BD9-81ED-4DB2-BD59-A6C34878D82A}">
                    <a16:rowId xmlns:a16="http://schemas.microsoft.com/office/drawing/2014/main" val="3912957653"/>
                  </a:ext>
                </a:extLst>
              </a:tr>
              <a:tr h="554098">
                <a:tc vMerge="1">
                  <a:txBody>
                    <a:bodyPr/>
                    <a:lstStyle/>
                    <a:p>
                      <a:endParaRPr lang="en-IN"/>
                    </a:p>
                  </a:txBody>
                  <a:tcPr/>
                </a:tc>
                <a:tc>
                  <a:txBody>
                    <a:bodyPr/>
                    <a:lstStyle/>
                    <a:p>
                      <a:pPr algn="ctr" rtl="0" fontAlgn="ctr"/>
                      <a:r>
                        <a:rPr lang="en-IN" sz="2000" u="none" strike="noStrike">
                          <a:effectLst/>
                        </a:rPr>
                        <a:t>Fe - 136 </a:t>
                      </a:r>
                      <a:endParaRPr lang="en-IN" sz="2000" b="1" i="0" u="none" strike="noStrike">
                        <a:solidFill>
                          <a:srgbClr val="000000"/>
                        </a:solidFill>
                        <a:effectLst/>
                        <a:latin typeface="Constantia" panose="02030602050306030303" pitchFamily="18" charset="0"/>
                      </a:endParaRPr>
                    </a:p>
                  </a:txBody>
                  <a:tcPr marL="7620" marR="7620" marT="7620" marB="0" anchor="ctr">
                    <a:solidFill>
                      <a:schemeClr val="accent5">
                        <a:lumMod val="20000"/>
                        <a:lumOff val="80000"/>
                      </a:schemeClr>
                    </a:solidFill>
                  </a:tcPr>
                </a:tc>
                <a:extLst>
                  <a:ext uri="{0D108BD9-81ED-4DB2-BD59-A6C34878D82A}">
                    <a16:rowId xmlns:a16="http://schemas.microsoft.com/office/drawing/2014/main" val="54687663"/>
                  </a:ext>
                </a:extLst>
              </a:tr>
              <a:tr h="554098">
                <a:tc>
                  <a:txBody>
                    <a:bodyPr/>
                    <a:lstStyle/>
                    <a:p>
                      <a:pPr algn="ctr" rtl="0" fontAlgn="ctr"/>
                      <a:r>
                        <a:rPr lang="en-IN" sz="2000" u="none" strike="noStrike">
                          <a:solidFill>
                            <a:schemeClr val="bg1"/>
                          </a:solidFill>
                          <a:effectLst/>
                        </a:rPr>
                        <a:t>PROJECT COST</a:t>
                      </a:r>
                      <a:endParaRPr lang="en-IN" sz="2000" b="1" i="0" u="none" strike="noStrike">
                        <a:solidFill>
                          <a:schemeClr val="bg1"/>
                        </a:solidFill>
                        <a:effectLst/>
                        <a:latin typeface="Aptos" panose="020B0004020202020204" pitchFamily="34" charset="0"/>
                      </a:endParaRPr>
                    </a:p>
                  </a:txBody>
                  <a:tcPr marL="7620" marR="7620" marT="7620" marB="0" anchor="ctr">
                    <a:solidFill>
                      <a:schemeClr val="bg2">
                        <a:lumMod val="10000"/>
                      </a:schemeClr>
                    </a:solidFill>
                  </a:tcPr>
                </a:tc>
                <a:tc>
                  <a:txBody>
                    <a:bodyPr/>
                    <a:lstStyle/>
                    <a:p>
                      <a:pPr algn="ctr" rtl="0" fontAlgn="ctr"/>
                      <a:r>
                        <a:rPr lang="en-IN" sz="2000" u="none" strike="noStrike">
                          <a:solidFill>
                            <a:schemeClr val="bg1"/>
                          </a:solidFill>
                          <a:effectLst/>
                        </a:rPr>
                        <a:t>₹ 1000 Crore</a:t>
                      </a:r>
                      <a:endParaRPr lang="en-IN" sz="2000" b="1" i="0" u="none" strike="noStrike">
                        <a:solidFill>
                          <a:schemeClr val="bg1"/>
                        </a:solidFill>
                        <a:effectLst/>
                        <a:latin typeface="Constantia" panose="02030602050306030303" pitchFamily="18" charset="0"/>
                      </a:endParaRPr>
                    </a:p>
                  </a:txBody>
                  <a:tcPr marL="7620" marR="7620" marT="7620" marB="0" anchor="ctr">
                    <a:solidFill>
                      <a:schemeClr val="bg2">
                        <a:lumMod val="10000"/>
                      </a:schemeClr>
                    </a:solidFill>
                  </a:tcPr>
                </a:tc>
                <a:extLst>
                  <a:ext uri="{0D108BD9-81ED-4DB2-BD59-A6C34878D82A}">
                    <a16:rowId xmlns:a16="http://schemas.microsoft.com/office/drawing/2014/main" val="3878670419"/>
                  </a:ext>
                </a:extLst>
              </a:tr>
              <a:tr h="554098">
                <a:tc rowSpan="2">
                  <a:txBody>
                    <a:bodyPr/>
                    <a:lstStyle/>
                    <a:p>
                      <a:pPr algn="ctr" rtl="0" fontAlgn="ctr"/>
                      <a:r>
                        <a:rPr lang="en-IN" sz="2000" u="none" strike="noStrike">
                          <a:effectLst/>
                        </a:rPr>
                        <a:t>MARGIN / TON</a:t>
                      </a:r>
                      <a:endParaRPr lang="en-IN" sz="2000" b="1" i="0" u="none" strike="noStrike">
                        <a:solidFill>
                          <a:srgbClr val="000000"/>
                        </a:solidFill>
                        <a:effectLst/>
                        <a:latin typeface="Aptos" panose="020B0004020202020204" pitchFamily="34" charset="0"/>
                      </a:endParaRPr>
                    </a:p>
                  </a:txBody>
                  <a:tcPr marL="7620" marR="7620" marT="7620" marB="0" anchor="ctr">
                    <a:solidFill>
                      <a:schemeClr val="accent5">
                        <a:lumMod val="20000"/>
                        <a:lumOff val="80000"/>
                      </a:schemeClr>
                    </a:solidFill>
                  </a:tcPr>
                </a:tc>
                <a:tc>
                  <a:txBody>
                    <a:bodyPr/>
                    <a:lstStyle/>
                    <a:p>
                      <a:pPr algn="ctr" rtl="0" fontAlgn="ctr"/>
                      <a:r>
                        <a:rPr lang="en-IN" sz="2000" u="none" strike="noStrike">
                          <a:effectLst/>
                        </a:rPr>
                        <a:t>₹ 7000  – Mn Ore</a:t>
                      </a:r>
                      <a:endParaRPr lang="en-IN" sz="2000" b="1" i="0" u="none" strike="noStrike">
                        <a:solidFill>
                          <a:srgbClr val="000000"/>
                        </a:solidFill>
                        <a:effectLst/>
                        <a:latin typeface="Constantia" panose="02030602050306030303" pitchFamily="18" charset="0"/>
                      </a:endParaRPr>
                    </a:p>
                  </a:txBody>
                  <a:tcPr marL="7620" marR="7620" marT="7620" marB="0" anchor="ctr">
                    <a:solidFill>
                      <a:schemeClr val="accent5">
                        <a:lumMod val="20000"/>
                        <a:lumOff val="80000"/>
                      </a:schemeClr>
                    </a:solidFill>
                  </a:tcPr>
                </a:tc>
                <a:extLst>
                  <a:ext uri="{0D108BD9-81ED-4DB2-BD59-A6C34878D82A}">
                    <a16:rowId xmlns:a16="http://schemas.microsoft.com/office/drawing/2014/main" val="2725885062"/>
                  </a:ext>
                </a:extLst>
              </a:tr>
              <a:tr h="554098">
                <a:tc vMerge="1">
                  <a:txBody>
                    <a:bodyPr/>
                    <a:lstStyle/>
                    <a:p>
                      <a:endParaRPr lang="en-IN"/>
                    </a:p>
                  </a:txBody>
                  <a:tcPr/>
                </a:tc>
                <a:tc>
                  <a:txBody>
                    <a:bodyPr/>
                    <a:lstStyle/>
                    <a:p>
                      <a:pPr algn="ctr" rtl="0" fontAlgn="ctr"/>
                      <a:r>
                        <a:rPr lang="en-IN" sz="2000" u="none" strike="noStrike">
                          <a:effectLst/>
                        </a:rPr>
                        <a:t>₹ 3000  - Fe Ore</a:t>
                      </a:r>
                      <a:endParaRPr lang="en-IN" sz="2000" b="1" i="0" u="none" strike="noStrike">
                        <a:solidFill>
                          <a:srgbClr val="000000"/>
                        </a:solidFill>
                        <a:effectLst/>
                        <a:latin typeface="Constantia" panose="02030602050306030303" pitchFamily="18" charset="0"/>
                      </a:endParaRPr>
                    </a:p>
                  </a:txBody>
                  <a:tcPr marL="7620" marR="7620" marT="7620" marB="0" anchor="ctr">
                    <a:solidFill>
                      <a:schemeClr val="accent5">
                        <a:lumMod val="20000"/>
                        <a:lumOff val="80000"/>
                      </a:schemeClr>
                    </a:solidFill>
                  </a:tcPr>
                </a:tc>
                <a:extLst>
                  <a:ext uri="{0D108BD9-81ED-4DB2-BD59-A6C34878D82A}">
                    <a16:rowId xmlns:a16="http://schemas.microsoft.com/office/drawing/2014/main" val="1797093300"/>
                  </a:ext>
                </a:extLst>
              </a:tr>
            </a:tbl>
          </a:graphicData>
        </a:graphic>
      </p:graphicFrame>
      <p:cxnSp>
        <p:nvCxnSpPr>
          <p:cNvPr id="4" name="Straight Connector 3">
            <a:extLst>
              <a:ext uri="{FF2B5EF4-FFF2-40B4-BE49-F238E27FC236}">
                <a16:creationId xmlns:a16="http://schemas.microsoft.com/office/drawing/2014/main" id="{4AA0B21E-846F-4DA4-F9F6-181DFDAE557B}"/>
              </a:ext>
            </a:extLst>
          </p:cNvPr>
          <p:cNvCxnSpPr/>
          <p:nvPr/>
        </p:nvCxnSpPr>
        <p:spPr>
          <a:xfrm>
            <a:off x="0" y="695325"/>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8480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6C6B9-8705-CDC4-A3BD-17A9789644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A7912-FBF8-817B-8C36-0A7E10BD087A}"/>
              </a:ext>
            </a:extLst>
          </p:cNvPr>
          <p:cNvSpPr>
            <a:spLocks noGrp="1"/>
          </p:cNvSpPr>
          <p:nvPr>
            <p:ph type="title"/>
          </p:nvPr>
        </p:nvSpPr>
        <p:spPr>
          <a:xfrm>
            <a:off x="1955158" y="64821"/>
            <a:ext cx="8016212" cy="702305"/>
          </a:xfrm>
        </p:spPr>
        <p:txBody>
          <a:bodyPr>
            <a:normAutofit/>
          </a:bodyPr>
          <a:lstStyle/>
          <a:p>
            <a:r>
              <a:rPr lang="en-US" sz="3600" b="1" spc="-50">
                <a:solidFill>
                  <a:schemeClr val="accent6">
                    <a:lumMod val="50000"/>
                  </a:schemeClr>
                </a:solidFill>
                <a:latin typeface="Segoe UI Black" panose="020B0A02040204020203" pitchFamily="34" charset="0"/>
                <a:ea typeface="Segoe UI Black" panose="020B0A02040204020203" pitchFamily="34" charset="0"/>
                <a:cs typeface="+mn-cs"/>
              </a:rPr>
              <a:t>Iron &amp; Manganese Mine PROPOSAL</a:t>
            </a:r>
            <a:endParaRPr lang="en-IN" sz="3600" b="1" spc="-50">
              <a:solidFill>
                <a:schemeClr val="accent6">
                  <a:lumMod val="50000"/>
                </a:schemeClr>
              </a:solidFill>
              <a:latin typeface="Segoe UI Black" panose="020B0A02040204020203" pitchFamily="34" charset="0"/>
              <a:ea typeface="Segoe UI Black" panose="020B0A02040204020203" pitchFamily="34" charset="0"/>
              <a:cs typeface="+mn-cs"/>
            </a:endParaRPr>
          </a:p>
        </p:txBody>
      </p:sp>
      <p:graphicFrame>
        <p:nvGraphicFramePr>
          <p:cNvPr id="20" name="Table 19">
            <a:extLst>
              <a:ext uri="{FF2B5EF4-FFF2-40B4-BE49-F238E27FC236}">
                <a16:creationId xmlns:a16="http://schemas.microsoft.com/office/drawing/2014/main" id="{3B34B37D-70C2-15CF-B907-BE64DAED836C}"/>
              </a:ext>
            </a:extLst>
          </p:cNvPr>
          <p:cNvGraphicFramePr>
            <a:graphicFrameLocks noGrp="1"/>
          </p:cNvGraphicFramePr>
          <p:nvPr>
            <p:extLst>
              <p:ext uri="{D42A27DB-BD31-4B8C-83A1-F6EECF244321}">
                <p14:modId xmlns:p14="http://schemas.microsoft.com/office/powerpoint/2010/main" val="2258166724"/>
              </p:ext>
            </p:extLst>
          </p:nvPr>
        </p:nvGraphicFramePr>
        <p:xfrm>
          <a:off x="1225578" y="767126"/>
          <a:ext cx="9011264" cy="6303651"/>
        </p:xfrm>
        <a:graphic>
          <a:graphicData uri="http://schemas.openxmlformats.org/drawingml/2006/table">
            <a:tbl>
              <a:tblPr>
                <a:tableStyleId>{D113A9D2-9D6B-4929-AA2D-F23B5EE8CBE7}</a:tableStyleId>
              </a:tblPr>
              <a:tblGrid>
                <a:gridCol w="5058696">
                  <a:extLst>
                    <a:ext uri="{9D8B030D-6E8A-4147-A177-3AD203B41FA5}">
                      <a16:colId xmlns:a16="http://schemas.microsoft.com/office/drawing/2014/main" val="3935470794"/>
                    </a:ext>
                  </a:extLst>
                </a:gridCol>
                <a:gridCol w="3952568">
                  <a:extLst>
                    <a:ext uri="{9D8B030D-6E8A-4147-A177-3AD203B41FA5}">
                      <a16:colId xmlns:a16="http://schemas.microsoft.com/office/drawing/2014/main" val="3154770402"/>
                    </a:ext>
                  </a:extLst>
                </a:gridCol>
              </a:tblGrid>
              <a:tr h="536490">
                <a:tc>
                  <a:txBody>
                    <a:bodyPr/>
                    <a:lstStyle/>
                    <a:p>
                      <a:pPr algn="ctr" rtl="0" fontAlgn="ctr"/>
                      <a:r>
                        <a:rPr lang="en-IN" sz="3200" b="1" u="none" strike="noStrike" kern="1200">
                          <a:solidFill>
                            <a:schemeClr val="tx1"/>
                          </a:solidFill>
                          <a:effectLst/>
                          <a:latin typeface="+mn-lt"/>
                          <a:ea typeface="+mn-ea"/>
                          <a:cs typeface="+mn-cs"/>
                        </a:rPr>
                        <a:t>Project Description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rtl="0" fontAlgn="ctr"/>
                      <a:r>
                        <a:rPr lang="en-IN" sz="3200" b="1" u="none" strike="noStrike" kern="1200">
                          <a:solidFill>
                            <a:schemeClr val="tx1"/>
                          </a:solidFill>
                          <a:effectLst/>
                          <a:latin typeface="+mn-lt"/>
                          <a:ea typeface="+mn-ea"/>
                          <a:cs typeface="+mn-cs"/>
                        </a:rPr>
                        <a:t>Parameters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4004357832"/>
                  </a:ext>
                </a:extLst>
              </a:tr>
              <a:tr h="604483">
                <a:tc>
                  <a:txBody>
                    <a:bodyPr/>
                    <a:lstStyle/>
                    <a:p>
                      <a:pPr marL="0" algn="ctr" defTabSz="914400" rtl="0" eaLnBrk="1" fontAlgn="ctr" latinLnBrk="0" hangingPunct="1"/>
                      <a:endParaRPr lang="en-IN" sz="2400" b="1" u="none" strike="noStrike" kern="1200">
                        <a:solidFill>
                          <a:schemeClr val="tx1"/>
                        </a:solidFill>
                        <a:effectLst/>
                        <a:latin typeface="+mn-lt"/>
                        <a:ea typeface="+mn-ea"/>
                        <a:cs typeface="+mn-cs"/>
                      </a:endParaRPr>
                    </a:p>
                    <a:p>
                      <a:pPr marL="0" algn="ctr" defTabSz="914400" rtl="0" eaLnBrk="1" fontAlgn="ctr" latinLnBrk="0" hangingPunct="1"/>
                      <a:r>
                        <a:rPr lang="en-IN" sz="2400" b="1" u="none" strike="noStrike" kern="1200">
                          <a:solidFill>
                            <a:schemeClr val="tx1"/>
                          </a:solidFill>
                          <a:effectLst/>
                          <a:latin typeface="+mn-lt"/>
                          <a:ea typeface="+mn-ea"/>
                          <a:cs typeface="+mn-cs"/>
                        </a:rPr>
                        <a:t> SILJORA-KALIMATI </a:t>
                      </a:r>
                    </a:p>
                    <a:p>
                      <a:pPr marL="0" algn="ctr" defTabSz="914400" rtl="0" eaLnBrk="1" fontAlgn="ctr" latinLnBrk="0" hangingPunct="1"/>
                      <a:r>
                        <a:rPr lang="en-IN" sz="2400" b="1" u="none" strike="noStrike" kern="1200">
                          <a:solidFill>
                            <a:schemeClr val="tx1"/>
                          </a:solidFill>
                          <a:effectLst/>
                          <a:latin typeface="+mn-lt"/>
                          <a:ea typeface="+mn-ea"/>
                          <a:cs typeface="+mn-cs"/>
                        </a:rPr>
                        <a:t>MANGANESE &amp; IRON MINE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800" b="1" u="none" strike="noStrike">
                          <a:solidFill>
                            <a:schemeClr val="tx1"/>
                          </a:solidFill>
                          <a:effectLst/>
                        </a:rPr>
                        <a:t>Area &gt; 700 Ha</a:t>
                      </a:r>
                      <a:endParaRPr lang="en-US" sz="28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08869030"/>
                  </a:ext>
                </a:extLst>
              </a:tr>
              <a:tr h="662719">
                <a:tc>
                  <a:txBody>
                    <a:bodyPr/>
                    <a:lstStyle/>
                    <a:p>
                      <a:pPr marL="0" algn="ctr" defTabSz="914400" rtl="0" eaLnBrk="1" fontAlgn="ctr" latinLnBrk="0" hangingPunct="1"/>
                      <a:r>
                        <a:rPr lang="en-IN" sz="2400" b="1" u="none" strike="noStrike" kern="1200">
                          <a:solidFill>
                            <a:schemeClr val="tx1"/>
                          </a:solidFill>
                          <a:effectLst/>
                          <a:latin typeface="+mn-lt"/>
                          <a:ea typeface="+mn-ea"/>
                          <a:cs typeface="+mn-cs"/>
                        </a:rPr>
                        <a:t>Lease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IN" sz="2800" b="1" u="none" strike="noStrike">
                          <a:solidFill>
                            <a:schemeClr val="tx1"/>
                          </a:solidFill>
                          <a:effectLst/>
                        </a:rPr>
                        <a:t>2070</a:t>
                      </a:r>
                      <a:endParaRPr lang="en-IN" sz="28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276932418"/>
                  </a:ext>
                </a:extLst>
              </a:tr>
              <a:tr h="715322">
                <a:tc>
                  <a:txBody>
                    <a:bodyPr/>
                    <a:lstStyle/>
                    <a:p>
                      <a:pPr marL="0" algn="ctr" defTabSz="914400" rtl="0" eaLnBrk="1" fontAlgn="ctr" latinLnBrk="0" hangingPunct="1"/>
                      <a:r>
                        <a:rPr lang="en-IN" sz="2400" b="1" u="none" strike="noStrike" kern="1200">
                          <a:solidFill>
                            <a:schemeClr val="tx1"/>
                          </a:solidFill>
                          <a:effectLst/>
                          <a:latin typeface="+mn-lt"/>
                          <a:ea typeface="+mn-ea"/>
                          <a:cs typeface="+mn-cs"/>
                        </a:rPr>
                        <a:t>Capacity (Tons in ‘000)</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IN" sz="2800" b="1" u="none" strike="noStrike">
                          <a:solidFill>
                            <a:schemeClr val="tx1"/>
                          </a:solidFill>
                          <a:effectLst/>
                        </a:rPr>
                        <a:t>Mn - 190</a:t>
                      </a:r>
                    </a:p>
                    <a:p>
                      <a:pPr algn="ctr" fontAlgn="ctr"/>
                      <a:r>
                        <a:rPr lang="en-IN" sz="2800" b="1" i="0" u="none" strike="noStrike">
                          <a:solidFill>
                            <a:schemeClr val="tx1"/>
                          </a:solidFill>
                          <a:effectLst/>
                          <a:latin typeface="Constantia" panose="02030602050306030303" pitchFamily="18" charset="0"/>
                        </a:rPr>
                        <a:t>Fe - 140 </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75536037"/>
                  </a:ext>
                </a:extLst>
              </a:tr>
              <a:tr h="715322">
                <a:tc>
                  <a:txBody>
                    <a:bodyPr/>
                    <a:lstStyle/>
                    <a:p>
                      <a:pPr marL="0" algn="ctr" defTabSz="914400" rtl="0" eaLnBrk="1" fontAlgn="ctr" latinLnBrk="0" hangingPunct="1"/>
                      <a:r>
                        <a:rPr lang="en-US" sz="2400" b="1" u="none" strike="noStrike" kern="1200">
                          <a:solidFill>
                            <a:schemeClr val="tx1"/>
                          </a:solidFill>
                          <a:effectLst/>
                          <a:latin typeface="+mn-lt"/>
                          <a:ea typeface="+mn-ea"/>
                          <a:cs typeface="+mn-cs"/>
                        </a:rPr>
                        <a:t>Project Cost</a:t>
                      </a:r>
                      <a:endParaRPr lang="en-IN" sz="2400" b="1" u="none" strike="noStrike" kern="1200">
                        <a:solidFill>
                          <a:schemeClr val="tx1"/>
                        </a:solidFill>
                        <a:effectLst/>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IN" sz="2800" b="1" i="0" u="none" strike="noStrike">
                          <a:solidFill>
                            <a:schemeClr val="tx1"/>
                          </a:solidFill>
                          <a:effectLst/>
                          <a:latin typeface="Constantia" panose="02030602050306030303" pitchFamily="18" charset="0"/>
                        </a:rPr>
                        <a:t>₹ 1000 Crore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444363712"/>
                  </a:ext>
                </a:extLst>
              </a:tr>
              <a:tr h="715322">
                <a:tc>
                  <a:txBody>
                    <a:bodyPr/>
                    <a:lstStyle/>
                    <a:p>
                      <a:pPr marL="0" algn="ctr" defTabSz="914400" rtl="0" eaLnBrk="1" fontAlgn="ctr" latinLnBrk="0" hangingPunct="1"/>
                      <a:r>
                        <a:rPr lang="en-US" sz="2400" b="1" u="none" strike="noStrike" kern="1200">
                          <a:solidFill>
                            <a:schemeClr val="tx1"/>
                          </a:solidFill>
                          <a:effectLst/>
                          <a:latin typeface="+mn-lt"/>
                          <a:ea typeface="+mn-ea"/>
                          <a:cs typeface="+mn-cs"/>
                        </a:rPr>
                        <a:t>Revenue </a:t>
                      </a:r>
                    </a:p>
                    <a:p>
                      <a:pPr marL="0" algn="ctr" defTabSz="914400" rtl="0" eaLnBrk="1" fontAlgn="ctr" latinLnBrk="0" hangingPunct="1"/>
                      <a:r>
                        <a:rPr lang="en-US" sz="2400" b="1" u="none" strike="noStrike" kern="1200">
                          <a:solidFill>
                            <a:schemeClr val="tx1"/>
                          </a:solidFill>
                          <a:effectLst/>
                          <a:latin typeface="+mn-lt"/>
                          <a:ea typeface="+mn-ea"/>
                          <a:cs typeface="+mn-cs"/>
                        </a:rPr>
                        <a:t>(12 K Mn &amp; 6 K Fe / Ton)</a:t>
                      </a:r>
                      <a:endParaRPr lang="en-IN" sz="2400" b="1" u="none" strike="noStrike" kern="1200">
                        <a:solidFill>
                          <a:schemeClr val="tx1"/>
                        </a:solidFill>
                        <a:effectLst/>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endParaRPr lang="en-IN" sz="28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988631280"/>
                  </a:ext>
                </a:extLst>
              </a:tr>
              <a:tr h="715322">
                <a:tc>
                  <a:txBody>
                    <a:bodyPr/>
                    <a:lstStyle/>
                    <a:p>
                      <a:pPr marL="0" algn="ctr" defTabSz="914400" rtl="0" eaLnBrk="1" fontAlgn="ctr" latinLnBrk="0" hangingPunct="1"/>
                      <a:r>
                        <a:rPr lang="en-US" sz="2400" b="1" u="none" strike="noStrike" kern="1200">
                          <a:solidFill>
                            <a:schemeClr val="tx1"/>
                          </a:solidFill>
                          <a:effectLst/>
                          <a:latin typeface="+mn-lt"/>
                          <a:ea typeface="+mn-ea"/>
                          <a:cs typeface="+mn-cs"/>
                        </a:rPr>
                        <a:t>Margin /  Ton</a:t>
                      </a:r>
                      <a:endParaRPr lang="en-IN" sz="2400" b="1" u="none" strike="noStrike" kern="1200">
                        <a:solidFill>
                          <a:schemeClr val="tx1"/>
                        </a:solidFill>
                        <a:effectLst/>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IN" sz="2800" b="1" i="0" u="none" strike="noStrike">
                          <a:solidFill>
                            <a:schemeClr val="tx1"/>
                          </a:solidFill>
                          <a:effectLst/>
                          <a:latin typeface="Constantia" panose="02030602050306030303" pitchFamily="18" charset="0"/>
                        </a:rPr>
                        <a:t>₹ 7000 </a:t>
                      </a:r>
                      <a:r>
                        <a:rPr lang="en-IN" sz="2800" b="1" u="none" strike="noStrike">
                          <a:solidFill>
                            <a:schemeClr val="tx1"/>
                          </a:solidFill>
                          <a:effectLst/>
                        </a:rPr>
                        <a:t> – Mn Ore</a:t>
                      </a:r>
                    </a:p>
                    <a:p>
                      <a:pPr algn="ctr" fontAlgn="ctr"/>
                      <a:r>
                        <a:rPr lang="en-IN" sz="2800" b="1" i="0" u="none" strike="noStrike">
                          <a:solidFill>
                            <a:schemeClr val="tx1"/>
                          </a:solidFill>
                          <a:effectLst/>
                          <a:latin typeface="Constantia" panose="02030602050306030303" pitchFamily="18" charset="0"/>
                        </a:rPr>
                        <a:t>₹ 3000  - Fe Ore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714242163"/>
                  </a:ext>
                </a:extLst>
              </a:tr>
              <a:tr h="715322">
                <a:tc>
                  <a:txBody>
                    <a:bodyPr/>
                    <a:lstStyle/>
                    <a:p>
                      <a:pPr marL="0" algn="ctr" defTabSz="914400" rtl="0" eaLnBrk="1" fontAlgn="ctr" latinLnBrk="0" hangingPunct="1"/>
                      <a:r>
                        <a:rPr lang="en-US" sz="2400" b="1" u="none" strike="noStrike" kern="1200">
                          <a:solidFill>
                            <a:schemeClr val="tx1"/>
                          </a:solidFill>
                          <a:effectLst/>
                          <a:latin typeface="+mn-lt"/>
                          <a:ea typeface="+mn-ea"/>
                          <a:cs typeface="+mn-cs"/>
                        </a:rPr>
                        <a:t>Furnace Running Status</a:t>
                      </a:r>
                      <a:br>
                        <a:rPr lang="en-US" sz="2400" b="1" u="none" strike="noStrike" kern="1200">
                          <a:solidFill>
                            <a:schemeClr val="tx1"/>
                          </a:solidFill>
                          <a:effectLst/>
                          <a:latin typeface="+mn-lt"/>
                          <a:ea typeface="+mn-ea"/>
                          <a:cs typeface="+mn-cs"/>
                        </a:rPr>
                      </a:br>
                      <a:r>
                        <a:rPr lang="en-US" sz="2400" b="1" u="none" strike="noStrike" kern="1200">
                          <a:solidFill>
                            <a:schemeClr val="tx1"/>
                          </a:solidFill>
                          <a:effectLst/>
                          <a:latin typeface="+mn-lt"/>
                          <a:ea typeface="+mn-ea"/>
                          <a:cs typeface="+mn-cs"/>
                        </a:rPr>
                        <a:t>(Target of 100% running by 1</a:t>
                      </a:r>
                      <a:r>
                        <a:rPr lang="en-US" sz="2400" b="1" u="none" strike="noStrike" kern="1200" baseline="30000">
                          <a:solidFill>
                            <a:schemeClr val="tx1"/>
                          </a:solidFill>
                          <a:effectLst/>
                          <a:latin typeface="+mn-lt"/>
                          <a:ea typeface="+mn-ea"/>
                          <a:cs typeface="+mn-cs"/>
                        </a:rPr>
                        <a:t>st</a:t>
                      </a:r>
                      <a:r>
                        <a:rPr lang="en-US" sz="2400" b="1" u="none" strike="noStrike" kern="1200">
                          <a:solidFill>
                            <a:schemeClr val="tx1"/>
                          </a:solidFill>
                          <a:effectLst/>
                          <a:latin typeface="+mn-lt"/>
                          <a:ea typeface="+mn-ea"/>
                          <a:cs typeface="+mn-cs"/>
                        </a:rPr>
                        <a:t> Year)</a:t>
                      </a:r>
                      <a:endParaRPr lang="en-IN" sz="2400" b="1" u="none" strike="noStrike" kern="1200">
                        <a:solidFill>
                          <a:schemeClr val="tx1"/>
                        </a:solidFill>
                        <a:effectLst/>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800" b="1" i="0" u="none" strike="noStrike">
                          <a:solidFill>
                            <a:schemeClr val="tx1"/>
                          </a:solidFill>
                          <a:effectLst/>
                          <a:latin typeface="Constantia" panose="02030602050306030303" pitchFamily="18" charset="0"/>
                        </a:rPr>
                        <a:t>Total = 11</a:t>
                      </a:r>
                    </a:p>
                    <a:p>
                      <a:pPr algn="ctr" fontAlgn="ctr"/>
                      <a:r>
                        <a:rPr lang="en-US" sz="2800" b="1" i="0" u="none" strike="noStrike">
                          <a:solidFill>
                            <a:schemeClr val="tx1"/>
                          </a:solidFill>
                          <a:effectLst/>
                          <a:latin typeface="Constantia" panose="02030602050306030303" pitchFamily="18" charset="0"/>
                        </a:rPr>
                        <a:t>Operational = 8</a:t>
                      </a:r>
                      <a:endParaRPr lang="en-IN" sz="28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660627323"/>
                  </a:ext>
                </a:extLst>
              </a:tr>
            </a:tbl>
          </a:graphicData>
        </a:graphic>
      </p:graphicFrame>
    </p:spTree>
    <p:extLst>
      <p:ext uri="{BB962C8B-B14F-4D97-AF65-F5344CB8AC3E}">
        <p14:creationId xmlns:p14="http://schemas.microsoft.com/office/powerpoint/2010/main" val="1707473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609AC-3A39-F97F-17D2-6E99DF63297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68F8E8A-A87A-BA70-58E5-B8B6C8B2FA53}"/>
              </a:ext>
            </a:extLst>
          </p:cNvPr>
          <p:cNvSpPr txBox="1"/>
          <p:nvPr/>
        </p:nvSpPr>
        <p:spPr>
          <a:xfrm>
            <a:off x="54449" y="580103"/>
            <a:ext cx="6794184" cy="8771632"/>
          </a:xfrm>
          <a:prstGeom prst="rect">
            <a:avLst/>
          </a:prstGeom>
          <a:noFill/>
        </p:spPr>
        <p:txBody>
          <a:bodyPr wrap="square">
            <a:spAutoFit/>
          </a:bodyPr>
          <a:lstStyle/>
          <a:p>
            <a:pPr marL="285750" indent="-285750" algn="just">
              <a:buFont typeface="Wingdings" panose="05000000000000000000" pitchFamily="2" charset="2"/>
              <a:buChar char="Ø"/>
            </a:pPr>
            <a:r>
              <a:rPr lang="en-US" sz="1600"/>
              <a:t>Odisha has </a:t>
            </a:r>
            <a:r>
              <a:rPr lang="en-US" sz="1600" b="0" i="0">
                <a:solidFill>
                  <a:srgbClr val="131314"/>
                </a:solidFill>
                <a:effectLst/>
                <a:latin typeface="Google Sans Text"/>
              </a:rPr>
              <a:t>widespread presence which indicates a developed ecosystem for the steel industry across the state</a:t>
            </a:r>
            <a:r>
              <a:rPr lang="en-US" sz="1600"/>
              <a:t>  Out of 30 Districts, Steel industry is present in 12 districts contributing ~ 43% of Odisha’s Gross State Domestic Product (GSDP) of </a:t>
            </a:r>
            <a:r>
              <a:rPr lang="en-IN" sz="1600"/>
              <a:t>₹8 3 lakh crore in FY 24  </a:t>
            </a:r>
            <a:r>
              <a:rPr lang="en-IN" sz="1600">
                <a:hlinkClick r:id="rId3"/>
              </a:rPr>
              <a:t>(Link)</a:t>
            </a:r>
            <a:r>
              <a:rPr lang="en-IN" sz="1600"/>
              <a:t> </a:t>
            </a:r>
          </a:p>
          <a:p>
            <a:pPr marL="285750" indent="-285750" algn="just">
              <a:buFont typeface="Wingdings" panose="05000000000000000000" pitchFamily="2" charset="2"/>
              <a:buChar char="Ø"/>
            </a:pPr>
            <a:endParaRPr lang="en-IN" sz="1600"/>
          </a:p>
          <a:p>
            <a:pPr marL="285750" indent="-285750" algn="just">
              <a:buFont typeface="Wingdings" panose="05000000000000000000" pitchFamily="2" charset="2"/>
              <a:buChar char="Ø"/>
            </a:pPr>
            <a:r>
              <a:rPr lang="en-IN" sz="1600"/>
              <a:t>The Northern Odisha is extremely rich in Iron-Ore Reserves and consequently houses the largest number of Steel Industries  The districts of </a:t>
            </a:r>
            <a:r>
              <a:rPr lang="en-IN" sz="1800" i="0" err="1">
                <a:effectLst/>
                <a:latin typeface="Calibri" panose="020F0502020204030204" pitchFamily="34" charset="0"/>
              </a:rPr>
              <a:t>Sundergarh</a:t>
            </a:r>
            <a:r>
              <a:rPr lang="en-IN" sz="1800" i="0">
                <a:effectLst/>
                <a:latin typeface="Calibri" panose="020F0502020204030204" pitchFamily="34" charset="0"/>
              </a:rPr>
              <a:t>, </a:t>
            </a:r>
            <a:r>
              <a:rPr lang="en-IN" sz="1800" i="0" err="1">
                <a:effectLst/>
                <a:latin typeface="Calibri" panose="020F0502020204030204" pitchFamily="34" charset="0"/>
              </a:rPr>
              <a:t>Keonjhar</a:t>
            </a:r>
            <a:r>
              <a:rPr lang="en-IN" sz="1800" i="0">
                <a:effectLst/>
                <a:latin typeface="Calibri" panose="020F0502020204030204" pitchFamily="34" charset="0"/>
              </a:rPr>
              <a:t>, Jharsuguda alone constitute 90% of all Operating industries in the state </a:t>
            </a:r>
            <a:r>
              <a:rPr lang="en-IN" sz="1600"/>
              <a:t> </a:t>
            </a:r>
          </a:p>
          <a:p>
            <a:pPr marL="285750" indent="-285750" algn="just">
              <a:buFont typeface="Wingdings" panose="05000000000000000000" pitchFamily="2" charset="2"/>
              <a:buChar char="Ø"/>
            </a:pPr>
            <a:endParaRPr lang="en-IN" sz="1600"/>
          </a:p>
          <a:p>
            <a:pPr marL="285750" indent="-285750" algn="just">
              <a:buFont typeface="Wingdings" panose="05000000000000000000" pitchFamily="2" charset="2"/>
              <a:buChar char="Ø"/>
            </a:pPr>
            <a:r>
              <a:rPr lang="en-IN" sz="1600"/>
              <a:t>There is an opportunity </a:t>
            </a:r>
            <a:r>
              <a:rPr lang="en-IN" sz="1600" b="0" i="0">
                <a:solidFill>
                  <a:srgbClr val="131314"/>
                </a:solidFill>
                <a:effectLst/>
                <a:latin typeface="Google Sans Text"/>
              </a:rPr>
              <a:t>for acquisition / revival of 9 Non-Operational </a:t>
            </a:r>
            <a:r>
              <a:rPr lang="en-IN" sz="1600">
                <a:solidFill>
                  <a:srgbClr val="131314"/>
                </a:solidFill>
                <a:latin typeface="Google Sans Text"/>
              </a:rPr>
              <a:t>plants located in Mineral rich region of Northern Odisha </a:t>
            </a:r>
            <a:r>
              <a:rPr lang="en-IN" sz="1600" b="0" i="0">
                <a:solidFill>
                  <a:srgbClr val="131314"/>
                </a:solidFill>
                <a:effectLst/>
                <a:latin typeface="Google Sans Text"/>
              </a:rPr>
              <a:t> </a:t>
            </a:r>
            <a:endParaRPr lang="en-IN" sz="1600"/>
          </a:p>
          <a:p>
            <a:pPr marL="285750" indent="-285750" algn="just">
              <a:buFont typeface="Wingdings" panose="05000000000000000000" pitchFamily="2" charset="2"/>
              <a:buChar char="Ø"/>
            </a:pPr>
            <a:endParaRPr lang="en-IN" sz="1600" b="1">
              <a:solidFill>
                <a:srgbClr val="C00000"/>
              </a:solidFill>
            </a:endParaRPr>
          </a:p>
          <a:p>
            <a:pPr marL="285750" indent="-285750" algn="just">
              <a:buFont typeface="Wingdings" panose="05000000000000000000" pitchFamily="2" charset="2"/>
              <a:buChar char="Ø"/>
            </a:pPr>
            <a:endParaRPr lang="en-US" sz="1600" b="1">
              <a:solidFill>
                <a:srgbClr val="C00000"/>
              </a:solidFill>
            </a:endParaRPr>
          </a:p>
          <a:p>
            <a:pPr algn="just"/>
            <a:endParaRPr lang="en-US" sz="1600" b="1">
              <a:solidFill>
                <a:srgbClr val="C00000"/>
              </a:solidFill>
            </a:endParaRPr>
          </a:p>
          <a:p>
            <a:pPr algn="just"/>
            <a:endParaRPr lang="en-US" sz="1600" b="1">
              <a:solidFill>
                <a:srgbClr val="C00000"/>
              </a:solidFill>
            </a:endParaRPr>
          </a:p>
          <a:p>
            <a:pPr algn="just"/>
            <a:endParaRPr lang="en-US" sz="1600" b="1">
              <a:solidFill>
                <a:srgbClr val="C00000"/>
              </a:solidFill>
            </a:endParaRPr>
          </a:p>
          <a:p>
            <a:pPr algn="just"/>
            <a:endParaRPr lang="en-US" sz="1600" b="1">
              <a:solidFill>
                <a:srgbClr val="C00000"/>
              </a:solidFill>
            </a:endParaRPr>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p:txBody>
      </p:sp>
      <p:sp>
        <p:nvSpPr>
          <p:cNvPr id="2" name="Rectangle 1">
            <a:extLst>
              <a:ext uri="{FF2B5EF4-FFF2-40B4-BE49-F238E27FC236}">
                <a16:creationId xmlns:a16="http://schemas.microsoft.com/office/drawing/2014/main" id="{299E3252-F382-B4E9-B195-ACD5D0C9CC42}"/>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a:solidFill>
                  <a:schemeClr val="accent6">
                    <a:lumMod val="50000"/>
                  </a:schemeClr>
                </a:solidFill>
              </a:rPr>
              <a:t>Odisha Steel Sector Opportunities</a:t>
            </a:r>
          </a:p>
        </p:txBody>
      </p:sp>
    </p:spTree>
    <p:extLst>
      <p:ext uri="{BB962C8B-B14F-4D97-AF65-F5344CB8AC3E}">
        <p14:creationId xmlns:p14="http://schemas.microsoft.com/office/powerpoint/2010/main" val="2421466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5B7E0-9A5F-D10A-AD9A-BD732CABAE8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F9A69B7-0B80-730E-951C-217B1FA93C6F}"/>
              </a:ext>
            </a:extLst>
          </p:cNvPr>
          <p:cNvSpPr txBox="1"/>
          <p:nvPr/>
        </p:nvSpPr>
        <p:spPr>
          <a:xfrm>
            <a:off x="49160" y="666507"/>
            <a:ext cx="6321160" cy="6001643"/>
          </a:xfrm>
          <a:prstGeom prst="rect">
            <a:avLst/>
          </a:prstGeom>
          <a:noFill/>
        </p:spPr>
        <p:txBody>
          <a:bodyPr wrap="square">
            <a:spAutoFit/>
          </a:bodyPr>
          <a:lstStyle/>
          <a:p>
            <a:pPr marL="285750" indent="-285750" algn="just">
              <a:buFont typeface="Wingdings" panose="05000000000000000000" pitchFamily="2" charset="2"/>
              <a:buChar char="Ø"/>
            </a:pPr>
            <a:r>
              <a:rPr lang="en-US" sz="1600"/>
              <a:t>Iron Ore deposits are found in various parts of the world with significant reserves located in Australia, China, Brazil, Russia, India </a:t>
            </a:r>
            <a:r>
              <a:rPr lang="en-US" sz="1600" err="1"/>
              <a:t>etc</a:t>
            </a:r>
            <a:r>
              <a:rPr lang="en-US" sz="1600"/>
              <a:t>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These deposits may occur in the form of hematite, magnetite, limonite or siderite ore with different iron content properties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IN" sz="1600"/>
              <a:t>Global Iron Ore production is </a:t>
            </a:r>
            <a:r>
              <a:rPr lang="en-IN" sz="1600" b="1">
                <a:solidFill>
                  <a:srgbClr val="C00000"/>
                </a:solidFill>
              </a:rPr>
              <a:t>~2 5 MMT </a:t>
            </a:r>
            <a:r>
              <a:rPr lang="en-IN" sz="1600"/>
              <a:t>and Australia produces ~35% of global production followed by Brazil, China and India</a:t>
            </a:r>
          </a:p>
          <a:p>
            <a:pPr marL="285750" indent="-285750" algn="just">
              <a:buFont typeface="Wingdings" panose="05000000000000000000" pitchFamily="2" charset="2"/>
              <a:buChar char="Ø"/>
            </a:pPr>
            <a:endParaRPr lang="en-IN" sz="1600"/>
          </a:p>
          <a:p>
            <a:pPr marL="285750" indent="-285750" algn="just">
              <a:buFont typeface="Wingdings" panose="05000000000000000000" pitchFamily="2" charset="2"/>
              <a:buChar char="Ø"/>
            </a:pPr>
            <a:r>
              <a:rPr lang="en-IN" sz="1600"/>
              <a:t>China is the largest consumer of Iron Ore which translates to be world’s largest steel producing country (54 % of global steel production) followed by </a:t>
            </a:r>
            <a:r>
              <a:rPr lang="en-IN" sz="1600" b="1">
                <a:solidFill>
                  <a:srgbClr val="C00000"/>
                </a:solidFill>
              </a:rPr>
              <a:t>India (7 5%)</a:t>
            </a:r>
          </a:p>
          <a:p>
            <a:pPr marL="285750" indent="-285750" algn="just">
              <a:buFont typeface="Wingdings" panose="05000000000000000000" pitchFamily="2" charset="2"/>
              <a:buChar char="Ø"/>
            </a:pPr>
            <a:endParaRPr lang="en-IN" sz="1600"/>
          </a:p>
          <a:p>
            <a:pPr marL="285750" indent="-285750" algn="just">
              <a:buFont typeface="Wingdings" panose="05000000000000000000" pitchFamily="2" charset="2"/>
              <a:buChar char="Ø"/>
            </a:pPr>
            <a:r>
              <a:rPr lang="en-IN" sz="1600"/>
              <a:t>Globally </a:t>
            </a:r>
            <a:r>
              <a:rPr lang="en-IN" sz="1600" b="1">
                <a:solidFill>
                  <a:srgbClr val="C00000"/>
                </a:solidFill>
              </a:rPr>
              <a:t>1,892 MMT </a:t>
            </a:r>
            <a:r>
              <a:rPr lang="en-IN" sz="1600"/>
              <a:t>of steel was produced in 2023 of which 71% steel  was produced using Oxygen based/Blast Furnace and 29% steel was produced Electric Arc Furnace</a:t>
            </a:r>
          </a:p>
          <a:p>
            <a:pPr marL="285750" indent="-285750" algn="just">
              <a:buFont typeface="Wingdings" panose="05000000000000000000" pitchFamily="2" charset="2"/>
              <a:buChar char="Ø"/>
            </a:pPr>
            <a:endParaRPr lang="en-IN" sz="1600"/>
          </a:p>
          <a:p>
            <a:pPr marL="285750" indent="-285750" algn="just">
              <a:buFont typeface="Wingdings" panose="05000000000000000000" pitchFamily="2" charset="2"/>
              <a:buChar char="Ø"/>
            </a:pPr>
            <a:r>
              <a:rPr lang="en-IN" sz="1600"/>
              <a:t>Globally </a:t>
            </a:r>
            <a:r>
              <a:rPr lang="en-IN" sz="1600" b="1">
                <a:solidFill>
                  <a:srgbClr val="C00000"/>
                </a:solidFill>
              </a:rPr>
              <a:t>~52% </a:t>
            </a:r>
            <a:r>
              <a:rPr lang="en-IN" sz="1600"/>
              <a:t>of steel is used in Building &amp; Infrastructure sectors followed by Mechanical Equipment (16%), Automobile (12%), Metal Products (10%) etc  </a:t>
            </a:r>
          </a:p>
          <a:p>
            <a:pPr marL="285750" indent="-285750" algn="just">
              <a:buFont typeface="Wingdings" panose="05000000000000000000" pitchFamily="2" charset="2"/>
              <a:buChar char="Ø"/>
            </a:pPr>
            <a:endParaRPr lang="en-IN" sz="1600"/>
          </a:p>
          <a:p>
            <a:pPr marL="285750" indent="-285750" algn="just">
              <a:buFont typeface="Wingdings" panose="05000000000000000000" pitchFamily="2" charset="2"/>
              <a:buChar char="Ø"/>
            </a:pPr>
            <a:r>
              <a:rPr lang="en-IN" sz="1600"/>
              <a:t>Per capita steel consumption globally is </a:t>
            </a:r>
            <a:r>
              <a:rPr lang="en-IN" sz="1600" b="1">
                <a:solidFill>
                  <a:srgbClr val="C00000"/>
                </a:solidFill>
              </a:rPr>
              <a:t>219 kg </a:t>
            </a:r>
            <a:r>
              <a:rPr lang="en-US" sz="1600"/>
              <a:t>led by EU 310 3 kg/person and followed by </a:t>
            </a:r>
            <a:r>
              <a:rPr lang="en-US" sz="1600" b="1">
                <a:solidFill>
                  <a:srgbClr val="C00000"/>
                </a:solidFill>
              </a:rPr>
              <a:t>Asia (295  kg)</a:t>
            </a:r>
            <a:endParaRPr lang="en-IN" sz="1600" b="1">
              <a:solidFill>
                <a:srgbClr val="C00000"/>
              </a:solidFill>
            </a:endParaRPr>
          </a:p>
        </p:txBody>
      </p:sp>
      <p:sp>
        <p:nvSpPr>
          <p:cNvPr id="2" name="Rectangle 1">
            <a:extLst>
              <a:ext uri="{FF2B5EF4-FFF2-40B4-BE49-F238E27FC236}">
                <a16:creationId xmlns:a16="http://schemas.microsoft.com/office/drawing/2014/main" id="{20A0915C-BEA7-FBAE-2493-79BFBAD72FA8}"/>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a:solidFill>
                  <a:schemeClr val="accent6">
                    <a:lumMod val="50000"/>
                  </a:schemeClr>
                </a:solidFill>
              </a:rPr>
              <a:t>Global Iron/Steel Overview</a:t>
            </a:r>
          </a:p>
        </p:txBody>
      </p:sp>
      <p:graphicFrame>
        <p:nvGraphicFramePr>
          <p:cNvPr id="13" name="Chart 12">
            <a:extLst>
              <a:ext uri="{FF2B5EF4-FFF2-40B4-BE49-F238E27FC236}">
                <a16:creationId xmlns:a16="http://schemas.microsoft.com/office/drawing/2014/main" id="{A013B910-0BB5-0931-5156-4CC175406F8F}"/>
              </a:ext>
            </a:extLst>
          </p:cNvPr>
          <p:cNvGraphicFramePr/>
          <p:nvPr>
            <p:extLst>
              <p:ext uri="{D42A27DB-BD31-4B8C-83A1-F6EECF244321}">
                <p14:modId xmlns:p14="http://schemas.microsoft.com/office/powerpoint/2010/main" val="3864620517"/>
              </p:ext>
            </p:extLst>
          </p:nvPr>
        </p:nvGraphicFramePr>
        <p:xfrm>
          <a:off x="7148051" y="88490"/>
          <a:ext cx="4994789" cy="34511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A0976125-941A-D2F6-FE8A-2B6AEA039971}"/>
              </a:ext>
            </a:extLst>
          </p:cNvPr>
          <p:cNvGraphicFramePr/>
          <p:nvPr>
            <p:extLst>
              <p:ext uri="{D42A27DB-BD31-4B8C-83A1-F6EECF244321}">
                <p14:modId xmlns:p14="http://schemas.microsoft.com/office/powerpoint/2010/main" val="1409707072"/>
              </p:ext>
            </p:extLst>
          </p:nvPr>
        </p:nvGraphicFramePr>
        <p:xfrm>
          <a:off x="7023507" y="3628102"/>
          <a:ext cx="4994789" cy="31414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9690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EF14-E83A-05BA-EEAC-85E89FE5FC2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6D61D8E-20BD-D5E5-CB22-B5ADB357DBB5}"/>
              </a:ext>
            </a:extLst>
          </p:cNvPr>
          <p:cNvSpPr txBox="1"/>
          <p:nvPr/>
        </p:nvSpPr>
        <p:spPr>
          <a:xfrm>
            <a:off x="88491" y="580103"/>
            <a:ext cx="6096000" cy="6494085"/>
          </a:xfrm>
          <a:prstGeom prst="rect">
            <a:avLst/>
          </a:prstGeom>
          <a:noFill/>
        </p:spPr>
        <p:txBody>
          <a:bodyPr wrap="square">
            <a:spAutoFit/>
          </a:bodyPr>
          <a:lstStyle/>
          <a:p>
            <a:pPr marL="285750" indent="-285750" algn="just">
              <a:buFont typeface="Wingdings" panose="05000000000000000000" pitchFamily="2" charset="2"/>
              <a:buChar char="Ø"/>
            </a:pPr>
            <a:r>
              <a:rPr lang="en-US" sz="1600"/>
              <a:t>India is the second-largest steel producer in the world with an installed capacity of </a:t>
            </a:r>
            <a:r>
              <a:rPr lang="en-US" sz="1600" b="1">
                <a:solidFill>
                  <a:srgbClr val="C00000"/>
                </a:solidFill>
              </a:rPr>
              <a:t>161 3 MT in FY23 </a:t>
            </a:r>
            <a:r>
              <a:rPr lang="en-US" sz="1600"/>
              <a:t>and consumption of </a:t>
            </a:r>
            <a:r>
              <a:rPr lang="en-US" sz="1600" b="1">
                <a:solidFill>
                  <a:srgbClr val="C00000"/>
                </a:solidFill>
              </a:rPr>
              <a:t>126 MT in FY2023</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The domestic crude steel production has grown at a </a:t>
            </a:r>
            <a:r>
              <a:rPr lang="en-US" sz="1600" b="1">
                <a:solidFill>
                  <a:srgbClr val="C00000"/>
                </a:solidFill>
              </a:rPr>
              <a:t>CAGR of 3 3% </a:t>
            </a:r>
            <a:r>
              <a:rPr lang="en-US" sz="1600"/>
              <a:t>in the past five years to reach </a:t>
            </a:r>
            <a:r>
              <a:rPr lang="en-US" sz="1600" b="1">
                <a:solidFill>
                  <a:srgbClr val="C00000"/>
                </a:solidFill>
              </a:rPr>
              <a:t>126 3 MT in FY23 from 110 9 MT in FY19</a:t>
            </a:r>
            <a:r>
              <a:rPr lang="en-US" sz="1600"/>
              <a:t> and this growth is due to increased domestic demand, availability of raw materials, cost effective </a:t>
            </a:r>
            <a:r>
              <a:rPr lang="en-US" sz="1600" err="1"/>
              <a:t>labour</a:t>
            </a:r>
            <a:r>
              <a:rPr lang="en-US" sz="1600"/>
              <a:t> </a:t>
            </a:r>
            <a:r>
              <a:rPr lang="en-US" sz="1600" err="1"/>
              <a:t>etc</a:t>
            </a:r>
            <a:r>
              <a:rPr lang="en-US" sz="1600"/>
              <a:t>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Large steel manufacturers’ capacity utilization has been in the range of </a:t>
            </a:r>
            <a:r>
              <a:rPr lang="en-US" sz="1600" b="1">
                <a:solidFill>
                  <a:srgbClr val="C00000"/>
                </a:solidFill>
              </a:rPr>
              <a:t>80-90% in FY23 </a:t>
            </a:r>
            <a:r>
              <a:rPr lang="en-US" sz="1600"/>
              <a:t>and most players have announced the expansion of crude steel capacities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The National Steel Policy 2017 envisages achieving </a:t>
            </a:r>
            <a:r>
              <a:rPr lang="en-US" sz="1600" b="1">
                <a:solidFill>
                  <a:srgbClr val="C00000"/>
                </a:solidFill>
              </a:rPr>
              <a:t>300 MT by 2030 </a:t>
            </a:r>
            <a:r>
              <a:rPr lang="en-US" sz="1600"/>
              <a:t>of production capacity from the current level of 153-157 MT to cater to expected </a:t>
            </a:r>
            <a:r>
              <a:rPr lang="en-US" sz="1600" b="1">
                <a:solidFill>
                  <a:srgbClr val="C00000"/>
                </a:solidFill>
              </a:rPr>
              <a:t>steel demand of 230 MT by FY31</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India’s eastern region, well-endowed with mineral resources, enjoys the largest share in the total crude steel-making capacity (55%) and is led by </a:t>
            </a:r>
            <a:r>
              <a:rPr lang="en-US" sz="1600" b="1">
                <a:solidFill>
                  <a:srgbClr val="C00000"/>
                </a:solidFill>
              </a:rPr>
              <a:t>Odisha having more than 30 MMT crude steel </a:t>
            </a:r>
            <a:r>
              <a:rPr lang="en-US" sz="1600"/>
              <a:t>capacities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Odisha is rich in iron ore reserves having more than 26% reserves and abundant ancillary factors such as coal, water </a:t>
            </a:r>
            <a:r>
              <a:rPr lang="en-US" sz="1600" err="1"/>
              <a:t>etc</a:t>
            </a:r>
            <a:r>
              <a:rPr lang="en-US" sz="1600"/>
              <a:t>  making Odisha preferred location for steel production </a:t>
            </a:r>
          </a:p>
        </p:txBody>
      </p:sp>
      <p:sp>
        <p:nvSpPr>
          <p:cNvPr id="2" name="Rectangle 1">
            <a:extLst>
              <a:ext uri="{FF2B5EF4-FFF2-40B4-BE49-F238E27FC236}">
                <a16:creationId xmlns:a16="http://schemas.microsoft.com/office/drawing/2014/main" id="{1565EFBC-78DA-0CCA-E7C3-DF386CDF7055}"/>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a:solidFill>
                  <a:schemeClr val="accent6">
                    <a:lumMod val="50000"/>
                  </a:schemeClr>
                </a:solidFill>
              </a:rPr>
              <a:t>Indian Steel Sector Overview</a:t>
            </a:r>
          </a:p>
        </p:txBody>
      </p:sp>
      <p:graphicFrame>
        <p:nvGraphicFramePr>
          <p:cNvPr id="14" name="Chart 13">
            <a:extLst>
              <a:ext uri="{FF2B5EF4-FFF2-40B4-BE49-F238E27FC236}">
                <a16:creationId xmlns:a16="http://schemas.microsoft.com/office/drawing/2014/main" id="{ECD992D2-884A-DE97-3517-0F10A1E7EB05}"/>
              </a:ext>
            </a:extLst>
          </p:cNvPr>
          <p:cNvGraphicFramePr/>
          <p:nvPr>
            <p:extLst>
              <p:ext uri="{D42A27DB-BD31-4B8C-83A1-F6EECF244321}">
                <p14:modId xmlns:p14="http://schemas.microsoft.com/office/powerpoint/2010/main" val="2503288559"/>
              </p:ext>
            </p:extLst>
          </p:nvPr>
        </p:nvGraphicFramePr>
        <p:xfrm>
          <a:off x="6921910" y="290051"/>
          <a:ext cx="4644102" cy="31389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174813B8-B498-1D96-2ECC-5BD85C898F5B}"/>
              </a:ext>
            </a:extLst>
          </p:cNvPr>
          <p:cNvGraphicFramePr/>
          <p:nvPr>
            <p:extLst>
              <p:ext uri="{D42A27DB-BD31-4B8C-83A1-F6EECF244321}">
                <p14:modId xmlns:p14="http://schemas.microsoft.com/office/powerpoint/2010/main" val="2170141132"/>
              </p:ext>
            </p:extLst>
          </p:nvPr>
        </p:nvGraphicFramePr>
        <p:xfrm>
          <a:off x="6430297" y="3429000"/>
          <a:ext cx="5712543" cy="3429001"/>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67BF556B-7DD3-8A5A-A8A5-9EBAB8008D97}"/>
              </a:ext>
            </a:extLst>
          </p:cNvPr>
          <p:cNvSpPr txBox="1"/>
          <p:nvPr/>
        </p:nvSpPr>
        <p:spPr>
          <a:xfrm>
            <a:off x="6725265" y="6648486"/>
            <a:ext cx="2691763" cy="184666"/>
          </a:xfrm>
          <a:prstGeom prst="rect">
            <a:avLst/>
          </a:prstGeom>
          <a:noFill/>
        </p:spPr>
        <p:txBody>
          <a:bodyPr wrap="none" rtlCol="0">
            <a:spAutoFit/>
          </a:bodyPr>
          <a:lstStyle/>
          <a:p>
            <a:r>
              <a:rPr lang="en-IN" sz="600"/>
              <a:t>Source: </a:t>
            </a:r>
            <a:r>
              <a:rPr lang="en-US" sz="600">
                <a:hlinkClick r:id="rId5"/>
              </a:rPr>
              <a:t>(26) </a:t>
            </a:r>
            <a:r>
              <a:rPr lang="en-US" sz="600" err="1">
                <a:hlinkClick r:id="rId5"/>
              </a:rPr>
              <a:t>Infograph</a:t>
            </a:r>
            <a:r>
              <a:rPr lang="en-US" sz="600">
                <a:hlinkClick r:id="rId5"/>
              </a:rPr>
              <a:t>: India's crude steel capacities by states in 2023 | LinkedIn</a:t>
            </a:r>
            <a:endParaRPr lang="en-IN" sz="600"/>
          </a:p>
        </p:txBody>
      </p:sp>
    </p:spTree>
    <p:extLst>
      <p:ext uri="{BB962C8B-B14F-4D97-AF65-F5344CB8AC3E}">
        <p14:creationId xmlns:p14="http://schemas.microsoft.com/office/powerpoint/2010/main" val="1851191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9CE106A-874E-3D82-5097-E7EACBF63A5E}"/>
              </a:ext>
            </a:extLst>
          </p:cNvPr>
          <p:cNvSpPr txBox="1"/>
          <p:nvPr/>
        </p:nvSpPr>
        <p:spPr>
          <a:xfrm>
            <a:off x="0" y="600900"/>
            <a:ext cx="6504049" cy="6001643"/>
          </a:xfrm>
          <a:prstGeom prst="rect">
            <a:avLst/>
          </a:prstGeom>
          <a:noFill/>
        </p:spPr>
        <p:txBody>
          <a:bodyPr wrap="square">
            <a:spAutoFit/>
          </a:bodyPr>
          <a:lstStyle/>
          <a:p>
            <a:pPr marL="285750" indent="-285750" algn="just">
              <a:buFont typeface="Wingdings" panose="05000000000000000000" pitchFamily="2" charset="2"/>
              <a:buChar char="Ø"/>
            </a:pPr>
            <a:r>
              <a:rPr lang="en-US" sz="1600"/>
              <a:t>Indian steel sector is the backbone of the country and plays a significant role in India’s economic growth by contributing </a:t>
            </a:r>
            <a:r>
              <a:rPr lang="en-US" sz="1600" b="1">
                <a:solidFill>
                  <a:srgbClr val="C00000"/>
                </a:solidFill>
              </a:rPr>
              <a:t>~ 2% of India’s GDP</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History of India’s modern steel industry dates back to the 19th century with Tata Iron and Steel Company establishing plant in 1907</a:t>
            </a:r>
          </a:p>
          <a:p>
            <a:pPr marL="285750" indent="-285750">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India has </a:t>
            </a:r>
            <a:r>
              <a:rPr lang="en-US" sz="1600" b="1">
                <a:solidFill>
                  <a:srgbClr val="C00000"/>
                </a:solidFill>
              </a:rPr>
              <a:t>35286 MnT </a:t>
            </a:r>
            <a:r>
              <a:rPr lang="en-US" sz="1600"/>
              <a:t>of Iron Ore reserves which are largely located in Karnataka (30%), Odisha (26%), Chhattisgarh (13%) and Jharkhand (13%)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India is the world’s second-largest producer of crude steel, with an output of </a:t>
            </a:r>
            <a:r>
              <a:rPr lang="en-US" sz="1600" b="1">
                <a:solidFill>
                  <a:srgbClr val="C00000"/>
                </a:solidFill>
              </a:rPr>
              <a:t>125 32 MnT </a:t>
            </a:r>
            <a:r>
              <a:rPr lang="en-US" sz="1600"/>
              <a:t>of crude steel and finished steel production of </a:t>
            </a:r>
            <a:r>
              <a:rPr lang="en-US" sz="1600" b="1">
                <a:solidFill>
                  <a:srgbClr val="C00000"/>
                </a:solidFill>
              </a:rPr>
              <a:t>121 29 MnT in FY23</a:t>
            </a:r>
            <a:r>
              <a:rPr lang="en-US" sz="1600"/>
              <a:t>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In FY24, the production of crude steel and finished steel stood at </a:t>
            </a:r>
            <a:r>
              <a:rPr lang="en-US" sz="1600" b="1">
                <a:solidFill>
                  <a:srgbClr val="C00000"/>
                </a:solidFill>
              </a:rPr>
              <a:t>143 6 MnT and 138 5 MnT</a:t>
            </a:r>
            <a:r>
              <a:rPr lang="en-US" sz="1600"/>
              <a:t>, respectively</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The Indian Steel Association (ISA) expects steel requirement will reach </a:t>
            </a:r>
            <a:r>
              <a:rPr lang="en-US" sz="1600" b="1">
                <a:solidFill>
                  <a:srgbClr val="C00000"/>
                </a:solidFill>
              </a:rPr>
              <a:t>128 9 MnT in the 2023-24 </a:t>
            </a:r>
            <a:r>
              <a:rPr lang="en-US" sz="1600"/>
              <a:t>period, showing an increase from </a:t>
            </a:r>
            <a:r>
              <a:rPr lang="en-US" sz="1600" b="1">
                <a:solidFill>
                  <a:srgbClr val="C00000"/>
                </a:solidFill>
              </a:rPr>
              <a:t>119 9 MnT </a:t>
            </a:r>
            <a:r>
              <a:rPr lang="en-US" sz="1600"/>
              <a:t>in the preceding year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India’s domestic steel demand is estimated to grow by </a:t>
            </a:r>
            <a:r>
              <a:rPr lang="en-US" sz="1600" b="1">
                <a:solidFill>
                  <a:srgbClr val="C00000"/>
                </a:solidFill>
              </a:rPr>
              <a:t>9-10%</a:t>
            </a:r>
            <a:r>
              <a:rPr lang="en-US" sz="1600"/>
              <a:t> in </a:t>
            </a:r>
            <a:r>
              <a:rPr lang="en-US" sz="1600" b="1">
                <a:solidFill>
                  <a:srgbClr val="C00000"/>
                </a:solidFill>
              </a:rPr>
              <a:t>FY25</a:t>
            </a:r>
            <a:r>
              <a:rPr lang="en-US" sz="1600"/>
              <a:t> as per ICRA</a:t>
            </a:r>
            <a:endParaRPr lang="en-IN" sz="1600"/>
          </a:p>
        </p:txBody>
      </p:sp>
      <p:sp>
        <p:nvSpPr>
          <p:cNvPr id="2" name="Rectangle 1">
            <a:extLst>
              <a:ext uri="{FF2B5EF4-FFF2-40B4-BE49-F238E27FC236}">
                <a16:creationId xmlns:a16="http://schemas.microsoft.com/office/drawing/2014/main" id="{90FECFAD-F537-4FF0-22FA-CCEAE96626ED}"/>
              </a:ext>
            </a:extLst>
          </p:cNvPr>
          <p:cNvSpPr/>
          <p:nvPr/>
        </p:nvSpPr>
        <p:spPr>
          <a:xfrm>
            <a:off x="0" y="106141"/>
            <a:ext cx="12250989"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a:solidFill>
                  <a:schemeClr val="accent6">
                    <a:lumMod val="50000"/>
                  </a:schemeClr>
                </a:solidFill>
              </a:rPr>
              <a:t>Indian Steel Sector Overview</a:t>
            </a:r>
          </a:p>
        </p:txBody>
      </p:sp>
      <p:grpSp>
        <p:nvGrpSpPr>
          <p:cNvPr id="3" name="Group 2">
            <a:extLst>
              <a:ext uri="{FF2B5EF4-FFF2-40B4-BE49-F238E27FC236}">
                <a16:creationId xmlns:a16="http://schemas.microsoft.com/office/drawing/2014/main" id="{2C42FA4D-FD63-4B48-BF30-4557CA3926DE}"/>
              </a:ext>
            </a:extLst>
          </p:cNvPr>
          <p:cNvGrpSpPr/>
          <p:nvPr/>
        </p:nvGrpSpPr>
        <p:grpSpPr>
          <a:xfrm>
            <a:off x="6681021" y="111597"/>
            <a:ext cx="5662745" cy="6702159"/>
            <a:chOff x="6646606" y="319462"/>
            <a:chExt cx="5771147" cy="6702159"/>
          </a:xfrm>
        </p:grpSpPr>
        <p:pic>
          <p:nvPicPr>
            <p:cNvPr id="4" name="Picture 3">
              <a:extLst>
                <a:ext uri="{FF2B5EF4-FFF2-40B4-BE49-F238E27FC236}">
                  <a16:creationId xmlns:a16="http://schemas.microsoft.com/office/drawing/2014/main" id="{53B0D568-12E6-BB8C-8727-9931D47C5D92}"/>
                </a:ext>
              </a:extLst>
            </p:cNvPr>
            <p:cNvPicPr>
              <a:picLocks noChangeAspect="1"/>
            </p:cNvPicPr>
            <p:nvPr/>
          </p:nvPicPr>
          <p:blipFill>
            <a:blip r:embed="rId4"/>
            <a:stretch>
              <a:fillRect/>
            </a:stretch>
          </p:blipFill>
          <p:spPr>
            <a:xfrm>
              <a:off x="6646606" y="319462"/>
              <a:ext cx="5496234" cy="6702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1376A7D5-D230-89B7-9D3F-18F51B2D5627}"/>
                </a:ext>
              </a:extLst>
            </p:cNvPr>
            <p:cNvSpPr/>
            <p:nvPr/>
          </p:nvSpPr>
          <p:spPr>
            <a:xfrm>
              <a:off x="8917469" y="388720"/>
              <a:ext cx="3500284" cy="2654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40" b="1">
                  <a:solidFill>
                    <a:srgbClr val="C00000"/>
                  </a:solidFill>
                </a:rPr>
                <a:t>India’s Iron Ore Resources</a:t>
              </a:r>
            </a:p>
          </p:txBody>
        </p:sp>
        <p:sp>
          <p:nvSpPr>
            <p:cNvPr id="6" name="Rectangle 5">
              <a:extLst>
                <a:ext uri="{FF2B5EF4-FFF2-40B4-BE49-F238E27FC236}">
                  <a16:creationId xmlns:a16="http://schemas.microsoft.com/office/drawing/2014/main" id="{3A7C9AAE-BA63-D3E6-C557-9B64F916614E}"/>
                </a:ext>
              </a:extLst>
            </p:cNvPr>
            <p:cNvSpPr/>
            <p:nvPr/>
          </p:nvSpPr>
          <p:spPr>
            <a:xfrm>
              <a:off x="7610170" y="4827634"/>
              <a:ext cx="859600" cy="3342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rgbClr val="00B0F0"/>
                  </a:solidFill>
                </a:rPr>
                <a:t>Karnataka </a:t>
              </a:r>
              <a:br>
                <a:rPr lang="en-IN" sz="1200">
                  <a:solidFill>
                    <a:srgbClr val="00B0F0"/>
                  </a:solidFill>
                </a:rPr>
              </a:br>
              <a:r>
                <a:rPr lang="en-IN" sz="1200">
                  <a:solidFill>
                    <a:srgbClr val="00B0F0"/>
                  </a:solidFill>
                </a:rPr>
                <a:t>30%</a:t>
              </a:r>
              <a:endParaRPr lang="en-IN">
                <a:solidFill>
                  <a:srgbClr val="00B0F0"/>
                </a:solidFill>
              </a:endParaRPr>
            </a:p>
          </p:txBody>
        </p:sp>
        <p:sp>
          <p:nvSpPr>
            <p:cNvPr id="9" name="Rectangle 8">
              <a:extLst>
                <a:ext uri="{FF2B5EF4-FFF2-40B4-BE49-F238E27FC236}">
                  <a16:creationId xmlns:a16="http://schemas.microsoft.com/office/drawing/2014/main" id="{C74F8249-E34B-BF53-BBC6-FD0A817E0AA8}"/>
                </a:ext>
              </a:extLst>
            </p:cNvPr>
            <p:cNvSpPr/>
            <p:nvPr/>
          </p:nvSpPr>
          <p:spPr>
            <a:xfrm>
              <a:off x="9227578" y="3721510"/>
              <a:ext cx="1252888" cy="3342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a:solidFill>
                    <a:srgbClr val="00B0F0"/>
                  </a:solidFill>
                </a:rPr>
                <a:t>Odisha 26%</a:t>
              </a:r>
            </a:p>
          </p:txBody>
        </p:sp>
        <p:sp>
          <p:nvSpPr>
            <p:cNvPr id="10" name="Rectangle 9">
              <a:extLst>
                <a:ext uri="{FF2B5EF4-FFF2-40B4-BE49-F238E27FC236}">
                  <a16:creationId xmlns:a16="http://schemas.microsoft.com/office/drawing/2014/main" id="{71E98C0D-EC31-7BB1-76AB-64841A2C38CF}"/>
                </a:ext>
              </a:extLst>
            </p:cNvPr>
            <p:cNvSpPr/>
            <p:nvPr/>
          </p:nvSpPr>
          <p:spPr>
            <a:xfrm>
              <a:off x="9504968" y="3078542"/>
              <a:ext cx="818904" cy="3894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a:solidFill>
                    <a:srgbClr val="00B0F0"/>
                  </a:solidFill>
                </a:rPr>
                <a:t>Jharkhand  13%</a:t>
              </a:r>
            </a:p>
          </p:txBody>
        </p:sp>
        <p:sp>
          <p:nvSpPr>
            <p:cNvPr id="11" name="Rectangle 10">
              <a:extLst>
                <a:ext uri="{FF2B5EF4-FFF2-40B4-BE49-F238E27FC236}">
                  <a16:creationId xmlns:a16="http://schemas.microsoft.com/office/drawing/2014/main" id="{43129890-75B7-2EBA-C465-B7BF3EF6C4B9}"/>
                </a:ext>
              </a:extLst>
            </p:cNvPr>
            <p:cNvSpPr/>
            <p:nvPr/>
          </p:nvSpPr>
          <p:spPr>
            <a:xfrm rot="17879837">
              <a:off x="8797253" y="3466963"/>
              <a:ext cx="1120200" cy="38942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a:solidFill>
                    <a:srgbClr val="00B0F0"/>
                  </a:solidFill>
                </a:rPr>
                <a:t>Chhattisgarh  13%</a:t>
              </a:r>
            </a:p>
          </p:txBody>
        </p:sp>
        <p:sp>
          <p:nvSpPr>
            <p:cNvPr id="12" name="Rectangle 11">
              <a:extLst>
                <a:ext uri="{FF2B5EF4-FFF2-40B4-BE49-F238E27FC236}">
                  <a16:creationId xmlns:a16="http://schemas.microsoft.com/office/drawing/2014/main" id="{16C70E20-FAC8-6A16-2C18-2091AD6788D6}"/>
                </a:ext>
              </a:extLst>
            </p:cNvPr>
            <p:cNvSpPr/>
            <p:nvPr/>
          </p:nvSpPr>
          <p:spPr>
            <a:xfrm>
              <a:off x="9227578" y="4783720"/>
              <a:ext cx="2295828" cy="3342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rgbClr val="00B0F0"/>
                  </a:solidFill>
                </a:rPr>
                <a:t>Total Resources: 35,286 MMT</a:t>
              </a:r>
              <a:endParaRPr lang="en-IN">
                <a:solidFill>
                  <a:srgbClr val="00B0F0"/>
                </a:solidFill>
              </a:endParaRPr>
            </a:p>
          </p:txBody>
        </p:sp>
      </p:grpSp>
    </p:spTree>
    <p:extLst>
      <p:ext uri="{BB962C8B-B14F-4D97-AF65-F5344CB8AC3E}">
        <p14:creationId xmlns:p14="http://schemas.microsoft.com/office/powerpoint/2010/main" val="1300667429"/>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3190E-DECF-1EFF-72C1-BF7C3CCD9C09}"/>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BB853E86-A6E2-7EDA-F0E5-1D65301EB2D3}"/>
              </a:ext>
            </a:extLst>
          </p:cNvPr>
          <p:cNvSpPr>
            <a:spLocks noGrp="1"/>
          </p:cNvSpPr>
          <p:nvPr>
            <p:ph type="sldNum" sz="quarter" idx="12"/>
          </p:nvPr>
        </p:nvSpPr>
        <p:spPr/>
        <p:txBody>
          <a:bodyPr/>
          <a:lstStyle/>
          <a:p>
            <a:fld id="{9B0F09E7-F10B-4D20-BC7C-C074F7CC874D}" type="slidenum">
              <a:rPr lang="en-IN" smtClean="0"/>
              <a:t>36</a:t>
            </a:fld>
            <a:endParaRPr lang="en-IN"/>
          </a:p>
        </p:txBody>
      </p:sp>
      <p:sp>
        <p:nvSpPr>
          <p:cNvPr id="15" name="TextBox 14">
            <a:extLst>
              <a:ext uri="{FF2B5EF4-FFF2-40B4-BE49-F238E27FC236}">
                <a16:creationId xmlns:a16="http://schemas.microsoft.com/office/drawing/2014/main" id="{991CFA14-27F4-76AB-2F38-31FFD6A4FD1D}"/>
              </a:ext>
            </a:extLst>
          </p:cNvPr>
          <p:cNvSpPr txBox="1"/>
          <p:nvPr/>
        </p:nvSpPr>
        <p:spPr>
          <a:xfrm>
            <a:off x="-5044642" y="136525"/>
            <a:ext cx="1466423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SUCCESS STORIES </a:t>
            </a:r>
            <a:endParaRPr lang="en-IN" sz="3600" b="1">
              <a:solidFill>
                <a:srgbClr val="0070C0"/>
              </a:solidFill>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08A2858A-D643-EA6C-5F01-44113FD4C6DD}"/>
              </a:ext>
            </a:extLst>
          </p:cNvPr>
          <p:cNvPicPr>
            <a:picLocks noChangeAspect="1"/>
          </p:cNvPicPr>
          <p:nvPr/>
        </p:nvPicPr>
        <p:blipFill>
          <a:blip r:embed="rId3"/>
          <a:stretch>
            <a:fillRect/>
          </a:stretch>
        </p:blipFill>
        <p:spPr>
          <a:xfrm>
            <a:off x="297030" y="762687"/>
            <a:ext cx="4550753" cy="3972751"/>
          </a:xfrm>
          <a:prstGeom prst="rect">
            <a:avLst/>
          </a:prstGeom>
        </p:spPr>
      </p:pic>
      <p:graphicFrame>
        <p:nvGraphicFramePr>
          <p:cNvPr id="8" name="Diagram 7">
            <a:extLst>
              <a:ext uri="{FF2B5EF4-FFF2-40B4-BE49-F238E27FC236}">
                <a16:creationId xmlns:a16="http://schemas.microsoft.com/office/drawing/2014/main" id="{49E8C7BA-295A-E5EB-AC63-9CAE238AC190}"/>
              </a:ext>
            </a:extLst>
          </p:cNvPr>
          <p:cNvGraphicFramePr/>
          <p:nvPr>
            <p:extLst>
              <p:ext uri="{D42A27DB-BD31-4B8C-83A1-F6EECF244321}">
                <p14:modId xmlns:p14="http://schemas.microsoft.com/office/powerpoint/2010/main" val="1067983421"/>
              </p:ext>
            </p:extLst>
          </p:nvPr>
        </p:nvGraphicFramePr>
        <p:xfrm>
          <a:off x="5035983" y="1134409"/>
          <a:ext cx="6927517" cy="25468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CF7A3F37-CFEA-291F-1E80-0108B1BDB695}"/>
              </a:ext>
            </a:extLst>
          </p:cNvPr>
          <p:cNvGrpSpPr/>
          <p:nvPr/>
        </p:nvGrpSpPr>
        <p:grpSpPr>
          <a:xfrm>
            <a:off x="4952185" y="3557221"/>
            <a:ext cx="7095112" cy="3107828"/>
            <a:chOff x="4952186" y="3679893"/>
            <a:chExt cx="7095112" cy="3107828"/>
          </a:xfrm>
        </p:grpSpPr>
        <p:pic>
          <p:nvPicPr>
            <p:cNvPr id="3" name="Picture 2">
              <a:extLst>
                <a:ext uri="{FF2B5EF4-FFF2-40B4-BE49-F238E27FC236}">
                  <a16:creationId xmlns:a16="http://schemas.microsoft.com/office/drawing/2014/main" id="{756AA616-33F1-A6A7-664E-06CDE171CF04}"/>
                </a:ext>
              </a:extLst>
            </p:cNvPr>
            <p:cNvPicPr>
              <a:picLocks noChangeAspect="1"/>
            </p:cNvPicPr>
            <p:nvPr/>
          </p:nvPicPr>
          <p:blipFill>
            <a:blip r:embed="rId9"/>
            <a:stretch>
              <a:fillRect/>
            </a:stretch>
          </p:blipFill>
          <p:spPr>
            <a:xfrm>
              <a:off x="4952186" y="4094078"/>
              <a:ext cx="7095112" cy="2693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215E5510-49F4-1EB2-7681-79B6F29F1771}"/>
                </a:ext>
              </a:extLst>
            </p:cNvPr>
            <p:cNvSpPr txBox="1"/>
            <p:nvPr/>
          </p:nvSpPr>
          <p:spPr>
            <a:xfrm>
              <a:off x="5699774" y="3681267"/>
              <a:ext cx="2225026" cy="400110"/>
            </a:xfrm>
            <a:prstGeom prst="rect">
              <a:avLst/>
            </a:prstGeom>
            <a:noFill/>
          </p:spPr>
          <p:txBody>
            <a:bodyPr wrap="square">
              <a:spAutoFit/>
            </a:bodyPr>
            <a:lstStyle/>
            <a:p>
              <a:r>
                <a:rPr lang="en-IN" sz="2000" b="1">
                  <a:solidFill>
                    <a:srgbClr val="FF0000"/>
                  </a:solidFill>
                </a:rPr>
                <a:t>Revenue (₹ crore</a:t>
              </a:r>
              <a:r>
                <a:rPr lang="en-IN" sz="2000"/>
                <a:t>)</a:t>
              </a:r>
            </a:p>
          </p:txBody>
        </p:sp>
        <p:sp>
          <p:nvSpPr>
            <p:cNvPr id="9" name="TextBox 8">
              <a:extLst>
                <a:ext uri="{FF2B5EF4-FFF2-40B4-BE49-F238E27FC236}">
                  <a16:creationId xmlns:a16="http://schemas.microsoft.com/office/drawing/2014/main" id="{37B71F0C-CA17-0811-F2B7-513A3BA54ECF}"/>
                </a:ext>
              </a:extLst>
            </p:cNvPr>
            <p:cNvSpPr txBox="1"/>
            <p:nvPr/>
          </p:nvSpPr>
          <p:spPr>
            <a:xfrm>
              <a:off x="9333311" y="3679893"/>
              <a:ext cx="2225026" cy="400110"/>
            </a:xfrm>
            <a:prstGeom prst="rect">
              <a:avLst/>
            </a:prstGeom>
            <a:noFill/>
          </p:spPr>
          <p:txBody>
            <a:bodyPr wrap="square">
              <a:spAutoFit/>
            </a:bodyPr>
            <a:lstStyle/>
            <a:p>
              <a:r>
                <a:rPr lang="en-IN" sz="2000" b="1">
                  <a:solidFill>
                    <a:srgbClr val="FF0000"/>
                  </a:solidFill>
                </a:rPr>
                <a:t>EBITDA (₹ crore</a:t>
              </a:r>
              <a:r>
                <a:rPr lang="en-IN" sz="2000"/>
                <a:t>)</a:t>
              </a:r>
            </a:p>
          </p:txBody>
        </p:sp>
      </p:grpSp>
      <p:grpSp>
        <p:nvGrpSpPr>
          <p:cNvPr id="14" name="Group 13">
            <a:extLst>
              <a:ext uri="{FF2B5EF4-FFF2-40B4-BE49-F238E27FC236}">
                <a16:creationId xmlns:a16="http://schemas.microsoft.com/office/drawing/2014/main" id="{1A4E4C24-3768-8C68-B770-3B26BBFFAE0E}"/>
              </a:ext>
            </a:extLst>
          </p:cNvPr>
          <p:cNvGrpSpPr/>
          <p:nvPr/>
        </p:nvGrpSpPr>
        <p:grpSpPr>
          <a:xfrm>
            <a:off x="7697235" y="135777"/>
            <a:ext cx="2600256" cy="1358326"/>
            <a:chOff x="7697235" y="135777"/>
            <a:chExt cx="2600256" cy="1358326"/>
          </a:xfrm>
        </p:grpSpPr>
        <p:pic>
          <p:nvPicPr>
            <p:cNvPr id="2050" name="Picture 2" descr="Shyam Steel India">
              <a:hlinkClick r:id="rId10"/>
              <a:extLst>
                <a:ext uri="{FF2B5EF4-FFF2-40B4-BE49-F238E27FC236}">
                  <a16:creationId xmlns:a16="http://schemas.microsoft.com/office/drawing/2014/main" id="{9B1202EE-A2E0-D88F-E450-88516364E7C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5602" r="-1649" b="25751"/>
            <a:stretch/>
          </p:blipFill>
          <p:spPr bwMode="auto">
            <a:xfrm>
              <a:off x="7697235" y="136525"/>
              <a:ext cx="1922358" cy="11041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7A65CEA-AAE6-3E42-13B8-7DC82A6C6D6E}"/>
                </a:ext>
              </a:extLst>
            </p:cNvPr>
            <p:cNvPicPr>
              <a:picLocks noChangeAspect="1"/>
            </p:cNvPicPr>
            <p:nvPr/>
          </p:nvPicPr>
          <p:blipFill>
            <a:blip r:embed="rId12"/>
            <a:stretch>
              <a:fillRect/>
            </a:stretch>
          </p:blipFill>
          <p:spPr>
            <a:xfrm>
              <a:off x="9591519" y="135777"/>
              <a:ext cx="705972" cy="1358326"/>
            </a:xfrm>
            <a:prstGeom prst="rect">
              <a:avLst/>
            </a:prstGeom>
          </p:spPr>
        </p:pic>
      </p:grpSp>
      <p:sp>
        <p:nvSpPr>
          <p:cNvPr id="12" name="TextBox 11">
            <a:extLst>
              <a:ext uri="{FF2B5EF4-FFF2-40B4-BE49-F238E27FC236}">
                <a16:creationId xmlns:a16="http://schemas.microsoft.com/office/drawing/2014/main" id="{206F92A8-9C9C-1A6D-CBCD-DA1B0D6CEFB5}"/>
              </a:ext>
            </a:extLst>
          </p:cNvPr>
          <p:cNvSpPr txBox="1"/>
          <p:nvPr/>
        </p:nvSpPr>
        <p:spPr>
          <a:xfrm>
            <a:off x="3291840" y="5989320"/>
            <a:ext cx="777240" cy="369332"/>
          </a:xfrm>
          <a:prstGeom prst="rect">
            <a:avLst/>
          </a:prstGeom>
          <a:noFill/>
        </p:spPr>
        <p:txBody>
          <a:bodyPr wrap="square" rtlCol="0">
            <a:spAutoFit/>
          </a:bodyPr>
          <a:lstStyle/>
          <a:p>
            <a:endParaRPr lang="en-IN"/>
          </a:p>
        </p:txBody>
      </p:sp>
      <p:pic>
        <p:nvPicPr>
          <p:cNvPr id="2056" name="Picture 8">
            <a:extLst>
              <a:ext uri="{FF2B5EF4-FFF2-40B4-BE49-F238E27FC236}">
                <a16:creationId xmlns:a16="http://schemas.microsoft.com/office/drawing/2014/main" id="{2F9EFAC1-5D51-B1FF-2578-843764F8D5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018" t="9086" r="11129" b="21783"/>
          <a:stretch/>
        </p:blipFill>
        <p:spPr bwMode="auto">
          <a:xfrm>
            <a:off x="5001793" y="3984041"/>
            <a:ext cx="3494392" cy="19321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53B7621-5D1B-9541-05F2-28828AC2AD9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018" t="9085" r="12869" b="21543"/>
          <a:stretch/>
        </p:blipFill>
        <p:spPr bwMode="auto">
          <a:xfrm>
            <a:off x="8548608" y="3971373"/>
            <a:ext cx="3494392" cy="1944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D0271B3-6CEC-BA40-F045-8FEC74666AB7}"/>
              </a:ext>
            </a:extLst>
          </p:cNvPr>
          <p:cNvSpPr txBox="1"/>
          <p:nvPr/>
        </p:nvSpPr>
        <p:spPr>
          <a:xfrm>
            <a:off x="144703" y="4856562"/>
            <a:ext cx="4703080" cy="1754326"/>
          </a:xfrm>
          <a:prstGeom prst="rect">
            <a:avLst/>
          </a:prstGeom>
          <a:noFill/>
        </p:spPr>
        <p:txBody>
          <a:bodyPr wrap="square" rtlCol="0">
            <a:spAutoFit/>
          </a:bodyPr>
          <a:lstStyle/>
          <a:p>
            <a:r>
              <a:rPr lang="en-US" err="1"/>
              <a:t>Estd</a:t>
            </a:r>
            <a:r>
              <a:rPr lang="en-US"/>
              <a:t> = Capacity, </a:t>
            </a:r>
          </a:p>
          <a:p>
            <a:r>
              <a:rPr lang="en-US"/>
              <a:t>Export Countries,</a:t>
            </a:r>
          </a:p>
          <a:p>
            <a:r>
              <a:rPr lang="en-US"/>
              <a:t>Current Production Capacity</a:t>
            </a:r>
          </a:p>
          <a:p>
            <a:r>
              <a:rPr lang="en-US"/>
              <a:t>USP</a:t>
            </a:r>
          </a:p>
          <a:p>
            <a:r>
              <a:rPr lang="en-US"/>
              <a:t>Last 5 Y Financials (Revenue, EDIDTA, PAT, Total Debt, Debt-Eq Ration, Net Worth)</a:t>
            </a:r>
            <a:endParaRPr lang="en-IN"/>
          </a:p>
        </p:txBody>
      </p:sp>
    </p:spTree>
    <p:extLst>
      <p:ext uri="{BB962C8B-B14F-4D97-AF65-F5344CB8AC3E}">
        <p14:creationId xmlns:p14="http://schemas.microsoft.com/office/powerpoint/2010/main" val="3780938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CEAFD9-1840-E18A-7474-A8ACB15729AC}"/>
              </a:ext>
            </a:extLst>
          </p:cNvPr>
          <p:cNvSpPr>
            <a:spLocks noGrp="1"/>
          </p:cNvSpPr>
          <p:nvPr>
            <p:ph type="ftr" sz="quarter" idx="11"/>
          </p:nvPr>
        </p:nvSpPr>
        <p:spPr>
          <a:xfrm>
            <a:off x="0" y="6492875"/>
            <a:ext cx="4846321" cy="365125"/>
          </a:xfrm>
        </p:spPr>
        <p:txBody>
          <a:bodyPr/>
          <a:lstStyle/>
          <a:p>
            <a:r>
              <a:rPr lang="en-US"/>
              <a:t>Corporate Presentation 2024</a:t>
            </a:r>
          </a:p>
        </p:txBody>
      </p:sp>
      <p:sp>
        <p:nvSpPr>
          <p:cNvPr id="13" name="Title 6">
            <a:extLst>
              <a:ext uri="{FF2B5EF4-FFF2-40B4-BE49-F238E27FC236}">
                <a16:creationId xmlns:a16="http://schemas.microsoft.com/office/drawing/2014/main" id="{5AFFDF9B-C379-E6EC-201B-39ECC8CB301C}"/>
              </a:ext>
            </a:extLst>
          </p:cNvPr>
          <p:cNvSpPr txBox="1">
            <a:spLocks/>
          </p:cNvSpPr>
          <p:nvPr/>
        </p:nvSpPr>
        <p:spPr>
          <a:xfrm>
            <a:off x="4144982" y="-661119"/>
            <a:ext cx="9154932"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i="0" kern="1200" spc="-50" baseline="0">
                <a:solidFill>
                  <a:srgbClr val="FFFFFF"/>
                </a:solidFill>
                <a:latin typeface="+mn-lt"/>
                <a:ea typeface="+mj-ea"/>
                <a:cs typeface="+mj-cs"/>
              </a:defRPr>
            </a:lvl1pPr>
          </a:lstStyle>
          <a:p>
            <a:r>
              <a:rPr lang="en-US" sz="4000">
                <a:solidFill>
                  <a:schemeClr val="accent6">
                    <a:lumMod val="50000"/>
                  </a:schemeClr>
                </a:solidFill>
                <a:latin typeface="Segoe UI Black" panose="020B0A02040204020203" pitchFamily="34" charset="0"/>
                <a:ea typeface="Segoe UI Black" panose="020B0A02040204020203" pitchFamily="34" charset="0"/>
                <a:cs typeface="+mn-cs"/>
              </a:rPr>
              <a:t>Vikram Steel </a:t>
            </a:r>
          </a:p>
        </p:txBody>
      </p:sp>
      <p:sp>
        <p:nvSpPr>
          <p:cNvPr id="14" name="Half Frame 13">
            <a:extLst>
              <a:ext uri="{FF2B5EF4-FFF2-40B4-BE49-F238E27FC236}">
                <a16:creationId xmlns:a16="http://schemas.microsoft.com/office/drawing/2014/main" id="{2DD3C922-8449-6D41-9F9F-FE6C457C6DB0}"/>
              </a:ext>
            </a:extLst>
          </p:cNvPr>
          <p:cNvSpPr/>
          <p:nvPr/>
        </p:nvSpPr>
        <p:spPr>
          <a:xfrm rot="16200000">
            <a:off x="5844006" y="-1329722"/>
            <a:ext cx="277710" cy="3913911"/>
          </a:xfrm>
          <a:prstGeom prst="halfFram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aphicFrame>
        <p:nvGraphicFramePr>
          <p:cNvPr id="22" name="Diagram 21">
            <a:extLst>
              <a:ext uri="{FF2B5EF4-FFF2-40B4-BE49-F238E27FC236}">
                <a16:creationId xmlns:a16="http://schemas.microsoft.com/office/drawing/2014/main" id="{2380957C-3162-B3D1-475A-7A83CAEFF738}"/>
              </a:ext>
            </a:extLst>
          </p:cNvPr>
          <p:cNvGraphicFramePr/>
          <p:nvPr>
            <p:extLst>
              <p:ext uri="{D42A27DB-BD31-4B8C-83A1-F6EECF244321}">
                <p14:modId xmlns:p14="http://schemas.microsoft.com/office/powerpoint/2010/main" val="729448128"/>
              </p:ext>
            </p:extLst>
          </p:nvPr>
        </p:nvGraphicFramePr>
        <p:xfrm>
          <a:off x="882869" y="955065"/>
          <a:ext cx="5213131" cy="1282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4" name="Group 23">
            <a:extLst>
              <a:ext uri="{FF2B5EF4-FFF2-40B4-BE49-F238E27FC236}">
                <a16:creationId xmlns:a16="http://schemas.microsoft.com/office/drawing/2014/main" id="{1857EF9E-CC28-0451-0B52-1E8EF243BA0F}"/>
              </a:ext>
            </a:extLst>
          </p:cNvPr>
          <p:cNvGrpSpPr/>
          <p:nvPr/>
        </p:nvGrpSpPr>
        <p:grpSpPr>
          <a:xfrm>
            <a:off x="6769709" y="897646"/>
            <a:ext cx="5152155" cy="5678551"/>
            <a:chOff x="6459075" y="803856"/>
            <a:chExt cx="4922044" cy="5689020"/>
          </a:xfrm>
        </p:grpSpPr>
        <p:pic>
          <p:nvPicPr>
            <p:cNvPr id="3074" name="Picture 2" descr="Outline Map of India | India Outline Map with State Boundaries">
              <a:extLst>
                <a:ext uri="{FF2B5EF4-FFF2-40B4-BE49-F238E27FC236}">
                  <a16:creationId xmlns:a16="http://schemas.microsoft.com/office/drawing/2014/main" id="{30DEC3F7-5ABA-27EA-F64E-7B52F03072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9075" y="803856"/>
              <a:ext cx="4922044" cy="5689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 name="Graphic 14" descr="Marker with solid fill">
              <a:extLst>
                <a:ext uri="{FF2B5EF4-FFF2-40B4-BE49-F238E27FC236}">
                  <a16:creationId xmlns:a16="http://schemas.microsoft.com/office/drawing/2014/main" id="{DC611A4D-BA46-D5CD-8FA3-A933C91964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38143" y="3353867"/>
              <a:ext cx="459828" cy="459827"/>
            </a:xfrm>
            <a:prstGeom prst="rect">
              <a:avLst/>
            </a:prstGeom>
          </p:spPr>
        </p:pic>
        <p:pic>
          <p:nvPicPr>
            <p:cNvPr id="17" name="Graphic 16" descr="Pin with solid fill">
              <a:extLst>
                <a:ext uri="{FF2B5EF4-FFF2-40B4-BE49-F238E27FC236}">
                  <a16:creationId xmlns:a16="http://schemas.microsoft.com/office/drawing/2014/main" id="{EBBC64AF-AF48-C10C-3236-E9DC94DE27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663002">
              <a:off x="8968786" y="3259692"/>
              <a:ext cx="317519" cy="317519"/>
            </a:xfrm>
            <a:prstGeom prst="rect">
              <a:avLst/>
            </a:prstGeom>
          </p:spPr>
        </p:pic>
        <p:pic>
          <p:nvPicPr>
            <p:cNvPr id="19" name="Graphic 18" descr="Map compass with solid fill">
              <a:extLst>
                <a:ext uri="{FF2B5EF4-FFF2-40B4-BE49-F238E27FC236}">
                  <a16:creationId xmlns:a16="http://schemas.microsoft.com/office/drawing/2014/main" id="{44933780-A7DF-C7A6-F18A-C40BA7A5BD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59065" y="4503801"/>
              <a:ext cx="1103375" cy="1103375"/>
            </a:xfrm>
            <a:prstGeom prst="rect">
              <a:avLst/>
            </a:prstGeom>
          </p:spPr>
        </p:pic>
      </p:grpSp>
      <p:graphicFrame>
        <p:nvGraphicFramePr>
          <p:cNvPr id="5" name="Table 4">
            <a:extLst>
              <a:ext uri="{FF2B5EF4-FFF2-40B4-BE49-F238E27FC236}">
                <a16:creationId xmlns:a16="http://schemas.microsoft.com/office/drawing/2014/main" id="{2C8AEB26-5489-9572-58C5-7ED6B6CECA4D}"/>
              </a:ext>
            </a:extLst>
          </p:cNvPr>
          <p:cNvGraphicFramePr>
            <a:graphicFrameLocks noGrp="1"/>
          </p:cNvGraphicFramePr>
          <p:nvPr/>
        </p:nvGraphicFramePr>
        <p:xfrm>
          <a:off x="415238" y="2504695"/>
          <a:ext cx="3275328" cy="1282862"/>
        </p:xfrm>
        <a:graphic>
          <a:graphicData uri="http://schemas.openxmlformats.org/drawingml/2006/table">
            <a:tbl>
              <a:tblPr/>
              <a:tblGrid>
                <a:gridCol w="741799">
                  <a:extLst>
                    <a:ext uri="{9D8B030D-6E8A-4147-A177-3AD203B41FA5}">
                      <a16:colId xmlns:a16="http://schemas.microsoft.com/office/drawing/2014/main" val="310643770"/>
                    </a:ext>
                  </a:extLst>
                </a:gridCol>
                <a:gridCol w="844510">
                  <a:extLst>
                    <a:ext uri="{9D8B030D-6E8A-4147-A177-3AD203B41FA5}">
                      <a16:colId xmlns:a16="http://schemas.microsoft.com/office/drawing/2014/main" val="1475368014"/>
                    </a:ext>
                  </a:extLst>
                </a:gridCol>
                <a:gridCol w="821686">
                  <a:extLst>
                    <a:ext uri="{9D8B030D-6E8A-4147-A177-3AD203B41FA5}">
                      <a16:colId xmlns:a16="http://schemas.microsoft.com/office/drawing/2014/main" val="4069533768"/>
                    </a:ext>
                  </a:extLst>
                </a:gridCol>
                <a:gridCol w="867333">
                  <a:extLst>
                    <a:ext uri="{9D8B030D-6E8A-4147-A177-3AD203B41FA5}">
                      <a16:colId xmlns:a16="http://schemas.microsoft.com/office/drawing/2014/main" val="34046293"/>
                    </a:ext>
                  </a:extLst>
                </a:gridCol>
              </a:tblGrid>
              <a:tr h="510226">
                <a:tc gridSpan="4">
                  <a:txBody>
                    <a:bodyPr/>
                    <a:lstStyle/>
                    <a:p>
                      <a:pPr algn="ctr" fontAlgn="b"/>
                      <a:r>
                        <a:rPr lang="en-IN" sz="2000" b="1" i="0" u="none" strike="noStrike">
                          <a:solidFill>
                            <a:srgbClr val="FFFFFF"/>
                          </a:solidFill>
                          <a:effectLst/>
                          <a:latin typeface="Amasis MT Pro Medium" panose="02040604050005020304" pitchFamily="18" charset="0"/>
                        </a:rPr>
                        <a:t>Capacity Utilization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99879688"/>
                  </a:ext>
                </a:extLst>
              </a:tr>
              <a:tr h="317077">
                <a:tc>
                  <a:txBody>
                    <a:bodyPr/>
                    <a:lstStyle/>
                    <a:p>
                      <a:pPr algn="ctr" fontAlgn="b"/>
                      <a:r>
                        <a:rPr lang="en-IN" sz="1400" b="1" i="0" u="none" strike="noStrike">
                          <a:solidFill>
                            <a:srgbClr val="000000"/>
                          </a:solidFill>
                          <a:effectLst/>
                          <a:latin typeface="Amasis MT Pro Medium" panose="02040604050005020304" pitchFamily="18" charset="0"/>
                        </a:rPr>
                        <a:t>FY 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fontAlgn="b"/>
                      <a:r>
                        <a:rPr lang="en-IN" sz="1400" b="1" i="0" u="none" strike="noStrike">
                          <a:solidFill>
                            <a:srgbClr val="000000"/>
                          </a:solidFill>
                          <a:effectLst/>
                          <a:latin typeface="Amasis MT Pro Medium" panose="02040604050005020304" pitchFamily="18" charset="0"/>
                        </a:rPr>
                        <a:t>FY 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fontAlgn="b"/>
                      <a:r>
                        <a:rPr lang="en-IN" sz="1400" b="1" i="0" u="none" strike="noStrike">
                          <a:solidFill>
                            <a:srgbClr val="000000"/>
                          </a:solidFill>
                          <a:effectLst/>
                          <a:latin typeface="Amasis MT Pro Medium" panose="02040604050005020304" pitchFamily="18" charset="0"/>
                        </a:rPr>
                        <a:t>FY 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fontAlgn="b"/>
                      <a:r>
                        <a:rPr lang="en-IN" sz="1400" b="1" i="0" u="none" strike="noStrike">
                          <a:solidFill>
                            <a:srgbClr val="000000"/>
                          </a:solidFill>
                          <a:effectLst/>
                          <a:latin typeface="Amasis MT Pro Medium" panose="02040604050005020304" pitchFamily="18" charset="0"/>
                        </a:rPr>
                        <a:t>  FY 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extLst>
                  <a:ext uri="{0D108BD9-81ED-4DB2-BD59-A6C34878D82A}">
                    <a16:rowId xmlns:a16="http://schemas.microsoft.com/office/drawing/2014/main" val="2418969323"/>
                  </a:ext>
                </a:extLst>
              </a:tr>
              <a:tr h="455559">
                <a:tc>
                  <a:txBody>
                    <a:bodyPr/>
                    <a:lstStyle/>
                    <a:p>
                      <a:pPr algn="ctr" fontAlgn="b"/>
                      <a:r>
                        <a:rPr lang="en-IN" sz="1800" b="1" i="0" u="none" strike="noStrike">
                          <a:solidFill>
                            <a:srgbClr val="000000"/>
                          </a:solidFill>
                          <a:effectLst/>
                          <a:latin typeface="Amasis MT Pro Medium" panose="02040604050005020304" pitchFamily="18" charset="0"/>
                        </a:rPr>
                        <a:t>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D973"/>
                    </a:solidFill>
                  </a:tcPr>
                </a:tc>
                <a:tc>
                  <a:txBody>
                    <a:bodyPr/>
                    <a:lstStyle/>
                    <a:p>
                      <a:pPr algn="ctr" fontAlgn="b"/>
                      <a:r>
                        <a:rPr lang="en-IN" sz="1800" b="1" i="0" u="none" strike="noStrike">
                          <a:solidFill>
                            <a:srgbClr val="000000"/>
                          </a:solidFill>
                          <a:effectLst/>
                          <a:latin typeface="Amasis MT Pro Medium" panose="02040604050005020304" pitchFamily="18" charset="0"/>
                        </a:rPr>
                        <a:t>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D973"/>
                    </a:solidFill>
                  </a:tcPr>
                </a:tc>
                <a:tc>
                  <a:txBody>
                    <a:bodyPr/>
                    <a:lstStyle/>
                    <a:p>
                      <a:pPr algn="ctr" fontAlgn="b"/>
                      <a:r>
                        <a:rPr lang="en-IN" sz="1800" b="1" i="0" u="none" strike="noStrike">
                          <a:solidFill>
                            <a:srgbClr val="000000"/>
                          </a:solidFill>
                          <a:effectLst/>
                          <a:latin typeface="Amasis MT Pro Medium" panose="02040604050005020304" pitchFamily="18" charset="0"/>
                        </a:rPr>
                        <a:t>76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D973"/>
                    </a:solidFill>
                  </a:tcPr>
                </a:tc>
                <a:tc>
                  <a:txBody>
                    <a:bodyPr/>
                    <a:lstStyle/>
                    <a:p>
                      <a:pPr algn="ctr" fontAlgn="b"/>
                      <a:r>
                        <a:rPr lang="en-IN" sz="1800" b="1" i="0" u="none" strike="noStrike">
                          <a:solidFill>
                            <a:srgbClr val="000000"/>
                          </a:solidFill>
                          <a:effectLst/>
                          <a:latin typeface="Amasis MT Pro Medium" panose="02040604050005020304" pitchFamily="18" charset="0"/>
                        </a:rPr>
                        <a:t>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D973"/>
                    </a:solidFill>
                  </a:tcPr>
                </a:tc>
                <a:extLst>
                  <a:ext uri="{0D108BD9-81ED-4DB2-BD59-A6C34878D82A}">
                    <a16:rowId xmlns:a16="http://schemas.microsoft.com/office/drawing/2014/main" val="669609882"/>
                  </a:ext>
                </a:extLst>
              </a:tr>
            </a:tbl>
          </a:graphicData>
        </a:graphic>
      </p:graphicFrame>
      <p:grpSp>
        <p:nvGrpSpPr>
          <p:cNvPr id="16" name="Group 15">
            <a:extLst>
              <a:ext uri="{FF2B5EF4-FFF2-40B4-BE49-F238E27FC236}">
                <a16:creationId xmlns:a16="http://schemas.microsoft.com/office/drawing/2014/main" id="{0B5BF4A1-A22B-CCCB-33D3-44BF11A3E93A}"/>
              </a:ext>
            </a:extLst>
          </p:cNvPr>
          <p:cNvGrpSpPr/>
          <p:nvPr/>
        </p:nvGrpSpPr>
        <p:grpSpPr>
          <a:xfrm>
            <a:off x="303388" y="2235543"/>
            <a:ext cx="6077689" cy="4340654"/>
            <a:chOff x="144159" y="2229697"/>
            <a:chExt cx="6077689" cy="4340654"/>
          </a:xfrm>
        </p:grpSpPr>
        <p:graphicFrame>
          <p:nvGraphicFramePr>
            <p:cNvPr id="23" name="Diagram 22">
              <a:extLst>
                <a:ext uri="{FF2B5EF4-FFF2-40B4-BE49-F238E27FC236}">
                  <a16:creationId xmlns:a16="http://schemas.microsoft.com/office/drawing/2014/main" id="{47319F31-DB5C-5C6C-73BF-F5499838EC1E}"/>
                </a:ext>
              </a:extLst>
            </p:cNvPr>
            <p:cNvGraphicFramePr/>
            <p:nvPr/>
          </p:nvGraphicFramePr>
          <p:xfrm>
            <a:off x="144159" y="4128808"/>
            <a:ext cx="6077689" cy="244154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7" name="Picture 6">
              <a:extLst>
                <a:ext uri="{FF2B5EF4-FFF2-40B4-BE49-F238E27FC236}">
                  <a16:creationId xmlns:a16="http://schemas.microsoft.com/office/drawing/2014/main" id="{A37C46BD-B605-26B8-5C22-60A04319251B}"/>
                </a:ext>
              </a:extLst>
            </p:cNvPr>
            <p:cNvPicPr>
              <a:picLocks noChangeAspect="1"/>
            </p:cNvPicPr>
            <p:nvPr/>
          </p:nvPicPr>
          <p:blipFill>
            <a:blip r:embed="rId20"/>
            <a:stretch>
              <a:fillRect/>
            </a:stretch>
          </p:blipFill>
          <p:spPr>
            <a:xfrm>
              <a:off x="3754825" y="2363638"/>
              <a:ext cx="2059000" cy="1599304"/>
            </a:xfrm>
            <a:prstGeom prst="rect">
              <a:avLst/>
            </a:prstGeom>
          </p:spPr>
        </p:pic>
        <p:sp>
          <p:nvSpPr>
            <p:cNvPr id="12" name="TextBox 11">
              <a:extLst>
                <a:ext uri="{FF2B5EF4-FFF2-40B4-BE49-F238E27FC236}">
                  <a16:creationId xmlns:a16="http://schemas.microsoft.com/office/drawing/2014/main" id="{4DE096ED-C689-36AE-A6A6-86526BCCA66D}"/>
                </a:ext>
              </a:extLst>
            </p:cNvPr>
            <p:cNvSpPr txBox="1"/>
            <p:nvPr/>
          </p:nvSpPr>
          <p:spPr>
            <a:xfrm rot="5400000">
              <a:off x="5020722" y="3030680"/>
              <a:ext cx="1940520" cy="338554"/>
            </a:xfrm>
            <a:prstGeom prst="rect">
              <a:avLst/>
            </a:prstGeom>
            <a:noFill/>
          </p:spPr>
          <p:txBody>
            <a:bodyPr wrap="square">
              <a:spAutoFit/>
            </a:bodyPr>
            <a:lstStyle/>
            <a:p>
              <a:pPr algn="ctr"/>
              <a:r>
                <a:rPr lang="en-IN" sz="1600" b="1" i="0" u="sng">
                  <a:solidFill>
                    <a:srgbClr val="000000"/>
                  </a:solidFill>
                  <a:effectLst/>
                  <a:highlight>
                    <a:srgbClr val="00FFFF"/>
                  </a:highlight>
                  <a:latin typeface="Arial" panose="020B0604020202020204" pitchFamily="34" charset="0"/>
                </a:rPr>
                <a:t>FG :Sponge Iron</a:t>
              </a:r>
              <a:endParaRPr lang="en-IN" sz="1600" b="1" u="sng">
                <a:highlight>
                  <a:srgbClr val="00FFFF"/>
                </a:highlight>
              </a:endParaRPr>
            </a:p>
          </p:txBody>
        </p:sp>
      </p:grpSp>
      <p:pic>
        <p:nvPicPr>
          <p:cNvPr id="18" name="Graphic 17" descr="Pin with solid fill">
            <a:extLst>
              <a:ext uri="{FF2B5EF4-FFF2-40B4-BE49-F238E27FC236}">
                <a16:creationId xmlns:a16="http://schemas.microsoft.com/office/drawing/2014/main" id="{629DA612-2BF8-76F7-9372-10A9BCD4EA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663002">
            <a:off x="9245089" y="3743476"/>
            <a:ext cx="332363" cy="316935"/>
          </a:xfrm>
          <a:prstGeom prst="rect">
            <a:avLst/>
          </a:prstGeom>
        </p:spPr>
      </p:pic>
      <p:pic>
        <p:nvPicPr>
          <p:cNvPr id="20" name="Graphic 19" descr="Pin with solid fill">
            <a:extLst>
              <a:ext uri="{FF2B5EF4-FFF2-40B4-BE49-F238E27FC236}">
                <a16:creationId xmlns:a16="http://schemas.microsoft.com/office/drawing/2014/main" id="{D500109C-B805-6C72-998C-850C98CA61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663002">
            <a:off x="9922536" y="3376300"/>
            <a:ext cx="332363" cy="316935"/>
          </a:xfrm>
          <a:prstGeom prst="rect">
            <a:avLst/>
          </a:prstGeom>
        </p:spPr>
      </p:pic>
      <p:pic>
        <p:nvPicPr>
          <p:cNvPr id="21" name="Graphic 20" descr="Pin with solid fill">
            <a:extLst>
              <a:ext uri="{FF2B5EF4-FFF2-40B4-BE49-F238E27FC236}">
                <a16:creationId xmlns:a16="http://schemas.microsoft.com/office/drawing/2014/main" id="{B9397827-CFFD-0EA1-B9C7-6AD26FF0BBA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663002">
            <a:off x="8423966" y="2105878"/>
            <a:ext cx="332363" cy="316935"/>
          </a:xfrm>
          <a:prstGeom prst="rect">
            <a:avLst/>
          </a:prstGeom>
        </p:spPr>
      </p:pic>
      <p:pic>
        <p:nvPicPr>
          <p:cNvPr id="25" name="Graphic 24" descr="Pin with solid fill">
            <a:extLst>
              <a:ext uri="{FF2B5EF4-FFF2-40B4-BE49-F238E27FC236}">
                <a16:creationId xmlns:a16="http://schemas.microsoft.com/office/drawing/2014/main" id="{BD9F2366-3FA0-22EA-B17B-15D99D92421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663002">
            <a:off x="8615484" y="2747460"/>
            <a:ext cx="332363" cy="316935"/>
          </a:xfrm>
          <a:prstGeom prst="rect">
            <a:avLst/>
          </a:prstGeom>
        </p:spPr>
      </p:pic>
      <p:pic>
        <p:nvPicPr>
          <p:cNvPr id="26" name="Graphic 25" descr="Pin with solid fill">
            <a:extLst>
              <a:ext uri="{FF2B5EF4-FFF2-40B4-BE49-F238E27FC236}">
                <a16:creationId xmlns:a16="http://schemas.microsoft.com/office/drawing/2014/main" id="{62C0EB2C-006F-EE8D-861A-E413DFFF17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663002">
            <a:off x="8785874" y="1923276"/>
            <a:ext cx="332363" cy="316935"/>
          </a:xfrm>
          <a:prstGeom prst="rect">
            <a:avLst/>
          </a:prstGeom>
        </p:spPr>
      </p:pic>
      <p:pic>
        <p:nvPicPr>
          <p:cNvPr id="27" name="Graphic 26" descr="Pin with solid fill">
            <a:extLst>
              <a:ext uri="{FF2B5EF4-FFF2-40B4-BE49-F238E27FC236}">
                <a16:creationId xmlns:a16="http://schemas.microsoft.com/office/drawing/2014/main" id="{34FCE7E6-AE5B-1EE6-6E97-3EF601B682F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663002">
            <a:off x="8003240" y="2246399"/>
            <a:ext cx="332363" cy="316935"/>
          </a:xfrm>
          <a:prstGeom prst="rect">
            <a:avLst/>
          </a:prstGeom>
        </p:spPr>
      </p:pic>
      <p:pic>
        <p:nvPicPr>
          <p:cNvPr id="28" name="Graphic 27" descr="Pin with solid fill">
            <a:extLst>
              <a:ext uri="{FF2B5EF4-FFF2-40B4-BE49-F238E27FC236}">
                <a16:creationId xmlns:a16="http://schemas.microsoft.com/office/drawing/2014/main" id="{7DF500A5-13A9-0CC0-AC1C-C92CD0DC20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663002">
            <a:off x="9268493" y="3469380"/>
            <a:ext cx="332363" cy="316935"/>
          </a:xfrm>
          <a:prstGeom prst="rect">
            <a:avLst/>
          </a:prstGeom>
        </p:spPr>
      </p:pic>
      <p:sp>
        <p:nvSpPr>
          <p:cNvPr id="3" name="TextBox 2">
            <a:extLst>
              <a:ext uri="{FF2B5EF4-FFF2-40B4-BE49-F238E27FC236}">
                <a16:creationId xmlns:a16="http://schemas.microsoft.com/office/drawing/2014/main" id="{5EC50A71-0C53-3056-FF7F-D868422AF588}"/>
              </a:ext>
            </a:extLst>
          </p:cNvPr>
          <p:cNvSpPr txBox="1"/>
          <p:nvPr/>
        </p:nvSpPr>
        <p:spPr>
          <a:xfrm>
            <a:off x="2869869" y="3774722"/>
            <a:ext cx="982596" cy="276999"/>
          </a:xfrm>
          <a:prstGeom prst="rect">
            <a:avLst/>
          </a:prstGeom>
          <a:noFill/>
        </p:spPr>
        <p:txBody>
          <a:bodyPr wrap="square">
            <a:spAutoFit/>
          </a:bodyPr>
          <a:lstStyle/>
          <a:p>
            <a:r>
              <a:rPr lang="en-IN" sz="1100" b="1" i="1">
                <a:solidFill>
                  <a:srgbClr val="6EAC1C"/>
                </a:solidFill>
              </a:rPr>
              <a:t>*</a:t>
            </a:r>
            <a:r>
              <a:rPr lang="en-IN" sz="1200" b="1" i="1">
                <a:solidFill>
                  <a:srgbClr val="000000"/>
                </a:solidFill>
                <a:latin typeface="Adobe Clean DC"/>
              </a:rPr>
              <a:t> Projected</a:t>
            </a:r>
            <a:endParaRPr lang="en-IN" sz="1100" b="1" i="1"/>
          </a:p>
        </p:txBody>
      </p:sp>
    </p:spTree>
    <p:extLst>
      <p:ext uri="{BB962C8B-B14F-4D97-AF65-F5344CB8AC3E}">
        <p14:creationId xmlns:p14="http://schemas.microsoft.com/office/powerpoint/2010/main" val="3206031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1094-11BA-B277-932D-0813BC1C0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DE659-7645-44E2-5AE3-ABCDB8A6AFCE}"/>
              </a:ext>
            </a:extLst>
          </p:cNvPr>
          <p:cNvSpPr>
            <a:spLocks noGrp="1"/>
          </p:cNvSpPr>
          <p:nvPr>
            <p:ph type="title"/>
          </p:nvPr>
        </p:nvSpPr>
        <p:spPr>
          <a:xfrm>
            <a:off x="2087894" y="39219"/>
            <a:ext cx="8016212" cy="702305"/>
          </a:xfrm>
        </p:spPr>
        <p:txBody>
          <a:bodyPr>
            <a:normAutofit/>
          </a:bodyPr>
          <a:lstStyle/>
          <a:p>
            <a:r>
              <a:rPr lang="en-US" sz="3600" b="1" spc="-50">
                <a:solidFill>
                  <a:schemeClr val="accent6">
                    <a:lumMod val="50000"/>
                  </a:schemeClr>
                </a:solidFill>
                <a:latin typeface="Segoe UI Black" panose="020B0A02040204020203" pitchFamily="34" charset="0"/>
                <a:ea typeface="Segoe UI Black" panose="020B0A02040204020203" pitchFamily="34" charset="0"/>
                <a:cs typeface="+mn-cs"/>
              </a:rPr>
              <a:t>CAPACITY EXPANSION PROPOSAL</a:t>
            </a:r>
            <a:endParaRPr lang="en-IN" sz="3600" b="1" spc="-50">
              <a:solidFill>
                <a:schemeClr val="accent6">
                  <a:lumMod val="50000"/>
                </a:schemeClr>
              </a:solidFill>
              <a:latin typeface="Segoe UI Black" panose="020B0A02040204020203" pitchFamily="34" charset="0"/>
              <a:ea typeface="Segoe UI Black" panose="020B0A02040204020203" pitchFamily="34" charset="0"/>
              <a:cs typeface="+mn-cs"/>
            </a:endParaRPr>
          </a:p>
        </p:txBody>
      </p:sp>
      <p:graphicFrame>
        <p:nvGraphicFramePr>
          <p:cNvPr id="20" name="Table 19">
            <a:extLst>
              <a:ext uri="{FF2B5EF4-FFF2-40B4-BE49-F238E27FC236}">
                <a16:creationId xmlns:a16="http://schemas.microsoft.com/office/drawing/2014/main" id="{DED2F6B4-F196-BA1E-2922-5A868EA395BA}"/>
              </a:ext>
            </a:extLst>
          </p:cNvPr>
          <p:cNvGraphicFramePr>
            <a:graphicFrameLocks noGrp="1"/>
          </p:cNvGraphicFramePr>
          <p:nvPr>
            <p:extLst>
              <p:ext uri="{D42A27DB-BD31-4B8C-83A1-F6EECF244321}">
                <p14:modId xmlns:p14="http://schemas.microsoft.com/office/powerpoint/2010/main" val="1220328903"/>
              </p:ext>
            </p:extLst>
          </p:nvPr>
        </p:nvGraphicFramePr>
        <p:xfrm>
          <a:off x="349476" y="692915"/>
          <a:ext cx="11110020" cy="4498518"/>
        </p:xfrm>
        <a:graphic>
          <a:graphicData uri="http://schemas.openxmlformats.org/drawingml/2006/table">
            <a:tbl>
              <a:tblPr>
                <a:tableStyleId>{D113A9D2-9D6B-4929-AA2D-F23B5EE8CBE7}</a:tableStyleId>
              </a:tblPr>
              <a:tblGrid>
                <a:gridCol w="3803021">
                  <a:extLst>
                    <a:ext uri="{9D8B030D-6E8A-4147-A177-3AD203B41FA5}">
                      <a16:colId xmlns:a16="http://schemas.microsoft.com/office/drawing/2014/main" val="3935470794"/>
                    </a:ext>
                  </a:extLst>
                </a:gridCol>
                <a:gridCol w="3042416">
                  <a:extLst>
                    <a:ext uri="{9D8B030D-6E8A-4147-A177-3AD203B41FA5}">
                      <a16:colId xmlns:a16="http://schemas.microsoft.com/office/drawing/2014/main" val="3154770402"/>
                    </a:ext>
                  </a:extLst>
                </a:gridCol>
                <a:gridCol w="4264583">
                  <a:extLst>
                    <a:ext uri="{9D8B030D-6E8A-4147-A177-3AD203B41FA5}">
                      <a16:colId xmlns:a16="http://schemas.microsoft.com/office/drawing/2014/main" val="440741899"/>
                    </a:ext>
                  </a:extLst>
                </a:gridCol>
              </a:tblGrid>
              <a:tr h="591138">
                <a:tc>
                  <a:txBody>
                    <a:bodyPr/>
                    <a:lstStyle/>
                    <a:p>
                      <a:pPr algn="ctr" rtl="0" fontAlgn="ctr"/>
                      <a:r>
                        <a:rPr lang="en-IN" sz="3200" b="1" u="none" strike="noStrike">
                          <a:solidFill>
                            <a:schemeClr val="tx1"/>
                          </a:solidFill>
                          <a:effectLst/>
                        </a:rPr>
                        <a:t>Facility</a:t>
                      </a:r>
                      <a:endParaRPr lang="en-IN" sz="3200" b="1" i="0" u="none" strike="noStrike">
                        <a:solidFill>
                          <a:schemeClr val="tx1"/>
                        </a:solidFill>
                        <a:effectLst/>
                        <a:latin typeface="Algerian" panose="04020705040A02060702" pitchFamily="8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rtl="0" fontAlgn="ctr"/>
                      <a:r>
                        <a:rPr lang="en-IN" sz="3200" b="1" u="none" strike="noStrike">
                          <a:solidFill>
                            <a:schemeClr val="tx1"/>
                          </a:solidFill>
                          <a:effectLst/>
                        </a:rPr>
                        <a:t>Output Details</a:t>
                      </a:r>
                      <a:endParaRPr lang="en-IN" sz="3200" b="1" i="0" u="none" strike="noStrike">
                        <a:solidFill>
                          <a:schemeClr val="tx1"/>
                        </a:solidFill>
                        <a:effectLst/>
                        <a:latin typeface="Algerian" panose="04020705040A02060702" pitchFamily="8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rtl="0" fontAlgn="ctr"/>
                      <a:r>
                        <a:rPr lang="en-IN" sz="3200" b="1" u="none" strike="noStrike">
                          <a:solidFill>
                            <a:schemeClr val="tx1"/>
                          </a:solidFill>
                          <a:effectLst/>
                        </a:rPr>
                        <a:t>Justification</a:t>
                      </a:r>
                      <a:endParaRPr lang="en-IN" sz="3200" b="1" i="0" u="none" strike="noStrike">
                        <a:solidFill>
                          <a:schemeClr val="tx1"/>
                        </a:solidFill>
                        <a:effectLst/>
                        <a:latin typeface="Algerian" panose="04020705040A02060702" pitchFamily="82"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4004357832"/>
                  </a:ext>
                </a:extLst>
              </a:tr>
              <a:tr h="1165504">
                <a:tc>
                  <a:txBody>
                    <a:bodyPr/>
                    <a:lstStyle/>
                    <a:p>
                      <a:pPr algn="ctr" fontAlgn="ctr"/>
                      <a:r>
                        <a:rPr lang="en-IN" sz="2800" b="1" u="none" strike="noStrike" kern="1200">
                          <a:solidFill>
                            <a:schemeClr val="tx1"/>
                          </a:solidFill>
                          <a:effectLst/>
                          <a:latin typeface="+mn-lt"/>
                          <a:ea typeface="+mn-ea"/>
                          <a:cs typeface="+mn-cs"/>
                        </a:rPr>
                        <a:t>Beneficiation Plant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2800" b="1" u="none" strike="noStrike">
                          <a:solidFill>
                            <a:schemeClr val="tx1"/>
                          </a:solidFill>
                          <a:effectLst/>
                        </a:rPr>
                        <a:t>0 85 MTPA</a:t>
                      </a:r>
                      <a:endParaRPr lang="en-US" sz="28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600" b="1" u="none" strike="noStrike">
                          <a:solidFill>
                            <a:schemeClr val="tx1"/>
                          </a:solidFill>
                          <a:effectLst/>
                        </a:rPr>
                        <a:t>Iron Ore Concentrate for use in Pellet Plant &amp; Balance for sale</a:t>
                      </a:r>
                      <a:endParaRPr lang="en-US" sz="16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808869030"/>
                  </a:ext>
                </a:extLst>
              </a:tr>
              <a:tr h="1165504">
                <a:tc>
                  <a:txBody>
                    <a:bodyPr/>
                    <a:lstStyle/>
                    <a:p>
                      <a:pPr algn="ctr" fontAlgn="ctr"/>
                      <a:r>
                        <a:rPr lang="en-IN" sz="2800" b="1" u="none" strike="noStrike" kern="1200">
                          <a:solidFill>
                            <a:schemeClr val="tx1"/>
                          </a:solidFill>
                          <a:effectLst/>
                          <a:latin typeface="+mn-lt"/>
                          <a:ea typeface="+mn-ea"/>
                          <a:cs typeface="+mn-cs"/>
                        </a:rPr>
                        <a:t>Pelletizing Plant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IN" sz="2800" b="1" u="none" strike="noStrike">
                          <a:solidFill>
                            <a:schemeClr val="tx1"/>
                          </a:solidFill>
                          <a:effectLst/>
                        </a:rPr>
                        <a:t>0 60 MTPA</a:t>
                      </a:r>
                      <a:endParaRPr lang="en-IN" sz="28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600" b="1" u="none" strike="noStrike">
                          <a:solidFill>
                            <a:schemeClr val="tx1"/>
                          </a:solidFill>
                          <a:effectLst/>
                        </a:rPr>
                        <a:t>Iron Ore Pellets for use in DRI plant &amp; Balance for sale</a:t>
                      </a:r>
                      <a:endParaRPr lang="en-US" sz="16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4276932418"/>
                  </a:ext>
                </a:extLst>
              </a:tr>
              <a:tr h="788186">
                <a:tc>
                  <a:txBody>
                    <a:bodyPr/>
                    <a:lstStyle/>
                    <a:p>
                      <a:pPr algn="ctr" fontAlgn="ctr"/>
                      <a:r>
                        <a:rPr lang="en-IN" sz="2800" b="1" u="none" strike="noStrike" kern="1200">
                          <a:solidFill>
                            <a:schemeClr val="tx1"/>
                          </a:solidFill>
                          <a:effectLst/>
                          <a:latin typeface="+mn-lt"/>
                          <a:ea typeface="+mn-ea"/>
                          <a:cs typeface="+mn-cs"/>
                        </a:rPr>
                        <a:t>Producer Gas Unit</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IN" sz="2800" b="1" u="none" strike="noStrike">
                          <a:solidFill>
                            <a:schemeClr val="tx1"/>
                          </a:solidFill>
                          <a:effectLst/>
                        </a:rPr>
                        <a:t>3 X 7500 Nm³</a:t>
                      </a:r>
                      <a:endParaRPr lang="en-IN" sz="28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600" b="1" u="none" strike="noStrike">
                          <a:solidFill>
                            <a:schemeClr val="tx1"/>
                          </a:solidFill>
                          <a:effectLst/>
                        </a:rPr>
                        <a:t>Producer Gas for Using in the Pellet Plant as fuel</a:t>
                      </a:r>
                      <a:endParaRPr lang="en-US" sz="16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75536037"/>
                  </a:ext>
                </a:extLst>
              </a:tr>
              <a:tr h="788186">
                <a:tc>
                  <a:txBody>
                    <a:bodyPr/>
                    <a:lstStyle/>
                    <a:p>
                      <a:pPr algn="ctr" fontAlgn="ctr"/>
                      <a:r>
                        <a:rPr lang="en-IN" sz="2800" b="1" u="none" strike="noStrike" kern="1200">
                          <a:solidFill>
                            <a:schemeClr val="tx1"/>
                          </a:solidFill>
                          <a:effectLst/>
                          <a:latin typeface="+mn-lt"/>
                          <a:ea typeface="+mn-ea"/>
                          <a:cs typeface="+mn-cs"/>
                        </a:rPr>
                        <a:t>PCI System</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IN" sz="2800" b="1" u="none" strike="noStrike">
                          <a:solidFill>
                            <a:schemeClr val="tx1"/>
                          </a:solidFill>
                          <a:effectLst/>
                        </a:rPr>
                        <a:t>15,000 TPA </a:t>
                      </a:r>
                      <a:endParaRPr lang="en-IN" sz="28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algn="ctr" fontAlgn="ctr"/>
                      <a:r>
                        <a:rPr lang="en-US" sz="1600" b="1" u="none" strike="noStrike">
                          <a:solidFill>
                            <a:schemeClr val="tx1"/>
                          </a:solidFill>
                          <a:effectLst/>
                        </a:rPr>
                        <a:t>Pulverised Coal Injection in the Pellet Plant</a:t>
                      </a:r>
                      <a:endParaRPr lang="en-US" sz="1600" b="1" i="0" u="none" strike="noStrike">
                        <a:solidFill>
                          <a:schemeClr val="tx1"/>
                        </a:solidFill>
                        <a:effectLst/>
                        <a:latin typeface="Constantia" panose="02030602050306030303" pitchFamily="18"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590192581"/>
                  </a:ext>
                </a:extLst>
              </a:tr>
            </a:tbl>
          </a:graphicData>
        </a:graphic>
      </p:graphicFrame>
      <p:grpSp>
        <p:nvGrpSpPr>
          <p:cNvPr id="8" name="Group 7">
            <a:extLst>
              <a:ext uri="{FF2B5EF4-FFF2-40B4-BE49-F238E27FC236}">
                <a16:creationId xmlns:a16="http://schemas.microsoft.com/office/drawing/2014/main" id="{F92E6D1D-1840-F1DE-9567-0B73A6E65895}"/>
              </a:ext>
            </a:extLst>
          </p:cNvPr>
          <p:cNvGrpSpPr/>
          <p:nvPr/>
        </p:nvGrpSpPr>
        <p:grpSpPr>
          <a:xfrm>
            <a:off x="3480324" y="5275585"/>
            <a:ext cx="4917143" cy="1372697"/>
            <a:chOff x="6662309" y="5176278"/>
            <a:chExt cx="6098458" cy="1372697"/>
          </a:xfrm>
        </p:grpSpPr>
        <p:pic>
          <p:nvPicPr>
            <p:cNvPr id="1032" name="Picture 8" descr="696,300+ Location Map Stock Photos, Pictures &amp; Royalty-Free Images - iStock  | Map, Location map pin, United states map">
              <a:extLst>
                <a:ext uri="{FF2B5EF4-FFF2-40B4-BE49-F238E27FC236}">
                  <a16:creationId xmlns:a16="http://schemas.microsoft.com/office/drawing/2014/main" id="{CAF2C733-4827-24CC-BFFE-CA3552E79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8423" y="5176278"/>
              <a:ext cx="1709189" cy="10238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5C6C96-53BF-31AD-B314-141D1FA6FEA7}"/>
                </a:ext>
              </a:extLst>
            </p:cNvPr>
            <p:cNvSpPr txBox="1"/>
            <p:nvPr/>
          </p:nvSpPr>
          <p:spPr>
            <a:xfrm>
              <a:off x="6662309" y="6087310"/>
              <a:ext cx="6098458" cy="461665"/>
            </a:xfrm>
            <a:prstGeom prst="rect">
              <a:avLst/>
            </a:prstGeom>
            <a:noFill/>
          </p:spPr>
          <p:txBody>
            <a:bodyPr wrap="square">
              <a:spAutoFit/>
            </a:bodyPr>
            <a:lstStyle/>
            <a:p>
              <a:pPr algn="ctr" fontAlgn="ctr"/>
              <a:r>
                <a:rPr lang="en-IN" sz="2400" b="1" u="none" strike="noStrike" kern="1200" dirty="0">
                  <a:solidFill>
                    <a:schemeClr val="accent6">
                      <a:lumMod val="50000"/>
                    </a:schemeClr>
                  </a:solidFill>
                  <a:effectLst/>
                  <a:latin typeface="+mn-lt"/>
                  <a:ea typeface="+mn-ea"/>
                  <a:cs typeface="+mn-cs"/>
                </a:rPr>
                <a:t>Sundargarh, Orissa</a:t>
              </a:r>
            </a:p>
          </p:txBody>
        </p:sp>
      </p:grpSp>
      <p:grpSp>
        <p:nvGrpSpPr>
          <p:cNvPr id="7" name="Group 6">
            <a:extLst>
              <a:ext uri="{FF2B5EF4-FFF2-40B4-BE49-F238E27FC236}">
                <a16:creationId xmlns:a16="http://schemas.microsoft.com/office/drawing/2014/main" id="{5248F62B-7F24-89F2-61AF-BE95F50727FD}"/>
              </a:ext>
            </a:extLst>
          </p:cNvPr>
          <p:cNvGrpSpPr/>
          <p:nvPr/>
        </p:nvGrpSpPr>
        <p:grpSpPr>
          <a:xfrm>
            <a:off x="-477138" y="5162400"/>
            <a:ext cx="11301484" cy="1485882"/>
            <a:chOff x="823452" y="5125474"/>
            <a:chExt cx="11301484" cy="1485882"/>
          </a:xfrm>
        </p:grpSpPr>
        <p:pic>
          <p:nvPicPr>
            <p:cNvPr id="1030" name="Picture 6" descr="3D Project Cost Crossword on white background Stock Photo - Alamy">
              <a:extLst>
                <a:ext uri="{FF2B5EF4-FFF2-40B4-BE49-F238E27FC236}">
                  <a16:creationId xmlns:a16="http://schemas.microsoft.com/office/drawing/2014/main" id="{45660902-6901-7163-B067-52EB5E4434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712"/>
            <a:stretch/>
          </p:blipFill>
          <p:spPr bwMode="auto">
            <a:xfrm>
              <a:off x="1984467" y="5223495"/>
              <a:ext cx="1925118" cy="13878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5034C6-0F7F-4D54-98D4-4D48360F7DDB}"/>
                </a:ext>
              </a:extLst>
            </p:cNvPr>
            <p:cNvSpPr txBox="1"/>
            <p:nvPr/>
          </p:nvSpPr>
          <p:spPr>
            <a:xfrm>
              <a:off x="823452" y="6008474"/>
              <a:ext cx="6098458" cy="523220"/>
            </a:xfrm>
            <a:prstGeom prst="rect">
              <a:avLst/>
            </a:prstGeom>
            <a:noFill/>
          </p:spPr>
          <p:txBody>
            <a:bodyPr wrap="square">
              <a:spAutoFit/>
            </a:bodyPr>
            <a:lstStyle/>
            <a:p>
              <a:pPr algn="ctr" fontAlgn="ctr"/>
              <a:r>
                <a:rPr lang="en-IN" sz="2800" b="1" u="none" strike="noStrike" kern="1200">
                  <a:solidFill>
                    <a:schemeClr val="accent6">
                      <a:lumMod val="50000"/>
                    </a:schemeClr>
                  </a:solidFill>
                  <a:effectLst/>
                  <a:latin typeface="+mn-lt"/>
                  <a:ea typeface="+mn-ea"/>
                  <a:cs typeface="+mn-cs"/>
                </a:rPr>
                <a:t>₹ 400 Crore</a:t>
              </a:r>
            </a:p>
          </p:txBody>
        </p:sp>
        <p:pic>
          <p:nvPicPr>
            <p:cNvPr id="1034" name="Picture 10" descr="Steel industry makes 'pivotal' shift towards lower-carbon production -  Carbon Brief">
              <a:extLst>
                <a:ext uri="{FF2B5EF4-FFF2-40B4-BE49-F238E27FC236}">
                  <a16:creationId xmlns:a16="http://schemas.microsoft.com/office/drawing/2014/main" id="{DFE7543E-92E6-8609-1522-847756FC3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6829" y="5125474"/>
              <a:ext cx="1378107" cy="103419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F17EF434-A4D6-F172-2EBD-648FF8CDA504}"/>
              </a:ext>
            </a:extLst>
          </p:cNvPr>
          <p:cNvSpPr txBox="1"/>
          <p:nvPr/>
        </p:nvSpPr>
        <p:spPr>
          <a:xfrm>
            <a:off x="8643285" y="6071518"/>
            <a:ext cx="2921641" cy="769441"/>
          </a:xfrm>
          <a:prstGeom prst="rect">
            <a:avLst/>
          </a:prstGeom>
          <a:noFill/>
        </p:spPr>
        <p:txBody>
          <a:bodyPr wrap="square">
            <a:spAutoFit/>
          </a:bodyPr>
          <a:lstStyle/>
          <a:p>
            <a:pPr algn="ctr" fontAlgn="ctr"/>
            <a:r>
              <a:rPr lang="en-IN" sz="2800" b="1" u="none" strike="noStrike" kern="1200">
                <a:solidFill>
                  <a:schemeClr val="accent6">
                    <a:lumMod val="50000"/>
                  </a:schemeClr>
                </a:solidFill>
                <a:effectLst/>
                <a:latin typeface="+mn-lt"/>
                <a:ea typeface="+mn-ea"/>
                <a:cs typeface="+mn-cs"/>
              </a:rPr>
              <a:t>1-Jan-2026</a:t>
            </a:r>
          </a:p>
          <a:p>
            <a:pPr algn="ctr" fontAlgn="ctr"/>
            <a:r>
              <a:rPr lang="en-IN" sz="1600" b="1">
                <a:solidFill>
                  <a:schemeClr val="accent6">
                    <a:lumMod val="50000"/>
                  </a:schemeClr>
                </a:solidFill>
              </a:rPr>
              <a:t>Commercial Production</a:t>
            </a:r>
            <a:endParaRPr lang="en-IN" sz="1600" b="1" u="none" strike="noStrike" kern="1200">
              <a:solidFill>
                <a:schemeClr val="accent6">
                  <a:lumMod val="50000"/>
                </a:schemeClr>
              </a:solidFill>
              <a:effectLst/>
              <a:latin typeface="+mn-lt"/>
              <a:ea typeface="+mn-ea"/>
              <a:cs typeface="+mn-cs"/>
            </a:endParaRPr>
          </a:p>
        </p:txBody>
      </p:sp>
    </p:spTree>
    <p:extLst>
      <p:ext uri="{BB962C8B-B14F-4D97-AF65-F5344CB8AC3E}">
        <p14:creationId xmlns:p14="http://schemas.microsoft.com/office/powerpoint/2010/main" val="2931321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F6C8-2600-648D-D45E-818E84850B7F}"/>
              </a:ext>
            </a:extLst>
          </p:cNvPr>
          <p:cNvSpPr>
            <a:spLocks noGrp="1"/>
          </p:cNvSpPr>
          <p:nvPr>
            <p:ph type="title"/>
          </p:nvPr>
        </p:nvSpPr>
        <p:spPr>
          <a:xfrm>
            <a:off x="0" y="-133639"/>
            <a:ext cx="10515600" cy="1325563"/>
          </a:xfrm>
        </p:spPr>
        <p:txBody>
          <a:bodyPr/>
          <a:lstStyle/>
          <a:p>
            <a:r>
              <a:rPr lang="en-US"/>
              <a:t>CURRENT AFFAIRS</a:t>
            </a:r>
            <a:endParaRPr lang="en-IN"/>
          </a:p>
        </p:txBody>
      </p:sp>
      <p:sp>
        <p:nvSpPr>
          <p:cNvPr id="4" name="Slide Number Placeholder 3">
            <a:extLst>
              <a:ext uri="{FF2B5EF4-FFF2-40B4-BE49-F238E27FC236}">
                <a16:creationId xmlns:a16="http://schemas.microsoft.com/office/drawing/2014/main" id="{4A64CC67-6AB1-8B5A-6200-E758A782B7B7}"/>
              </a:ext>
            </a:extLst>
          </p:cNvPr>
          <p:cNvSpPr>
            <a:spLocks noGrp="1"/>
          </p:cNvSpPr>
          <p:nvPr>
            <p:ph type="sldNum" sz="quarter" idx="12"/>
          </p:nvPr>
        </p:nvSpPr>
        <p:spPr/>
        <p:txBody>
          <a:bodyPr/>
          <a:lstStyle/>
          <a:p>
            <a:fld id="{9B0F09E7-F10B-4D20-BC7C-C074F7CC874D}" type="slidenum">
              <a:rPr lang="en-IN" smtClean="0"/>
              <a:t>39</a:t>
            </a:fld>
            <a:endParaRPr lang="en-IN"/>
          </a:p>
        </p:txBody>
      </p:sp>
      <p:pic>
        <p:nvPicPr>
          <p:cNvPr id="8" name="Picture 7">
            <a:hlinkClick r:id="rId2"/>
            <a:extLst>
              <a:ext uri="{FF2B5EF4-FFF2-40B4-BE49-F238E27FC236}">
                <a16:creationId xmlns:a16="http://schemas.microsoft.com/office/drawing/2014/main" id="{D5BD785E-BFEE-36AF-C61D-8DA83D213BC0}"/>
              </a:ext>
            </a:extLst>
          </p:cNvPr>
          <p:cNvPicPr>
            <a:picLocks noChangeAspect="1"/>
          </p:cNvPicPr>
          <p:nvPr/>
        </p:nvPicPr>
        <p:blipFill>
          <a:blip r:embed="rId3"/>
          <a:stretch>
            <a:fillRect/>
          </a:stretch>
        </p:blipFill>
        <p:spPr>
          <a:xfrm>
            <a:off x="193307" y="1007231"/>
            <a:ext cx="6845447" cy="1453336"/>
          </a:xfrm>
          <a:prstGeom prst="rect">
            <a:avLst/>
          </a:prstGeom>
        </p:spPr>
      </p:pic>
      <p:pic>
        <p:nvPicPr>
          <p:cNvPr id="10" name="Picture 9">
            <a:hlinkClick r:id="rId4"/>
            <a:extLst>
              <a:ext uri="{FF2B5EF4-FFF2-40B4-BE49-F238E27FC236}">
                <a16:creationId xmlns:a16="http://schemas.microsoft.com/office/drawing/2014/main" id="{E8767E00-C1EE-4321-3FA8-63A8BEF239BA}"/>
              </a:ext>
            </a:extLst>
          </p:cNvPr>
          <p:cNvPicPr>
            <a:picLocks noChangeAspect="1"/>
          </p:cNvPicPr>
          <p:nvPr/>
        </p:nvPicPr>
        <p:blipFill>
          <a:blip r:embed="rId5"/>
          <a:stretch>
            <a:fillRect/>
          </a:stretch>
        </p:blipFill>
        <p:spPr>
          <a:xfrm>
            <a:off x="93554" y="2944099"/>
            <a:ext cx="7170591" cy="1453335"/>
          </a:xfrm>
          <a:prstGeom prst="rect">
            <a:avLst/>
          </a:prstGeom>
        </p:spPr>
      </p:pic>
      <p:pic>
        <p:nvPicPr>
          <p:cNvPr id="12" name="Picture 11">
            <a:hlinkClick r:id="rId6"/>
            <a:extLst>
              <a:ext uri="{FF2B5EF4-FFF2-40B4-BE49-F238E27FC236}">
                <a16:creationId xmlns:a16="http://schemas.microsoft.com/office/drawing/2014/main" id="{AD684B3F-8000-D9F0-A405-05107DF70C65}"/>
              </a:ext>
            </a:extLst>
          </p:cNvPr>
          <p:cNvPicPr>
            <a:picLocks noChangeAspect="1"/>
          </p:cNvPicPr>
          <p:nvPr/>
        </p:nvPicPr>
        <p:blipFill>
          <a:blip r:embed="rId7"/>
          <a:stretch>
            <a:fillRect/>
          </a:stretch>
        </p:blipFill>
        <p:spPr>
          <a:xfrm>
            <a:off x="0" y="5022664"/>
            <a:ext cx="6783185" cy="1333686"/>
          </a:xfrm>
          <a:prstGeom prst="rect">
            <a:avLst/>
          </a:prstGeom>
        </p:spPr>
      </p:pic>
    </p:spTree>
    <p:extLst>
      <p:ext uri="{BB962C8B-B14F-4D97-AF65-F5344CB8AC3E}">
        <p14:creationId xmlns:p14="http://schemas.microsoft.com/office/powerpoint/2010/main" val="352447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6EF14-E83A-05BA-EEAC-85E89FE5FC2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6D61D8E-20BD-D5E5-CB22-B5ADB357DBB5}"/>
              </a:ext>
            </a:extLst>
          </p:cNvPr>
          <p:cNvSpPr txBox="1"/>
          <p:nvPr/>
        </p:nvSpPr>
        <p:spPr>
          <a:xfrm>
            <a:off x="49160" y="646843"/>
            <a:ext cx="6096000" cy="6247864"/>
          </a:xfrm>
          <a:prstGeom prst="rect">
            <a:avLst/>
          </a:prstGeom>
          <a:noFill/>
        </p:spPr>
        <p:txBody>
          <a:bodyPr wrap="square">
            <a:spAutoFit/>
          </a:bodyPr>
          <a:lstStyle/>
          <a:p>
            <a:pPr algn="just"/>
            <a:r>
              <a:rPr lang="en-US" sz="1600" dirty="0"/>
              <a:t>India is the second-largest steel producer in the world with an installed capacity of 161 3 MT in FY23 and consumption of 126 MT in FY2023</a:t>
            </a:r>
          </a:p>
          <a:p>
            <a:pPr algn="just"/>
            <a:endParaRPr lang="en-US" sz="1600" dirty="0"/>
          </a:p>
          <a:p>
            <a:pPr algn="just"/>
            <a:r>
              <a:rPr lang="en-US" sz="1600" dirty="0"/>
              <a:t>The domestic crude steel production has grown at a CAGR of 3 3% in the past five years to reach 126.3 MT in FY23 from 110.9 MT in FY19 and this growth is due to increased domestic demand, availability of raw materials, cost effective labor etc.  </a:t>
            </a:r>
          </a:p>
          <a:p>
            <a:pPr algn="just"/>
            <a:endParaRPr lang="en-US" sz="1600" dirty="0"/>
          </a:p>
          <a:p>
            <a:pPr algn="just"/>
            <a:r>
              <a:rPr lang="en-US" sz="1600" dirty="0"/>
              <a:t>Large steel manufacturers’ capacity utilization has been in the range of 80-90% in FY23 and most players have announced the expansion of crude steel capacities  </a:t>
            </a:r>
          </a:p>
          <a:p>
            <a:pPr algn="just"/>
            <a:endParaRPr lang="en-US" sz="1600" dirty="0"/>
          </a:p>
          <a:p>
            <a:pPr algn="just"/>
            <a:r>
              <a:rPr lang="en-US" sz="1600" dirty="0"/>
              <a:t>The National Steel Policy 2017 envisages achieving 300 MT of production capacity from the current level of 153-157 MT to cater to expected steel demand of 230 MT by FY31</a:t>
            </a:r>
          </a:p>
          <a:p>
            <a:pPr algn="just"/>
            <a:endParaRPr lang="en-US" sz="1600" dirty="0"/>
          </a:p>
          <a:p>
            <a:pPr algn="just"/>
            <a:r>
              <a:rPr lang="en-US" sz="1600" dirty="0"/>
              <a:t>India’s eastern region, well-endowed with mineral resources, enjoys the largest share in the total crude steel-making capacity (55%) and is led by Odisha having more than 30 MMT crude steel capacities </a:t>
            </a:r>
          </a:p>
          <a:p>
            <a:pPr algn="just"/>
            <a:endParaRPr lang="en-US" sz="1600" dirty="0"/>
          </a:p>
          <a:p>
            <a:pPr algn="just"/>
            <a:r>
              <a:rPr lang="en-US" sz="1600" dirty="0"/>
              <a:t>Odisha is rich in iron ore reserves having more than 26% reserves and abundant ancillary factors such as coal, water </a:t>
            </a:r>
            <a:r>
              <a:rPr lang="en-US" sz="1600" dirty="0" err="1"/>
              <a:t>etc</a:t>
            </a:r>
            <a:r>
              <a:rPr lang="en-US" sz="1600" dirty="0"/>
              <a:t> making Odisha preferred location for steel production </a:t>
            </a:r>
          </a:p>
          <a:p>
            <a:pPr algn="just"/>
            <a:endParaRPr lang="en-US" sz="1600" dirty="0"/>
          </a:p>
        </p:txBody>
      </p:sp>
      <p:sp>
        <p:nvSpPr>
          <p:cNvPr id="2" name="Rectangle 1">
            <a:extLst>
              <a:ext uri="{FF2B5EF4-FFF2-40B4-BE49-F238E27FC236}">
                <a16:creationId xmlns:a16="http://schemas.microsoft.com/office/drawing/2014/main" id="{1565EFBC-78DA-0CCA-E7C3-DF386CDF7055}"/>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rgbClr val="00B0F0"/>
                </a:solidFill>
              </a:rPr>
              <a:t>Indian Steel Sector Overview</a:t>
            </a:r>
          </a:p>
        </p:txBody>
      </p:sp>
      <p:graphicFrame>
        <p:nvGraphicFramePr>
          <p:cNvPr id="14" name="Chart 13">
            <a:extLst>
              <a:ext uri="{FF2B5EF4-FFF2-40B4-BE49-F238E27FC236}">
                <a16:creationId xmlns:a16="http://schemas.microsoft.com/office/drawing/2014/main" id="{ECD992D2-884A-DE97-3517-0F10A1E7EB05}"/>
              </a:ext>
            </a:extLst>
          </p:cNvPr>
          <p:cNvGraphicFramePr/>
          <p:nvPr>
            <p:extLst>
              <p:ext uri="{D42A27DB-BD31-4B8C-83A1-F6EECF244321}">
                <p14:modId xmlns:p14="http://schemas.microsoft.com/office/powerpoint/2010/main" val="3436357910"/>
              </p:ext>
            </p:extLst>
          </p:nvPr>
        </p:nvGraphicFramePr>
        <p:xfrm>
          <a:off x="6921910" y="290051"/>
          <a:ext cx="4644102" cy="31389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174813B8-B498-1D96-2ECC-5BD85C898F5B}"/>
              </a:ext>
            </a:extLst>
          </p:cNvPr>
          <p:cNvGraphicFramePr/>
          <p:nvPr>
            <p:extLst>
              <p:ext uri="{D42A27DB-BD31-4B8C-83A1-F6EECF244321}">
                <p14:modId xmlns:p14="http://schemas.microsoft.com/office/powerpoint/2010/main" val="1487005364"/>
              </p:ext>
            </p:extLst>
          </p:nvPr>
        </p:nvGraphicFramePr>
        <p:xfrm>
          <a:off x="6430297" y="3429000"/>
          <a:ext cx="5712543" cy="3429001"/>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a16="http://schemas.microsoft.com/office/drawing/2014/main" id="{67BF556B-7DD3-8A5A-A8A5-9EBAB8008D97}"/>
              </a:ext>
            </a:extLst>
          </p:cNvPr>
          <p:cNvSpPr txBox="1"/>
          <p:nvPr/>
        </p:nvSpPr>
        <p:spPr>
          <a:xfrm>
            <a:off x="6725265" y="6648486"/>
            <a:ext cx="2824812" cy="184666"/>
          </a:xfrm>
          <a:prstGeom prst="rect">
            <a:avLst/>
          </a:prstGeom>
          <a:noFill/>
        </p:spPr>
        <p:txBody>
          <a:bodyPr wrap="none" rtlCol="0">
            <a:spAutoFit/>
          </a:bodyPr>
          <a:lstStyle/>
          <a:p>
            <a:r>
              <a:rPr lang="en-IN" sz="600" dirty="0"/>
              <a:t>Source: </a:t>
            </a:r>
            <a:r>
              <a:rPr lang="en-US" sz="600" dirty="0">
                <a:hlinkClick r:id="rId5"/>
              </a:rPr>
              <a:t>(26) Infograph: India's crude steel capacities by states in 2023 | LinkedIn</a:t>
            </a:r>
            <a:endParaRPr lang="en-IN" sz="600" dirty="0"/>
          </a:p>
        </p:txBody>
      </p:sp>
    </p:spTree>
    <p:extLst>
      <p:ext uri="{BB962C8B-B14F-4D97-AF65-F5344CB8AC3E}">
        <p14:creationId xmlns:p14="http://schemas.microsoft.com/office/powerpoint/2010/main" val="410882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82014-24E3-08D0-2305-1D93B35E8592}"/>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8147B95E-6B7B-5034-365A-2DFF679AA9E8}"/>
              </a:ext>
            </a:extLst>
          </p:cNvPr>
          <p:cNvSpPr>
            <a:spLocks noGrp="1"/>
          </p:cNvSpPr>
          <p:nvPr>
            <p:ph type="sldNum" sz="quarter" idx="12"/>
          </p:nvPr>
        </p:nvSpPr>
        <p:spPr/>
        <p:txBody>
          <a:bodyPr/>
          <a:lstStyle/>
          <a:p>
            <a:fld id="{9B0F09E7-F10B-4D20-BC7C-C074F7CC874D}" type="slidenum">
              <a:rPr lang="en-IN" smtClean="0"/>
              <a:t>40</a:t>
            </a:fld>
            <a:endParaRPr lang="en-IN"/>
          </a:p>
        </p:txBody>
      </p:sp>
      <p:sp>
        <p:nvSpPr>
          <p:cNvPr id="15" name="TextBox 14">
            <a:extLst>
              <a:ext uri="{FF2B5EF4-FFF2-40B4-BE49-F238E27FC236}">
                <a16:creationId xmlns:a16="http://schemas.microsoft.com/office/drawing/2014/main" id="{07F94A85-46FA-453C-2E64-E76EF58FC704}"/>
              </a:ext>
            </a:extLst>
          </p:cNvPr>
          <p:cNvSpPr txBox="1"/>
          <p:nvPr/>
        </p:nvSpPr>
        <p:spPr>
          <a:xfrm>
            <a:off x="-158087" y="0"/>
            <a:ext cx="1250817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srgbClr val="0070C0"/>
                </a:solidFill>
                <a:latin typeface="Segoe UI Black" panose="020B0A02040204020203" pitchFamily="34" charset="0"/>
                <a:ea typeface="Segoe UI Black" panose="020B0A02040204020203" pitchFamily="34" charset="0"/>
              </a:rPr>
              <a:t>Odisha’s Spread of Mineral Wealth &amp; % National Contribution </a:t>
            </a:r>
            <a:r>
              <a:rPr lang="en-US" sz="1100" b="1">
                <a:solidFill>
                  <a:srgbClr val="0070C0"/>
                </a:solidFill>
                <a:latin typeface="Segoe UI Black" panose="020B0A02040204020203" pitchFamily="34" charset="0"/>
                <a:ea typeface="Segoe UI Black" panose="020B0A02040204020203" pitchFamily="34" charset="0"/>
              </a:rPr>
              <a:t>(20222-23)</a:t>
            </a:r>
            <a:endParaRPr lang="en-IN" sz="2800" b="1">
              <a:solidFill>
                <a:srgbClr val="0070C0"/>
              </a:solidFill>
              <a:latin typeface="Segoe UI Black" panose="020B0A02040204020203" pitchFamily="34" charset="0"/>
              <a:ea typeface="Segoe UI Black" panose="020B0A02040204020203" pitchFamily="34" charset="0"/>
            </a:endParaRPr>
          </a:p>
        </p:txBody>
      </p:sp>
      <p:pic>
        <p:nvPicPr>
          <p:cNvPr id="13" name="Picture 12">
            <a:hlinkClick r:id="rId2"/>
            <a:extLst>
              <a:ext uri="{FF2B5EF4-FFF2-40B4-BE49-F238E27FC236}">
                <a16:creationId xmlns:a16="http://schemas.microsoft.com/office/drawing/2014/main" id="{9430D017-4D35-890A-A5CC-187FA67E8CDB}"/>
              </a:ext>
            </a:extLst>
          </p:cNvPr>
          <p:cNvPicPr>
            <a:picLocks noChangeAspect="1"/>
          </p:cNvPicPr>
          <p:nvPr/>
        </p:nvPicPr>
        <p:blipFill>
          <a:blip r:embed="rId3"/>
          <a:stretch>
            <a:fillRect/>
          </a:stretch>
        </p:blipFill>
        <p:spPr>
          <a:xfrm>
            <a:off x="509361" y="523220"/>
            <a:ext cx="8442910" cy="6303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EF4EE5B4-B3D7-F629-878E-0D49DC7B1EC4}"/>
              </a:ext>
            </a:extLst>
          </p:cNvPr>
          <p:cNvSpPr txBox="1"/>
          <p:nvPr/>
        </p:nvSpPr>
        <p:spPr>
          <a:xfrm>
            <a:off x="9361654" y="1840113"/>
            <a:ext cx="2743200" cy="2677656"/>
          </a:xfrm>
          <a:prstGeom prst="rect">
            <a:avLst/>
          </a:prstGeom>
          <a:noFill/>
        </p:spPr>
        <p:txBody>
          <a:bodyPr wrap="square">
            <a:spAutoFit/>
          </a:bodyPr>
          <a:lstStyle/>
          <a:p>
            <a:pPr algn="ctr"/>
            <a:r>
              <a:rPr lang="en-IN" sz="4000" b="1">
                <a:solidFill>
                  <a:srgbClr val="FF0000"/>
                </a:solidFill>
                <a:latin typeface="Open Sans" panose="020B0606030504020204" pitchFamily="34" charset="0"/>
              </a:rPr>
              <a:t>Rs 38,075 </a:t>
            </a:r>
          </a:p>
          <a:p>
            <a:pPr algn="ctr"/>
            <a:r>
              <a:rPr lang="en-IN" sz="4000" b="1">
                <a:solidFill>
                  <a:srgbClr val="FF0000"/>
                </a:solidFill>
                <a:latin typeface="Open Sans" panose="020B0606030504020204" pitchFamily="34" charset="0"/>
              </a:rPr>
              <a:t>Crore</a:t>
            </a:r>
            <a:br>
              <a:rPr lang="en-IN" sz="4000" b="1">
                <a:solidFill>
                  <a:srgbClr val="FF0000"/>
                </a:solidFill>
                <a:latin typeface="Open Sans" panose="020B0606030504020204" pitchFamily="34" charset="0"/>
              </a:rPr>
            </a:br>
            <a:endParaRPr lang="en-IN" sz="4000" b="1">
              <a:solidFill>
                <a:srgbClr val="FF0000"/>
              </a:solidFill>
              <a:latin typeface="Open Sans" panose="020B0606030504020204" pitchFamily="34" charset="0"/>
            </a:endParaRPr>
          </a:p>
          <a:p>
            <a:pPr algn="ctr"/>
            <a:r>
              <a:rPr lang="en-IN" sz="2400" b="1" i="1">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O</a:t>
            </a:r>
            <a:r>
              <a:rPr lang="en-IN" sz="2400" b="1" i="1">
                <a:latin typeface="Times New Roman" panose="02020603050405020304" pitchFamily="18" charset="0"/>
                <a:cs typeface="Times New Roman" panose="02020603050405020304" pitchFamily="18" charset="0"/>
              </a:rPr>
              <a:t>disha’s Mineral revenue in 2022-23</a:t>
            </a:r>
          </a:p>
        </p:txBody>
      </p:sp>
      <p:sp>
        <p:nvSpPr>
          <p:cNvPr id="19" name="Arrow: Up 18">
            <a:extLst>
              <a:ext uri="{FF2B5EF4-FFF2-40B4-BE49-F238E27FC236}">
                <a16:creationId xmlns:a16="http://schemas.microsoft.com/office/drawing/2014/main" id="{37561301-F7CA-8AF5-D493-8E81980027E7}"/>
              </a:ext>
            </a:extLst>
          </p:cNvPr>
          <p:cNvSpPr/>
          <p:nvPr/>
        </p:nvSpPr>
        <p:spPr>
          <a:xfrm>
            <a:off x="10648336" y="3097161"/>
            <a:ext cx="235974" cy="52322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05841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EF713-8105-BE94-6C0F-2BB0A33A949C}"/>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9A5690F9-A1DC-10BC-9A2F-4E078007B5CE}"/>
              </a:ext>
            </a:extLst>
          </p:cNvPr>
          <p:cNvSpPr>
            <a:spLocks noGrp="1"/>
          </p:cNvSpPr>
          <p:nvPr>
            <p:ph type="sldNum" sz="quarter" idx="12"/>
          </p:nvPr>
        </p:nvSpPr>
        <p:spPr/>
        <p:txBody>
          <a:bodyPr/>
          <a:lstStyle/>
          <a:p>
            <a:fld id="{9B0F09E7-F10B-4D20-BC7C-C074F7CC874D}" type="slidenum">
              <a:rPr lang="en-IN" smtClean="0"/>
              <a:t>41</a:t>
            </a:fld>
            <a:endParaRPr lang="en-IN"/>
          </a:p>
        </p:txBody>
      </p:sp>
      <p:grpSp>
        <p:nvGrpSpPr>
          <p:cNvPr id="13" name="Group 12">
            <a:extLst>
              <a:ext uri="{FF2B5EF4-FFF2-40B4-BE49-F238E27FC236}">
                <a16:creationId xmlns:a16="http://schemas.microsoft.com/office/drawing/2014/main" id="{B5DA7395-EA48-6B11-578E-226103CC3A15}"/>
              </a:ext>
            </a:extLst>
          </p:cNvPr>
          <p:cNvGrpSpPr/>
          <p:nvPr/>
        </p:nvGrpSpPr>
        <p:grpSpPr>
          <a:xfrm>
            <a:off x="164873" y="1819650"/>
            <a:ext cx="6739755" cy="4901825"/>
            <a:chOff x="5957727" y="1819650"/>
            <a:chExt cx="6456106" cy="4901825"/>
          </a:xfrm>
        </p:grpSpPr>
        <p:pic>
          <p:nvPicPr>
            <p:cNvPr id="10" name="Picture 9">
              <a:extLst>
                <a:ext uri="{FF2B5EF4-FFF2-40B4-BE49-F238E27FC236}">
                  <a16:creationId xmlns:a16="http://schemas.microsoft.com/office/drawing/2014/main" id="{8E069449-2A06-C059-B393-AB43917071A8}"/>
                </a:ext>
              </a:extLst>
            </p:cNvPr>
            <p:cNvPicPr>
              <a:picLocks noChangeAspect="1"/>
            </p:cNvPicPr>
            <p:nvPr/>
          </p:nvPicPr>
          <p:blipFill>
            <a:blip r:embed="rId2"/>
            <a:stretch>
              <a:fillRect/>
            </a:stretch>
          </p:blipFill>
          <p:spPr>
            <a:xfrm>
              <a:off x="5957727" y="2689725"/>
              <a:ext cx="5817638" cy="4031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551E5D4-D613-6864-1BE1-2AF1EA777390}"/>
                </a:ext>
              </a:extLst>
            </p:cNvPr>
            <p:cNvSpPr txBox="1"/>
            <p:nvPr/>
          </p:nvSpPr>
          <p:spPr>
            <a:xfrm>
              <a:off x="6219136" y="1819650"/>
              <a:ext cx="6194697" cy="830997"/>
            </a:xfrm>
            <a:prstGeom prst="rect">
              <a:avLst/>
            </a:prstGeom>
            <a:noFill/>
          </p:spPr>
          <p:txBody>
            <a:bodyPr wrap="square">
              <a:spAutoFit/>
            </a:bodyPr>
            <a:lstStyle/>
            <a:p>
              <a:r>
                <a:rPr lang="en-US" sz="2400" b="1" i="1">
                  <a:solidFill>
                    <a:srgbClr val="C00000"/>
                  </a:solidFill>
                  <a:latin typeface="AUNUY C+ Tw Cen MT Std"/>
                </a:rPr>
                <a:t>Odisha’s share (%) in total value of mineral production in India (100 Crore = 1 Bn)</a:t>
              </a:r>
              <a:endParaRPr lang="en-IN" sz="2400" b="1" i="1">
                <a:solidFill>
                  <a:srgbClr val="C00000"/>
                </a:solidFill>
                <a:latin typeface="AUNUY C+ Tw Cen MT Std"/>
              </a:endParaRPr>
            </a:p>
          </p:txBody>
        </p:sp>
      </p:grpSp>
      <p:sp>
        <p:nvSpPr>
          <p:cNvPr id="15" name="TextBox 14">
            <a:extLst>
              <a:ext uri="{FF2B5EF4-FFF2-40B4-BE49-F238E27FC236}">
                <a16:creationId xmlns:a16="http://schemas.microsoft.com/office/drawing/2014/main" id="{9BAD378A-90D6-F05C-569A-1DCEEF8871E5}"/>
              </a:ext>
            </a:extLst>
          </p:cNvPr>
          <p:cNvSpPr txBox="1"/>
          <p:nvPr/>
        </p:nvSpPr>
        <p:spPr>
          <a:xfrm>
            <a:off x="0" y="101637"/>
            <a:ext cx="1192103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MINERAL PRODUCTION STATS</a:t>
            </a:r>
          </a:p>
        </p:txBody>
      </p:sp>
      <p:grpSp>
        <p:nvGrpSpPr>
          <p:cNvPr id="25" name="Group 24">
            <a:extLst>
              <a:ext uri="{FF2B5EF4-FFF2-40B4-BE49-F238E27FC236}">
                <a16:creationId xmlns:a16="http://schemas.microsoft.com/office/drawing/2014/main" id="{2E0E06C6-ACE7-5380-7A13-18C89E2F5F36}"/>
              </a:ext>
            </a:extLst>
          </p:cNvPr>
          <p:cNvGrpSpPr/>
          <p:nvPr/>
        </p:nvGrpSpPr>
        <p:grpSpPr>
          <a:xfrm>
            <a:off x="6405847" y="1780571"/>
            <a:ext cx="5621280" cy="4940904"/>
            <a:chOff x="6405847" y="1780571"/>
            <a:chExt cx="5621280" cy="4940904"/>
          </a:xfrm>
        </p:grpSpPr>
        <p:pic>
          <p:nvPicPr>
            <p:cNvPr id="16" name="Picture 15">
              <a:extLst>
                <a:ext uri="{FF2B5EF4-FFF2-40B4-BE49-F238E27FC236}">
                  <a16:creationId xmlns:a16="http://schemas.microsoft.com/office/drawing/2014/main" id="{FD62130B-5288-12A5-D785-518478EE4938}"/>
                </a:ext>
              </a:extLst>
            </p:cNvPr>
            <p:cNvPicPr>
              <a:picLocks noChangeAspect="1"/>
            </p:cNvPicPr>
            <p:nvPr/>
          </p:nvPicPr>
          <p:blipFill>
            <a:blip r:embed="rId3"/>
            <a:stretch>
              <a:fillRect/>
            </a:stretch>
          </p:blipFill>
          <p:spPr>
            <a:xfrm>
              <a:off x="6405847" y="2689726"/>
              <a:ext cx="5621280" cy="4031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TextBox 16">
              <a:extLst>
                <a:ext uri="{FF2B5EF4-FFF2-40B4-BE49-F238E27FC236}">
                  <a16:creationId xmlns:a16="http://schemas.microsoft.com/office/drawing/2014/main" id="{7A3AA59A-52E1-C16D-1710-4466858992CD}"/>
                </a:ext>
              </a:extLst>
            </p:cNvPr>
            <p:cNvSpPr txBox="1"/>
            <p:nvPr/>
          </p:nvSpPr>
          <p:spPr>
            <a:xfrm>
              <a:off x="6405847" y="1780571"/>
              <a:ext cx="5621280" cy="830997"/>
            </a:xfrm>
            <a:prstGeom prst="rect">
              <a:avLst/>
            </a:prstGeom>
            <a:noFill/>
          </p:spPr>
          <p:txBody>
            <a:bodyPr wrap="square">
              <a:spAutoFit/>
            </a:bodyPr>
            <a:lstStyle/>
            <a:p>
              <a:r>
                <a:rPr lang="en-US" sz="2400" b="1" i="1">
                  <a:solidFill>
                    <a:srgbClr val="C00000"/>
                  </a:solidFill>
                  <a:latin typeface="AUNUY C+ Tw Cen MT Std"/>
                </a:rPr>
                <a:t>State-wise comparison of Total Share (%) of mineral production in India</a:t>
              </a:r>
            </a:p>
          </p:txBody>
        </p:sp>
      </p:grpSp>
      <p:sp>
        <p:nvSpPr>
          <p:cNvPr id="24" name="TextBox 23">
            <a:extLst>
              <a:ext uri="{FF2B5EF4-FFF2-40B4-BE49-F238E27FC236}">
                <a16:creationId xmlns:a16="http://schemas.microsoft.com/office/drawing/2014/main" id="{807C42C1-0105-2116-CB6D-2C1319C6B936}"/>
              </a:ext>
            </a:extLst>
          </p:cNvPr>
          <p:cNvSpPr txBox="1"/>
          <p:nvPr/>
        </p:nvSpPr>
        <p:spPr>
          <a:xfrm>
            <a:off x="437767" y="826126"/>
            <a:ext cx="11483267" cy="830997"/>
          </a:xfrm>
          <a:prstGeom prst="rect">
            <a:avLst/>
          </a:prstGeom>
          <a:noFill/>
        </p:spPr>
        <p:txBody>
          <a:bodyPr wrap="square">
            <a:spAutoFit/>
          </a:bodyPr>
          <a:lstStyle/>
          <a:p>
            <a:pPr marL="342900" indent="-342900">
              <a:buFont typeface="Wingdings" panose="05000000000000000000" pitchFamily="2" charset="2"/>
              <a:buChar char="ü"/>
            </a:pPr>
            <a:r>
              <a:rPr lang="en-US" sz="2400" i="1"/>
              <a:t>Odisha, having </a:t>
            </a:r>
            <a:r>
              <a:rPr lang="en-US" sz="2400" b="1" i="1"/>
              <a:t>~ 30% of Iron Ore reserves in India</a:t>
            </a:r>
            <a:r>
              <a:rPr lang="en-US" sz="2400" i="1"/>
              <a:t>, stands as the </a:t>
            </a:r>
            <a:r>
              <a:rPr lang="en-US" sz="2400" b="1" i="1"/>
              <a:t>largest Steel and Stainless-Steel producing state </a:t>
            </a:r>
            <a:r>
              <a:rPr lang="en-US" sz="2400" i="1"/>
              <a:t>of India</a:t>
            </a:r>
            <a:endParaRPr lang="en-IN" sz="2400" i="1"/>
          </a:p>
        </p:txBody>
      </p:sp>
      <p:grpSp>
        <p:nvGrpSpPr>
          <p:cNvPr id="2" name="Group 1">
            <a:extLst>
              <a:ext uri="{FF2B5EF4-FFF2-40B4-BE49-F238E27FC236}">
                <a16:creationId xmlns:a16="http://schemas.microsoft.com/office/drawing/2014/main" id="{CCA8E1FC-99B3-3A95-C01A-F606744B3224}"/>
              </a:ext>
            </a:extLst>
          </p:cNvPr>
          <p:cNvGrpSpPr/>
          <p:nvPr/>
        </p:nvGrpSpPr>
        <p:grpSpPr>
          <a:xfrm>
            <a:off x="1942104" y="4085303"/>
            <a:ext cx="2615149" cy="1459658"/>
            <a:chOff x="6073150" y="1819650"/>
            <a:chExt cx="6340683" cy="2260738"/>
          </a:xfrm>
        </p:grpSpPr>
        <p:pic>
          <p:nvPicPr>
            <p:cNvPr id="3" name="Picture 2">
              <a:extLst>
                <a:ext uri="{FF2B5EF4-FFF2-40B4-BE49-F238E27FC236}">
                  <a16:creationId xmlns:a16="http://schemas.microsoft.com/office/drawing/2014/main" id="{2F9324A8-D32E-4BCB-867E-CD7B6DD2A980}"/>
                </a:ext>
              </a:extLst>
            </p:cNvPr>
            <p:cNvPicPr>
              <a:picLocks noChangeAspect="1"/>
            </p:cNvPicPr>
            <p:nvPr/>
          </p:nvPicPr>
          <p:blipFill>
            <a:blip r:embed="rId2"/>
            <a:srcRect l="1984" t="3779" r="64669" b="65508"/>
            <a:stretch/>
          </p:blipFill>
          <p:spPr>
            <a:xfrm>
              <a:off x="6073150" y="2842126"/>
              <a:ext cx="4660015" cy="1238262"/>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DF7E9819-B9CA-1506-8999-6A147659D5F9}"/>
                </a:ext>
              </a:extLst>
            </p:cNvPr>
            <p:cNvSpPr txBox="1"/>
            <p:nvPr/>
          </p:nvSpPr>
          <p:spPr>
            <a:xfrm>
              <a:off x="6219136" y="1819650"/>
              <a:ext cx="6194697" cy="461665"/>
            </a:xfrm>
            <a:prstGeom prst="rect">
              <a:avLst/>
            </a:prstGeom>
            <a:noFill/>
          </p:spPr>
          <p:txBody>
            <a:bodyPr wrap="square">
              <a:spAutoFit/>
            </a:bodyPr>
            <a:lstStyle/>
            <a:p>
              <a:endParaRPr lang="en-IN" sz="2400" b="1" i="1">
                <a:solidFill>
                  <a:srgbClr val="C00000"/>
                </a:solidFill>
                <a:latin typeface="AUNUY C+ Tw Cen MT Std"/>
              </a:endParaRPr>
            </a:p>
          </p:txBody>
        </p:sp>
      </p:grpSp>
      <p:sp>
        <p:nvSpPr>
          <p:cNvPr id="5" name="TextBox 4">
            <a:extLst>
              <a:ext uri="{FF2B5EF4-FFF2-40B4-BE49-F238E27FC236}">
                <a16:creationId xmlns:a16="http://schemas.microsoft.com/office/drawing/2014/main" id="{8EEFBEC9-642D-3586-C561-F9CA3A424666}"/>
              </a:ext>
            </a:extLst>
          </p:cNvPr>
          <p:cNvSpPr txBox="1"/>
          <p:nvPr/>
        </p:nvSpPr>
        <p:spPr>
          <a:xfrm>
            <a:off x="1998581" y="4705600"/>
            <a:ext cx="1809020" cy="923330"/>
          </a:xfrm>
          <a:prstGeom prst="rect">
            <a:avLst/>
          </a:prstGeom>
          <a:noFill/>
        </p:spPr>
        <p:txBody>
          <a:bodyPr wrap="square" rtlCol="0">
            <a:spAutoFit/>
          </a:bodyPr>
          <a:lstStyle/>
          <a:p>
            <a:pPr algn="ctr"/>
            <a:r>
              <a:rPr lang="en-US" b="1">
                <a:hlinkClick r:id="rId4">
                  <a:extLst>
                    <a:ext uri="{A12FA001-AC4F-418D-AE19-62706E023703}">
                      <ahyp:hlinkClr xmlns:ahyp="http://schemas.microsoft.com/office/drawing/2018/hyperlinkcolor" val="tx"/>
                    </a:ext>
                  </a:extLst>
                </a:hlinkClick>
              </a:rPr>
              <a:t>National Value</a:t>
            </a:r>
          </a:p>
          <a:p>
            <a:pPr algn="ctr"/>
            <a:r>
              <a:rPr lang="en-US" b="1">
                <a:hlinkClick r:id="rId4">
                  <a:extLst>
                    <a:ext uri="{A12FA001-AC4F-418D-AE19-62706E023703}">
                      <ahyp:hlinkClr xmlns:ahyp="http://schemas.microsoft.com/office/drawing/2018/hyperlinkcolor" val="tx"/>
                    </a:ext>
                  </a:extLst>
                </a:hlinkClick>
              </a:rPr>
              <a:t>~ 93,000 Crore</a:t>
            </a:r>
          </a:p>
          <a:p>
            <a:pPr algn="ctr"/>
            <a:r>
              <a:rPr lang="en-US" b="1">
                <a:hlinkClick r:id="rId4">
                  <a:extLst>
                    <a:ext uri="{A12FA001-AC4F-418D-AE19-62706E023703}">
                      <ahyp:hlinkClr xmlns:ahyp="http://schemas.microsoft.com/office/drawing/2018/hyperlinkcolor" val="tx"/>
                    </a:ext>
                  </a:extLst>
                </a:hlinkClick>
              </a:rPr>
              <a:t>2022-23</a:t>
            </a:r>
            <a:endParaRPr lang="en-IN" b="1"/>
          </a:p>
        </p:txBody>
      </p:sp>
    </p:spTree>
    <p:extLst>
      <p:ext uri="{BB962C8B-B14F-4D97-AF65-F5344CB8AC3E}">
        <p14:creationId xmlns:p14="http://schemas.microsoft.com/office/powerpoint/2010/main" val="2671149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B0BD6-9581-693E-D263-B3C34B955FEC}"/>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289F9E25-A37B-22F8-8D3C-11936ECFA362}"/>
              </a:ext>
            </a:extLst>
          </p:cNvPr>
          <p:cNvSpPr>
            <a:spLocks noGrp="1"/>
          </p:cNvSpPr>
          <p:nvPr>
            <p:ph type="sldNum" sz="quarter" idx="12"/>
          </p:nvPr>
        </p:nvSpPr>
        <p:spPr/>
        <p:txBody>
          <a:bodyPr/>
          <a:lstStyle/>
          <a:p>
            <a:fld id="{9B0F09E7-F10B-4D20-BC7C-C074F7CC874D}" type="slidenum">
              <a:rPr lang="en-IN" smtClean="0"/>
              <a:t>42</a:t>
            </a:fld>
            <a:endParaRPr lang="en-IN"/>
          </a:p>
        </p:txBody>
      </p:sp>
      <p:sp>
        <p:nvSpPr>
          <p:cNvPr id="15" name="TextBox 14">
            <a:extLst>
              <a:ext uri="{FF2B5EF4-FFF2-40B4-BE49-F238E27FC236}">
                <a16:creationId xmlns:a16="http://schemas.microsoft.com/office/drawing/2014/main" id="{9F8BC37C-2931-B0C7-BA17-53C101CA9B3C}"/>
              </a:ext>
            </a:extLst>
          </p:cNvPr>
          <p:cNvSpPr txBox="1"/>
          <p:nvPr/>
        </p:nvSpPr>
        <p:spPr>
          <a:xfrm>
            <a:off x="-457136" y="-80020"/>
            <a:ext cx="1219199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70C0"/>
                </a:solidFill>
                <a:effectLst/>
                <a:uLnTx/>
                <a:uFillTx/>
                <a:latin typeface="Segoe UI Black" panose="020B0A02040204020203" pitchFamily="34" charset="0"/>
                <a:ea typeface="Segoe UI Black" panose="020B0A02040204020203" pitchFamily="34" charset="0"/>
                <a:cs typeface="+mn-cs"/>
              </a:rPr>
              <a:t>WORLD STEEL OVERVIEW</a:t>
            </a:r>
          </a:p>
        </p:txBody>
      </p:sp>
      <p:pic>
        <p:nvPicPr>
          <p:cNvPr id="3" name="Picture 2">
            <a:extLst>
              <a:ext uri="{FF2B5EF4-FFF2-40B4-BE49-F238E27FC236}">
                <a16:creationId xmlns:a16="http://schemas.microsoft.com/office/drawing/2014/main" id="{5B660FD3-1B42-156F-2D3D-12D6747C2EBE}"/>
              </a:ext>
            </a:extLst>
          </p:cNvPr>
          <p:cNvPicPr>
            <a:picLocks noChangeAspect="1"/>
          </p:cNvPicPr>
          <p:nvPr/>
        </p:nvPicPr>
        <p:blipFill>
          <a:blip r:embed="rId2"/>
          <a:stretch>
            <a:fillRect/>
          </a:stretch>
        </p:blipFill>
        <p:spPr>
          <a:xfrm>
            <a:off x="255171" y="615489"/>
            <a:ext cx="5840829" cy="33233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39E5DED-3260-F2BF-E1C1-6128FD04CCD2}"/>
              </a:ext>
            </a:extLst>
          </p:cNvPr>
          <p:cNvSpPr txBox="1"/>
          <p:nvPr/>
        </p:nvSpPr>
        <p:spPr>
          <a:xfrm>
            <a:off x="255171" y="4090909"/>
            <a:ext cx="6001495" cy="523220"/>
          </a:xfrm>
          <a:prstGeom prst="rect">
            <a:avLst/>
          </a:prstGeom>
          <a:noFill/>
        </p:spPr>
        <p:txBody>
          <a:bodyPr wrap="square">
            <a:spAutoFit/>
          </a:bodyPr>
          <a:lstStyle/>
          <a:p>
            <a:r>
              <a:rPr lang="en-IN" sz="1400" b="1" i="0" u="none" strike="noStrike" baseline="0">
                <a:solidFill>
                  <a:srgbClr val="000000"/>
                </a:solidFill>
                <a:latin typeface="Open Sans" panose="020B0606030504020204" pitchFamily="34" charset="0"/>
              </a:rPr>
              <a:t>Global steel production (Mn Tons) 2000 – 2023 (https://worldsteel org/)</a:t>
            </a:r>
            <a:endParaRPr lang="en-IN" sz="1400"/>
          </a:p>
        </p:txBody>
      </p:sp>
      <p:pic>
        <p:nvPicPr>
          <p:cNvPr id="11" name="Picture 10">
            <a:extLst>
              <a:ext uri="{FF2B5EF4-FFF2-40B4-BE49-F238E27FC236}">
                <a16:creationId xmlns:a16="http://schemas.microsoft.com/office/drawing/2014/main" id="{3B4608F7-B4E2-6EFE-C583-E3C787719F00}"/>
              </a:ext>
            </a:extLst>
          </p:cNvPr>
          <p:cNvPicPr>
            <a:picLocks noChangeAspect="1"/>
          </p:cNvPicPr>
          <p:nvPr/>
        </p:nvPicPr>
        <p:blipFill>
          <a:blip r:embed="rId3"/>
          <a:srcRect r="33401"/>
          <a:stretch/>
        </p:blipFill>
        <p:spPr>
          <a:xfrm>
            <a:off x="6441526" y="615489"/>
            <a:ext cx="5189000" cy="32741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F07AE306-8F14-A4FD-3073-11957395DA7E}"/>
              </a:ext>
            </a:extLst>
          </p:cNvPr>
          <p:cNvSpPr txBox="1"/>
          <p:nvPr/>
        </p:nvSpPr>
        <p:spPr>
          <a:xfrm>
            <a:off x="6457257" y="4109580"/>
            <a:ext cx="4306685" cy="307777"/>
          </a:xfrm>
          <a:prstGeom prst="rect">
            <a:avLst/>
          </a:prstGeom>
          <a:noFill/>
        </p:spPr>
        <p:txBody>
          <a:bodyPr wrap="square">
            <a:spAutoFit/>
          </a:bodyPr>
          <a:lstStyle/>
          <a:p>
            <a:r>
              <a:rPr lang="en-IN" sz="1400" b="1" i="0" u="none" strike="noStrike" baseline="0">
                <a:solidFill>
                  <a:srgbClr val="000000"/>
                </a:solidFill>
                <a:latin typeface="Open Sans" panose="020B0606030504020204" pitchFamily="34" charset="0"/>
              </a:rPr>
              <a:t>Top 10 Steel Producing Nation</a:t>
            </a:r>
            <a:endParaRPr lang="en-IN" sz="1400"/>
          </a:p>
        </p:txBody>
      </p:sp>
      <p:sp>
        <p:nvSpPr>
          <p:cNvPr id="17" name="TextBox 16">
            <a:extLst>
              <a:ext uri="{FF2B5EF4-FFF2-40B4-BE49-F238E27FC236}">
                <a16:creationId xmlns:a16="http://schemas.microsoft.com/office/drawing/2014/main" id="{70CA0405-AAE6-F426-28A0-6C399DC7F778}"/>
              </a:ext>
            </a:extLst>
          </p:cNvPr>
          <p:cNvSpPr txBox="1"/>
          <p:nvPr/>
        </p:nvSpPr>
        <p:spPr>
          <a:xfrm>
            <a:off x="2277978" y="4599920"/>
            <a:ext cx="8875231" cy="1938992"/>
          </a:xfrm>
          <a:prstGeom prst="rect">
            <a:avLst/>
          </a:prstGeom>
          <a:noFill/>
        </p:spPr>
        <p:txBody>
          <a:bodyPr wrap="square">
            <a:spAutoFit/>
          </a:bodyPr>
          <a:lstStyle/>
          <a:p>
            <a:pPr marL="342900" indent="-342900">
              <a:buFont typeface="Arial" panose="020B0604020202020204" pitchFamily="34" charset="0"/>
              <a:buChar char="•"/>
            </a:pPr>
            <a:r>
              <a:rPr lang="en-US" sz="2000" b="0" i="0" u="none" strike="noStrike" baseline="0">
                <a:solidFill>
                  <a:srgbClr val="000000"/>
                </a:solidFill>
                <a:latin typeface="Open Sans" panose="020B0606030504020204" pitchFamily="34" charset="0"/>
              </a:rPr>
              <a:t>Globally, </a:t>
            </a:r>
            <a:r>
              <a:rPr lang="en-US" sz="4000" b="1" i="0" u="none" strike="noStrike" baseline="0">
                <a:solidFill>
                  <a:srgbClr val="FF0000"/>
                </a:solidFill>
                <a:latin typeface="Open Sans" panose="020B0606030504020204" pitchFamily="34" charset="0"/>
              </a:rPr>
              <a:t>219 kg </a:t>
            </a:r>
            <a:r>
              <a:rPr lang="en-US" sz="2000" b="0" i="0" u="none" strike="noStrike" baseline="0">
                <a:solidFill>
                  <a:srgbClr val="000000"/>
                </a:solidFill>
                <a:latin typeface="Open Sans" panose="020B0606030504020204" pitchFamily="34" charset="0"/>
              </a:rPr>
              <a:t>of steel was used in new products per person in 2023 </a:t>
            </a:r>
          </a:p>
          <a:p>
            <a:pPr marL="342900" indent="-342900">
              <a:buFont typeface="Arial" panose="020B0604020202020204" pitchFamily="34" charset="0"/>
              <a:buChar char="•"/>
            </a:pPr>
            <a:r>
              <a:rPr lang="en-US" sz="2000">
                <a:solidFill>
                  <a:srgbClr val="000000"/>
                </a:solidFill>
                <a:latin typeface="Open Sans" panose="020B0606030504020204" pitchFamily="34" charset="0"/>
              </a:rPr>
              <a:t>But India has only </a:t>
            </a:r>
            <a:r>
              <a:rPr lang="en-IN" sz="4000" b="1">
                <a:solidFill>
                  <a:srgbClr val="FF0000"/>
                </a:solidFill>
                <a:latin typeface="Open Sans" panose="020B0606030504020204" pitchFamily="34" charset="0"/>
              </a:rPr>
              <a:t>93 4 Kg ( 43 %) </a:t>
            </a:r>
            <a:r>
              <a:rPr lang="en-IN" sz="2000">
                <a:solidFill>
                  <a:srgbClr val="000000"/>
                </a:solidFill>
                <a:latin typeface="Open Sans" panose="020B0606030504020204" pitchFamily="34" charset="0"/>
              </a:rPr>
              <a:t>less per </a:t>
            </a:r>
            <a:r>
              <a:rPr lang="en-IN" sz="2000" b="0" i="0" u="none" strike="noStrike" baseline="0">
                <a:solidFill>
                  <a:srgbClr val="000000"/>
                </a:solidFill>
                <a:latin typeface="Open Sans" panose="020B0606030504020204" pitchFamily="34" charset="0"/>
              </a:rPr>
              <a:t>Capita Steel Use in 2023</a:t>
            </a:r>
          </a:p>
        </p:txBody>
      </p:sp>
      <p:pic>
        <p:nvPicPr>
          <p:cNvPr id="19" name="Picture 18">
            <a:extLst>
              <a:ext uri="{FF2B5EF4-FFF2-40B4-BE49-F238E27FC236}">
                <a16:creationId xmlns:a16="http://schemas.microsoft.com/office/drawing/2014/main" id="{DCAEBA43-B5B3-2FEB-ACFE-1EA6398B0E50}"/>
              </a:ext>
            </a:extLst>
          </p:cNvPr>
          <p:cNvPicPr>
            <a:picLocks noChangeAspect="1"/>
          </p:cNvPicPr>
          <p:nvPr/>
        </p:nvPicPr>
        <p:blipFill>
          <a:blip r:embed="rId4"/>
          <a:stretch>
            <a:fillRect/>
          </a:stretch>
        </p:blipFill>
        <p:spPr>
          <a:xfrm>
            <a:off x="295896" y="4629052"/>
            <a:ext cx="1821661" cy="1938991"/>
          </a:xfrm>
          <a:prstGeom prst="rect">
            <a:avLst/>
          </a:prstGeom>
        </p:spPr>
      </p:pic>
    </p:spTree>
    <p:extLst>
      <p:ext uri="{BB962C8B-B14F-4D97-AF65-F5344CB8AC3E}">
        <p14:creationId xmlns:p14="http://schemas.microsoft.com/office/powerpoint/2010/main" val="192544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F87A6-3E32-2698-2B7D-EE6571B083E7}"/>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AAE260C9-B4C7-AD42-2641-A5D9BD8CFCAD}"/>
              </a:ext>
            </a:extLst>
          </p:cNvPr>
          <p:cNvSpPr>
            <a:spLocks noGrp="1"/>
          </p:cNvSpPr>
          <p:nvPr>
            <p:ph type="sldNum" sz="quarter" idx="12"/>
          </p:nvPr>
        </p:nvSpPr>
        <p:spPr/>
        <p:txBody>
          <a:bodyPr/>
          <a:lstStyle/>
          <a:p>
            <a:fld id="{9B0F09E7-F10B-4D20-BC7C-C074F7CC874D}" type="slidenum">
              <a:rPr lang="en-IN" smtClean="0"/>
              <a:t>43</a:t>
            </a:fld>
            <a:endParaRPr lang="en-IN"/>
          </a:p>
        </p:txBody>
      </p:sp>
      <p:sp>
        <p:nvSpPr>
          <p:cNvPr id="15" name="TextBox 14">
            <a:extLst>
              <a:ext uri="{FF2B5EF4-FFF2-40B4-BE49-F238E27FC236}">
                <a16:creationId xmlns:a16="http://schemas.microsoft.com/office/drawing/2014/main" id="{7FD6D35D-0290-34AE-FDC5-12492896E110}"/>
              </a:ext>
            </a:extLst>
          </p:cNvPr>
          <p:cNvSpPr txBox="1"/>
          <p:nvPr/>
        </p:nvSpPr>
        <p:spPr>
          <a:xfrm>
            <a:off x="-457136" y="-80020"/>
            <a:ext cx="1219199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70C0"/>
                </a:solidFill>
                <a:effectLst/>
                <a:uLnTx/>
                <a:uFillTx/>
                <a:latin typeface="Segoe UI Black" panose="020B0A02040204020203" pitchFamily="34" charset="0"/>
                <a:ea typeface="Segoe UI Black" panose="020B0A02040204020203" pitchFamily="34" charset="0"/>
                <a:cs typeface="+mn-cs"/>
              </a:rPr>
              <a:t>WORLD STEEL OVERVIEW</a:t>
            </a:r>
          </a:p>
        </p:txBody>
      </p:sp>
      <p:sp>
        <p:nvSpPr>
          <p:cNvPr id="7" name="TextBox 6">
            <a:extLst>
              <a:ext uri="{FF2B5EF4-FFF2-40B4-BE49-F238E27FC236}">
                <a16:creationId xmlns:a16="http://schemas.microsoft.com/office/drawing/2014/main" id="{A5B9C2D1-31C4-C2BD-878A-4AEB52B8599F}"/>
              </a:ext>
            </a:extLst>
          </p:cNvPr>
          <p:cNvSpPr txBox="1"/>
          <p:nvPr/>
        </p:nvSpPr>
        <p:spPr>
          <a:xfrm>
            <a:off x="152598" y="5514628"/>
            <a:ext cx="4926429" cy="523220"/>
          </a:xfrm>
          <a:prstGeom prst="rect">
            <a:avLst/>
          </a:prstGeom>
          <a:noFill/>
        </p:spPr>
        <p:txBody>
          <a:bodyPr wrap="square">
            <a:spAutoFit/>
          </a:bodyPr>
          <a:lstStyle/>
          <a:p>
            <a:r>
              <a:rPr lang="en-IN" sz="1400" b="1">
                <a:solidFill>
                  <a:srgbClr val="000000"/>
                </a:solidFill>
                <a:latin typeface="Open Sans" panose="020B0606030504020204" pitchFamily="34" charset="0"/>
              </a:rPr>
              <a:t>Geographical Spread of Steel Production-</a:t>
            </a:r>
            <a:r>
              <a:rPr lang="en-IN" sz="1400" b="1" i="0" u="none" strike="noStrike" baseline="0">
                <a:solidFill>
                  <a:srgbClr val="000000"/>
                </a:solidFill>
                <a:latin typeface="Open Sans" panose="020B0606030504020204" pitchFamily="34" charset="0"/>
              </a:rPr>
              <a:t> 2023 (https://worldsteel org/)</a:t>
            </a:r>
            <a:endParaRPr lang="en-IN" sz="1400"/>
          </a:p>
        </p:txBody>
      </p:sp>
      <p:sp>
        <p:nvSpPr>
          <p:cNvPr id="12" name="TextBox 11">
            <a:extLst>
              <a:ext uri="{FF2B5EF4-FFF2-40B4-BE49-F238E27FC236}">
                <a16:creationId xmlns:a16="http://schemas.microsoft.com/office/drawing/2014/main" id="{7948098A-E353-C9AC-2B58-643989747EE9}"/>
              </a:ext>
            </a:extLst>
          </p:cNvPr>
          <p:cNvSpPr txBox="1"/>
          <p:nvPr/>
        </p:nvSpPr>
        <p:spPr>
          <a:xfrm>
            <a:off x="6441526" y="3938853"/>
            <a:ext cx="2568241" cy="307777"/>
          </a:xfrm>
          <a:prstGeom prst="rect">
            <a:avLst/>
          </a:prstGeom>
          <a:noFill/>
        </p:spPr>
        <p:txBody>
          <a:bodyPr wrap="square">
            <a:spAutoFit/>
          </a:bodyPr>
          <a:lstStyle/>
          <a:p>
            <a:r>
              <a:rPr lang="en-IN" sz="1400" b="1" i="0" u="none" strike="noStrike" baseline="0">
                <a:solidFill>
                  <a:srgbClr val="000000"/>
                </a:solidFill>
                <a:latin typeface="Open Sans" panose="020B0606030504020204" pitchFamily="34" charset="0"/>
              </a:rPr>
              <a:t>Top 10 Steel Producing Nation</a:t>
            </a:r>
            <a:endParaRPr lang="en-IN" sz="1400"/>
          </a:p>
        </p:txBody>
      </p:sp>
      <p:pic>
        <p:nvPicPr>
          <p:cNvPr id="14" name="Picture 13">
            <a:extLst>
              <a:ext uri="{FF2B5EF4-FFF2-40B4-BE49-F238E27FC236}">
                <a16:creationId xmlns:a16="http://schemas.microsoft.com/office/drawing/2014/main" id="{63E96DC8-F6DE-DED2-8ECD-BA9C551ED6F0}"/>
              </a:ext>
            </a:extLst>
          </p:cNvPr>
          <p:cNvPicPr>
            <a:picLocks noChangeAspect="1"/>
          </p:cNvPicPr>
          <p:nvPr/>
        </p:nvPicPr>
        <p:blipFill>
          <a:blip r:embed="rId2"/>
          <a:stretch>
            <a:fillRect/>
          </a:stretch>
        </p:blipFill>
        <p:spPr>
          <a:xfrm>
            <a:off x="152598" y="835899"/>
            <a:ext cx="5827966" cy="46064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D2CF2489-C130-A444-8BC6-3DC05E975BB2}"/>
              </a:ext>
            </a:extLst>
          </p:cNvPr>
          <p:cNvPicPr>
            <a:picLocks noChangeAspect="1"/>
          </p:cNvPicPr>
          <p:nvPr/>
        </p:nvPicPr>
        <p:blipFill>
          <a:blip r:embed="rId3"/>
          <a:stretch>
            <a:fillRect/>
          </a:stretch>
        </p:blipFill>
        <p:spPr>
          <a:xfrm>
            <a:off x="6095784" y="835899"/>
            <a:ext cx="5827966" cy="46064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489A4500-56DB-E68C-E6BC-F0F5EA4D955D}"/>
              </a:ext>
            </a:extLst>
          </p:cNvPr>
          <p:cNvSpPr txBox="1"/>
          <p:nvPr/>
        </p:nvSpPr>
        <p:spPr>
          <a:xfrm>
            <a:off x="6808434" y="5427932"/>
            <a:ext cx="4926429" cy="523220"/>
          </a:xfrm>
          <a:prstGeom prst="rect">
            <a:avLst/>
          </a:prstGeom>
          <a:noFill/>
        </p:spPr>
        <p:txBody>
          <a:bodyPr wrap="square">
            <a:spAutoFit/>
          </a:bodyPr>
          <a:lstStyle/>
          <a:p>
            <a:r>
              <a:rPr lang="en-IN" sz="1400" b="1">
                <a:solidFill>
                  <a:srgbClr val="000000"/>
                </a:solidFill>
                <a:latin typeface="Open Sans" panose="020B0606030504020204" pitchFamily="34" charset="0"/>
              </a:rPr>
              <a:t>Geographical Spread of Finished Steel Use - </a:t>
            </a:r>
            <a:r>
              <a:rPr lang="en-IN" sz="1400" b="1" i="0" u="none" strike="noStrike" baseline="0">
                <a:solidFill>
                  <a:srgbClr val="000000"/>
                </a:solidFill>
                <a:latin typeface="Open Sans" panose="020B0606030504020204" pitchFamily="34" charset="0"/>
              </a:rPr>
              <a:t>2023 (https://worldsteel org/)</a:t>
            </a:r>
            <a:endParaRPr lang="en-IN" sz="1400"/>
          </a:p>
        </p:txBody>
      </p:sp>
      <p:sp>
        <p:nvSpPr>
          <p:cNvPr id="8" name="TextBox 7">
            <a:extLst>
              <a:ext uri="{FF2B5EF4-FFF2-40B4-BE49-F238E27FC236}">
                <a16:creationId xmlns:a16="http://schemas.microsoft.com/office/drawing/2014/main" id="{D89499C0-9F6B-A2DB-0802-F7A823AD87F1}"/>
              </a:ext>
            </a:extLst>
          </p:cNvPr>
          <p:cNvSpPr txBox="1"/>
          <p:nvPr/>
        </p:nvSpPr>
        <p:spPr>
          <a:xfrm>
            <a:off x="1472380" y="6060201"/>
            <a:ext cx="11855116" cy="707886"/>
          </a:xfrm>
          <a:prstGeom prst="rect">
            <a:avLst/>
          </a:prstGeom>
          <a:noFill/>
        </p:spPr>
        <p:txBody>
          <a:bodyPr wrap="square">
            <a:spAutoFit/>
          </a:bodyPr>
          <a:lstStyle/>
          <a:p>
            <a:r>
              <a:rPr lang="en-IN" sz="4000" b="1">
                <a:solidFill>
                  <a:srgbClr val="FF0000"/>
                </a:solidFill>
                <a:latin typeface="Open Sans" panose="020B0606030504020204" pitchFamily="34" charset="0"/>
              </a:rPr>
              <a:t>2</a:t>
            </a:r>
            <a:r>
              <a:rPr lang="en-IN" sz="4000" b="1" baseline="30000">
                <a:solidFill>
                  <a:srgbClr val="FF0000"/>
                </a:solidFill>
                <a:latin typeface="Open Sans" panose="020B0606030504020204" pitchFamily="34" charset="0"/>
              </a:rPr>
              <a:t>nd</a:t>
            </a:r>
            <a:r>
              <a:rPr lang="en-IN" sz="4000" b="1">
                <a:solidFill>
                  <a:srgbClr val="FF0000"/>
                </a:solidFill>
                <a:latin typeface="Open Sans" panose="020B0606030504020204" pitchFamily="34" charset="0"/>
              </a:rPr>
              <a:t> Largest Producer &amp; Consumer of Steel</a:t>
            </a:r>
            <a:endParaRPr lang="en-IN" sz="4000"/>
          </a:p>
        </p:txBody>
      </p:sp>
      <p:pic>
        <p:nvPicPr>
          <p:cNvPr id="1026" name="Picture 2" descr="India png images | PNGWing">
            <a:extLst>
              <a:ext uri="{FF2B5EF4-FFF2-40B4-BE49-F238E27FC236}">
                <a16:creationId xmlns:a16="http://schemas.microsoft.com/office/drawing/2014/main" id="{19063768-C4A9-F9EB-AB66-E8549D75F7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26" t="8257" r="7513" b="7994"/>
          <a:stretch/>
        </p:blipFill>
        <p:spPr bwMode="auto">
          <a:xfrm>
            <a:off x="152598" y="5951152"/>
            <a:ext cx="914573" cy="8818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B5A11EAC-3F0E-E6C1-E520-C88DA224DB48}"/>
              </a:ext>
            </a:extLst>
          </p:cNvPr>
          <p:cNvSpPr/>
          <p:nvPr/>
        </p:nvSpPr>
        <p:spPr>
          <a:xfrm>
            <a:off x="949184" y="6356350"/>
            <a:ext cx="481410" cy="1180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4744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8167D-40A0-7AA5-DC57-EC80D02E0B30}"/>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50BAE16F-0D1E-075E-A61D-CDBC869E45E1}"/>
              </a:ext>
            </a:extLst>
          </p:cNvPr>
          <p:cNvSpPr>
            <a:spLocks noGrp="1"/>
          </p:cNvSpPr>
          <p:nvPr>
            <p:ph type="sldNum" sz="quarter" idx="12"/>
          </p:nvPr>
        </p:nvSpPr>
        <p:spPr/>
        <p:txBody>
          <a:bodyPr/>
          <a:lstStyle/>
          <a:p>
            <a:fld id="{9B0F09E7-F10B-4D20-BC7C-C074F7CC874D}" type="slidenum">
              <a:rPr lang="en-IN" smtClean="0"/>
              <a:t>44</a:t>
            </a:fld>
            <a:endParaRPr lang="en-IN"/>
          </a:p>
        </p:txBody>
      </p:sp>
      <p:sp>
        <p:nvSpPr>
          <p:cNvPr id="15" name="TextBox 14">
            <a:extLst>
              <a:ext uri="{FF2B5EF4-FFF2-40B4-BE49-F238E27FC236}">
                <a16:creationId xmlns:a16="http://schemas.microsoft.com/office/drawing/2014/main" id="{5D9BCBFC-39F5-4266-9DC9-E032FA61D660}"/>
              </a:ext>
            </a:extLst>
          </p:cNvPr>
          <p:cNvSpPr txBox="1"/>
          <p:nvPr/>
        </p:nvSpPr>
        <p:spPr>
          <a:xfrm>
            <a:off x="-838199" y="0"/>
            <a:ext cx="1219199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INDIAN STEEL INDUSTRY</a:t>
            </a:r>
            <a:endParaRPr lang="en-IN" sz="3600" b="1">
              <a:solidFill>
                <a:srgbClr val="0070C0"/>
              </a:solidFill>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AA3C7F97-4D97-5B5C-2872-F5B8A2332650}"/>
              </a:ext>
            </a:extLst>
          </p:cNvPr>
          <p:cNvSpPr txBox="1"/>
          <p:nvPr/>
        </p:nvSpPr>
        <p:spPr>
          <a:xfrm>
            <a:off x="753979" y="4630238"/>
            <a:ext cx="10908632" cy="1938992"/>
          </a:xfrm>
          <a:prstGeom prst="rect">
            <a:avLst/>
          </a:prstGeom>
          <a:noFill/>
        </p:spPr>
        <p:txBody>
          <a:bodyPr wrap="square">
            <a:spAutoFit/>
          </a:bodyPr>
          <a:lstStyle/>
          <a:p>
            <a:pPr marL="342900" indent="-342900">
              <a:buFont typeface="Wingdings" panose="05000000000000000000" pitchFamily="2" charset="2"/>
              <a:buChar char="v"/>
            </a:pPr>
            <a:r>
              <a:rPr lang="en-US" sz="2000">
                <a:solidFill>
                  <a:srgbClr val="000000"/>
                </a:solidFill>
                <a:latin typeface="Open Sans" panose="020B0606030504020204" pitchFamily="34" charset="0"/>
              </a:rPr>
              <a:t>India has installed capacity of</a:t>
            </a:r>
            <a:r>
              <a:rPr lang="en-US" sz="4000" b="1">
                <a:solidFill>
                  <a:srgbClr val="FF0000"/>
                </a:solidFill>
                <a:latin typeface="Open Sans" panose="020B0606030504020204" pitchFamily="34" charset="0"/>
              </a:rPr>
              <a:t> 161 3 MT </a:t>
            </a:r>
            <a:r>
              <a:rPr lang="en-US" sz="2000">
                <a:solidFill>
                  <a:srgbClr val="000000"/>
                </a:solidFill>
                <a:latin typeface="Open Sans" panose="020B0606030504020204" pitchFamily="34" charset="0"/>
              </a:rPr>
              <a:t>in FY23 </a:t>
            </a:r>
          </a:p>
          <a:p>
            <a:pPr marL="342900" indent="-342900">
              <a:buFont typeface="Wingdings" panose="05000000000000000000" pitchFamily="2" charset="2"/>
              <a:buChar char="v"/>
            </a:pPr>
            <a:endParaRPr lang="en-US" sz="2000">
              <a:solidFill>
                <a:srgbClr val="000000"/>
              </a:solidFill>
              <a:latin typeface="Open Sans" panose="020B0606030504020204" pitchFamily="34" charset="0"/>
            </a:endParaRPr>
          </a:p>
          <a:p>
            <a:pPr marL="342900" indent="-342900">
              <a:buFont typeface="Wingdings" panose="05000000000000000000" pitchFamily="2" charset="2"/>
              <a:buChar char="v"/>
            </a:pPr>
            <a:r>
              <a:rPr lang="en-US" sz="2000">
                <a:solidFill>
                  <a:srgbClr val="000000"/>
                </a:solidFill>
                <a:latin typeface="Open Sans" panose="020B0606030504020204" pitchFamily="34" charset="0"/>
              </a:rPr>
              <a:t>India has grown steadily with a CAGR of </a:t>
            </a:r>
            <a:r>
              <a:rPr lang="en-US" sz="4000" b="1">
                <a:solidFill>
                  <a:srgbClr val="FF0000"/>
                </a:solidFill>
                <a:latin typeface="Open Sans" panose="020B0606030504020204" pitchFamily="34" charset="0"/>
              </a:rPr>
              <a:t>16 4% </a:t>
            </a:r>
            <a:r>
              <a:rPr lang="en-US" sz="2000">
                <a:solidFill>
                  <a:srgbClr val="000000"/>
                </a:solidFill>
                <a:latin typeface="Open Sans" panose="020B0606030504020204" pitchFamily="34" charset="0"/>
              </a:rPr>
              <a:t>from FY19-FY22 in value terms, driven by volume and </a:t>
            </a:r>
            <a:r>
              <a:rPr lang="en-US" sz="2000" err="1">
                <a:solidFill>
                  <a:srgbClr val="000000"/>
                </a:solidFill>
                <a:latin typeface="Open Sans" panose="020B0606030504020204" pitchFamily="34" charset="0"/>
              </a:rPr>
              <a:t>realisation</a:t>
            </a:r>
            <a:r>
              <a:rPr lang="en-US" sz="2000">
                <a:solidFill>
                  <a:srgbClr val="000000"/>
                </a:solidFill>
                <a:latin typeface="Open Sans" panose="020B0606030504020204" pitchFamily="34" charset="0"/>
              </a:rPr>
              <a:t> growth </a:t>
            </a:r>
          </a:p>
        </p:txBody>
      </p:sp>
      <p:pic>
        <p:nvPicPr>
          <p:cNvPr id="7" name="Picture 6">
            <a:extLst>
              <a:ext uri="{FF2B5EF4-FFF2-40B4-BE49-F238E27FC236}">
                <a16:creationId xmlns:a16="http://schemas.microsoft.com/office/drawing/2014/main" id="{D5881D77-0997-B5C7-C0C9-306FED1E9366}"/>
              </a:ext>
            </a:extLst>
          </p:cNvPr>
          <p:cNvPicPr>
            <a:picLocks noChangeAspect="1"/>
          </p:cNvPicPr>
          <p:nvPr/>
        </p:nvPicPr>
        <p:blipFill>
          <a:blip r:embed="rId2"/>
          <a:stretch>
            <a:fillRect/>
          </a:stretch>
        </p:blipFill>
        <p:spPr>
          <a:xfrm>
            <a:off x="171517" y="581087"/>
            <a:ext cx="6036778" cy="3601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46D07954-EC47-0939-DBEB-EF5F9D77B72C}"/>
              </a:ext>
            </a:extLst>
          </p:cNvPr>
          <p:cNvPicPr>
            <a:picLocks noChangeAspect="1"/>
          </p:cNvPicPr>
          <p:nvPr/>
        </p:nvPicPr>
        <p:blipFill>
          <a:blip r:embed="rId3"/>
          <a:srcRect b="12871"/>
          <a:stretch/>
        </p:blipFill>
        <p:spPr>
          <a:xfrm>
            <a:off x="6384758" y="593119"/>
            <a:ext cx="5635726" cy="3507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B66B344D-F6C8-0668-5809-28D110FD58B1}"/>
              </a:ext>
            </a:extLst>
          </p:cNvPr>
          <p:cNvSpPr txBox="1"/>
          <p:nvPr/>
        </p:nvSpPr>
        <p:spPr>
          <a:xfrm>
            <a:off x="189158" y="4264166"/>
            <a:ext cx="3894111" cy="307777"/>
          </a:xfrm>
          <a:prstGeom prst="rect">
            <a:avLst/>
          </a:prstGeom>
          <a:noFill/>
        </p:spPr>
        <p:txBody>
          <a:bodyPr wrap="square">
            <a:spAutoFit/>
          </a:bodyPr>
          <a:lstStyle/>
          <a:p>
            <a:r>
              <a:rPr lang="en-IN" sz="1400" b="1" i="0" u="none" strike="noStrike" baseline="0">
                <a:solidFill>
                  <a:srgbClr val="000000"/>
                </a:solidFill>
                <a:latin typeface="Open Sans" panose="020B0606030504020204" pitchFamily="34" charset="0"/>
              </a:rPr>
              <a:t>YoY Domestic Finished Steel production </a:t>
            </a:r>
            <a:endParaRPr lang="en-IN" sz="1400"/>
          </a:p>
        </p:txBody>
      </p:sp>
      <p:sp>
        <p:nvSpPr>
          <p:cNvPr id="5" name="TextBox 4">
            <a:extLst>
              <a:ext uri="{FF2B5EF4-FFF2-40B4-BE49-F238E27FC236}">
                <a16:creationId xmlns:a16="http://schemas.microsoft.com/office/drawing/2014/main" id="{10538E89-4476-B093-C57F-1B382D619337}"/>
              </a:ext>
            </a:extLst>
          </p:cNvPr>
          <p:cNvSpPr txBox="1"/>
          <p:nvPr/>
        </p:nvSpPr>
        <p:spPr>
          <a:xfrm>
            <a:off x="6384758" y="4252562"/>
            <a:ext cx="6001495" cy="307777"/>
          </a:xfrm>
          <a:prstGeom prst="rect">
            <a:avLst/>
          </a:prstGeom>
          <a:noFill/>
        </p:spPr>
        <p:txBody>
          <a:bodyPr wrap="square">
            <a:spAutoFit/>
          </a:bodyPr>
          <a:lstStyle/>
          <a:p>
            <a:r>
              <a:rPr lang="en-IN" sz="1400" b="1" i="0" u="none" strike="noStrike" baseline="0">
                <a:solidFill>
                  <a:srgbClr val="000000"/>
                </a:solidFill>
                <a:latin typeface="Open Sans" panose="020B0606030504020204" pitchFamily="34" charset="0"/>
              </a:rPr>
              <a:t>YoY Trend of Finished Steel Consumption by Value</a:t>
            </a:r>
            <a:endParaRPr lang="en-IN" sz="1400"/>
          </a:p>
        </p:txBody>
      </p:sp>
    </p:spTree>
    <p:extLst>
      <p:ext uri="{BB962C8B-B14F-4D97-AF65-F5344CB8AC3E}">
        <p14:creationId xmlns:p14="http://schemas.microsoft.com/office/powerpoint/2010/main" val="2591859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8D61C-A6A5-E4E8-6075-4BF2FBCB3297}"/>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CC014E1D-5848-B9AD-D935-A6F7E7ACC281}"/>
              </a:ext>
            </a:extLst>
          </p:cNvPr>
          <p:cNvSpPr>
            <a:spLocks noGrp="1"/>
          </p:cNvSpPr>
          <p:nvPr>
            <p:ph type="sldNum" sz="quarter" idx="12"/>
          </p:nvPr>
        </p:nvSpPr>
        <p:spPr/>
        <p:txBody>
          <a:bodyPr/>
          <a:lstStyle/>
          <a:p>
            <a:fld id="{9B0F09E7-F10B-4D20-BC7C-C074F7CC874D}" type="slidenum">
              <a:rPr lang="en-IN" smtClean="0"/>
              <a:t>45</a:t>
            </a:fld>
            <a:endParaRPr lang="en-IN"/>
          </a:p>
        </p:txBody>
      </p:sp>
      <p:sp>
        <p:nvSpPr>
          <p:cNvPr id="15" name="TextBox 14">
            <a:extLst>
              <a:ext uri="{FF2B5EF4-FFF2-40B4-BE49-F238E27FC236}">
                <a16:creationId xmlns:a16="http://schemas.microsoft.com/office/drawing/2014/main" id="{952C18DA-AB01-F254-6198-A35FF2F66628}"/>
              </a:ext>
            </a:extLst>
          </p:cNvPr>
          <p:cNvSpPr txBox="1"/>
          <p:nvPr/>
        </p:nvSpPr>
        <p:spPr>
          <a:xfrm>
            <a:off x="-227131" y="102124"/>
            <a:ext cx="1219199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FUTURE FORECASTING &amp; INITIAVES</a:t>
            </a:r>
            <a:endParaRPr lang="en-IN" sz="3600" b="1">
              <a:solidFill>
                <a:srgbClr val="0070C0"/>
              </a:solidFill>
              <a:latin typeface="Segoe UI Black" panose="020B0A02040204020203"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E396F200-7DCD-76A4-F881-9BE3E7A16566}"/>
              </a:ext>
            </a:extLst>
          </p:cNvPr>
          <p:cNvSpPr txBox="1"/>
          <p:nvPr/>
        </p:nvSpPr>
        <p:spPr>
          <a:xfrm>
            <a:off x="204846" y="3114596"/>
            <a:ext cx="11987154" cy="3677417"/>
          </a:xfrm>
          <a:prstGeom prst="rect">
            <a:avLst/>
          </a:prstGeom>
          <a:noFill/>
        </p:spPr>
        <p:txBody>
          <a:bodyPr wrap="square">
            <a:spAutoFit/>
          </a:bodyPr>
          <a:lstStyle/>
          <a:p>
            <a:pPr algn="l"/>
            <a:endParaRPr lang="en-IN" sz="2000" b="0" i="0" u="none" strike="noStrike" baseline="0">
              <a:solidFill>
                <a:srgbClr val="000000"/>
              </a:solidFill>
              <a:latin typeface="Tahoma" panose="020B0604030504040204" pitchFamily="34" charset="0"/>
            </a:endParaRPr>
          </a:p>
          <a:p>
            <a:pPr marL="457200" indent="-457200">
              <a:buFont typeface="Wingdings" panose="05000000000000000000" pitchFamily="2" charset="2"/>
              <a:buChar char="Ø"/>
            </a:pPr>
            <a:r>
              <a:rPr lang="en-US" sz="2000" b="0" i="0" u="none" strike="noStrike" baseline="0">
                <a:solidFill>
                  <a:srgbClr val="000000"/>
                </a:solidFill>
                <a:latin typeface="Times New Roman" panose="02020603050405020304" pitchFamily="18" charset="0"/>
                <a:cs typeface="Times New Roman" panose="02020603050405020304" pitchFamily="18" charset="0"/>
              </a:rPr>
              <a:t>The National Steel Policy envisages achieving </a:t>
            </a:r>
            <a:r>
              <a:rPr lang="en-US" sz="2800" b="1">
                <a:solidFill>
                  <a:srgbClr val="000000"/>
                </a:solidFill>
                <a:highlight>
                  <a:srgbClr val="FFFF00"/>
                </a:highlight>
                <a:latin typeface="Times New Roman" panose="02020603050405020304" pitchFamily="18" charset="0"/>
                <a:cs typeface="Times New Roman" panose="02020603050405020304" pitchFamily="18" charset="0"/>
              </a:rPr>
              <a:t>300 MTPA </a:t>
            </a:r>
            <a:r>
              <a:rPr lang="en-US" sz="2000" b="0" i="0" u="none" strike="noStrike" baseline="0">
                <a:solidFill>
                  <a:srgbClr val="000000"/>
                </a:solidFill>
                <a:latin typeface="Times New Roman" panose="02020603050405020304" pitchFamily="18" charset="0"/>
                <a:cs typeface="Times New Roman" panose="02020603050405020304" pitchFamily="18" charset="0"/>
              </a:rPr>
              <a:t>of production capacity from the current level of </a:t>
            </a:r>
            <a:r>
              <a:rPr lang="en-US" sz="2000" b="1" i="0" u="none" strike="noStrike" baseline="0">
                <a:solidFill>
                  <a:srgbClr val="000000"/>
                </a:solidFill>
                <a:latin typeface="Times New Roman" panose="02020603050405020304" pitchFamily="18" charset="0"/>
                <a:cs typeface="Times New Roman" panose="02020603050405020304" pitchFamily="18" charset="0"/>
              </a:rPr>
              <a:t>153-157 MT </a:t>
            </a:r>
            <a:r>
              <a:rPr lang="en-US" sz="2000" b="0" i="0" u="none" strike="noStrike" baseline="0">
                <a:solidFill>
                  <a:srgbClr val="000000"/>
                </a:solidFill>
                <a:latin typeface="Times New Roman" panose="02020603050405020304" pitchFamily="18" charset="0"/>
                <a:cs typeface="Times New Roman" panose="02020603050405020304" pitchFamily="18" charset="0"/>
              </a:rPr>
              <a:t>to cater to the expected steel demand of </a:t>
            </a:r>
            <a:r>
              <a:rPr lang="en-US" sz="2800" b="1">
                <a:solidFill>
                  <a:srgbClr val="000000"/>
                </a:solidFill>
                <a:highlight>
                  <a:srgbClr val="FFFF00"/>
                </a:highlight>
                <a:latin typeface="Times New Roman" panose="02020603050405020304" pitchFamily="18" charset="0"/>
                <a:cs typeface="Times New Roman" panose="02020603050405020304" pitchFamily="18" charset="0"/>
              </a:rPr>
              <a:t>230 MTPA by FY31</a:t>
            </a:r>
            <a:endParaRPr lang="en-US" sz="2000" b="0" i="0" u="none" strike="noStrike" baseline="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000" b="0" i="0" u="none" strike="noStrike" baseline="0">
                <a:solidFill>
                  <a:srgbClr val="000000"/>
                </a:solidFill>
                <a:latin typeface="Times New Roman" panose="02020603050405020304" pitchFamily="18" charset="0"/>
                <a:cs typeface="Times New Roman" panose="02020603050405020304" pitchFamily="18" charset="0"/>
              </a:rPr>
              <a:t>The </a:t>
            </a:r>
            <a:r>
              <a:rPr lang="en-US" sz="2000" b="0" i="0" u="none" strike="noStrike" baseline="0" err="1">
                <a:solidFill>
                  <a:srgbClr val="000000"/>
                </a:solidFill>
                <a:latin typeface="Times New Roman" panose="02020603050405020304" pitchFamily="18" charset="0"/>
                <a:cs typeface="Times New Roman" panose="02020603050405020304" pitchFamily="18" charset="0"/>
              </a:rPr>
              <a:t>GoI</a:t>
            </a:r>
            <a:r>
              <a:rPr lang="en-US" sz="2000" b="0" i="0" u="none" strike="noStrike" baseline="0">
                <a:solidFill>
                  <a:srgbClr val="000000"/>
                </a:solidFill>
                <a:latin typeface="Times New Roman" panose="02020603050405020304" pitchFamily="18" charset="0"/>
                <a:cs typeface="Times New Roman" panose="02020603050405020304" pitchFamily="18" charset="0"/>
              </a:rPr>
              <a:t> has established an </a:t>
            </a:r>
            <a:r>
              <a:rPr lang="en-US" sz="2000" b="1">
                <a:latin typeface="Times New Roman" panose="02020603050405020304" pitchFamily="18" charset="0"/>
                <a:cs typeface="Times New Roman" panose="02020603050405020304" pitchFamily="18" charset="0"/>
              </a:rPr>
              <a:t>Empowered Group of Secretaries (</a:t>
            </a:r>
            <a:r>
              <a:rPr lang="en-US" sz="2000" b="1" err="1">
                <a:latin typeface="Times New Roman" panose="02020603050405020304" pitchFamily="18" charset="0"/>
                <a:cs typeface="Times New Roman" panose="02020603050405020304" pitchFamily="18" charset="0"/>
              </a:rPr>
              <a:t>EGoS</a:t>
            </a:r>
            <a:r>
              <a:rPr lang="en-US" sz="2000" b="1">
                <a:latin typeface="Times New Roman" panose="02020603050405020304" pitchFamily="18" charset="0"/>
                <a:cs typeface="Times New Roman" panose="02020603050405020304" pitchFamily="18" charset="0"/>
              </a:rPr>
              <a:t>) </a:t>
            </a:r>
            <a:r>
              <a:rPr lang="en-US" sz="2000" b="0" i="0" u="none" strike="noStrike" baseline="0">
                <a:solidFill>
                  <a:srgbClr val="000000"/>
                </a:solidFill>
                <a:latin typeface="Times New Roman" panose="02020603050405020304" pitchFamily="18" charset="0"/>
                <a:cs typeface="Times New Roman" panose="02020603050405020304" pitchFamily="18" charset="0"/>
              </a:rPr>
              <a:t>and </a:t>
            </a:r>
            <a:r>
              <a:rPr lang="en-US" sz="2000" b="1">
                <a:latin typeface="Times New Roman" panose="02020603050405020304" pitchFamily="18" charset="0"/>
                <a:cs typeface="Times New Roman" panose="02020603050405020304" pitchFamily="18" charset="0"/>
              </a:rPr>
              <a:t>Project Development Cells (PDCs)</a:t>
            </a:r>
            <a:r>
              <a:rPr lang="en-US" sz="2000" b="0" i="0" u="none" strike="noStrike" baseline="0">
                <a:solidFill>
                  <a:srgbClr val="000000"/>
                </a:solidFill>
                <a:latin typeface="Times New Roman" panose="02020603050405020304" pitchFamily="18" charset="0"/>
                <a:cs typeface="Times New Roman" panose="02020603050405020304" pitchFamily="18" charset="0"/>
              </a:rPr>
              <a:t> to attract and facilitate investments </a:t>
            </a:r>
          </a:p>
          <a:p>
            <a:pPr marL="457200" indent="-457200">
              <a:lnSpc>
                <a:spcPct val="150000"/>
              </a:lnSpc>
              <a:buFont typeface="Wingdings" panose="05000000000000000000" pitchFamily="2" charset="2"/>
              <a:buChar char="Ø"/>
            </a:pPr>
            <a:r>
              <a:rPr lang="en-US" sz="2000" b="0" i="0" u="none" strike="noStrike" baseline="0">
                <a:solidFill>
                  <a:srgbClr val="000000"/>
                </a:solidFill>
                <a:latin typeface="Times New Roman" panose="02020603050405020304" pitchFamily="18" charset="0"/>
                <a:cs typeface="Times New Roman" panose="02020603050405020304" pitchFamily="18" charset="0"/>
              </a:rPr>
              <a:t>Specialty steel has been included in the </a:t>
            </a:r>
            <a:r>
              <a:rPr lang="en-US" sz="2000" b="1">
                <a:latin typeface="Times New Roman" panose="02020603050405020304" pitchFamily="18" charset="0"/>
                <a:cs typeface="Times New Roman" panose="02020603050405020304" pitchFamily="18" charset="0"/>
              </a:rPr>
              <a:t>Performance Linked Incentive (PLI) </a:t>
            </a:r>
            <a:r>
              <a:rPr lang="en-US" sz="2000" b="0" i="0" u="none" strike="noStrike" baseline="0">
                <a:solidFill>
                  <a:srgbClr val="000000"/>
                </a:solidFill>
                <a:latin typeface="Times New Roman" panose="02020603050405020304" pitchFamily="18" charset="0"/>
                <a:cs typeface="Times New Roman" panose="02020603050405020304" pitchFamily="18" charset="0"/>
              </a:rPr>
              <a:t>Scheme </a:t>
            </a:r>
          </a:p>
          <a:p>
            <a:pPr marL="457200" indent="-457200">
              <a:lnSpc>
                <a:spcPct val="150000"/>
              </a:lnSpc>
              <a:buFont typeface="Wingdings" panose="05000000000000000000" pitchFamily="2" charset="2"/>
              <a:buChar char="Ø"/>
            </a:pPr>
            <a:r>
              <a:rPr lang="en-US" sz="2000" b="0" i="0" u="none" strike="noStrike" baseline="0">
                <a:solidFill>
                  <a:srgbClr val="000000"/>
                </a:solidFill>
                <a:latin typeface="Times New Roman" panose="02020603050405020304" pitchFamily="18" charset="0"/>
                <a:cs typeface="Times New Roman" panose="02020603050405020304" pitchFamily="18" charset="0"/>
              </a:rPr>
              <a:t>Initiatives such as the </a:t>
            </a:r>
            <a:r>
              <a:rPr lang="en-US" sz="2000" b="1" i="0" u="none" strike="noStrike" baseline="0">
                <a:latin typeface="Times New Roman" panose="02020603050405020304" pitchFamily="18" charset="0"/>
                <a:cs typeface="Times New Roman" panose="02020603050405020304" pitchFamily="18" charset="0"/>
              </a:rPr>
              <a:t>Steel Scrap Recycling </a:t>
            </a:r>
            <a:r>
              <a:rPr lang="en-US" sz="2000" b="0" i="0" u="none" strike="noStrike" baseline="0">
                <a:solidFill>
                  <a:srgbClr val="000000"/>
                </a:solidFill>
                <a:latin typeface="Times New Roman" panose="02020603050405020304" pitchFamily="18" charset="0"/>
                <a:cs typeface="Times New Roman" panose="02020603050405020304" pitchFamily="18" charset="0"/>
              </a:rPr>
              <a:t>Policy and a roadmap for reducing carbon emissions and promoting</a:t>
            </a:r>
            <a:r>
              <a:rPr lang="en-US" sz="2400" b="1" i="0" u="none" strike="noStrike" baseline="0">
                <a:solidFill>
                  <a:schemeClr val="accent3">
                    <a:lumMod val="50000"/>
                  </a:schemeClr>
                </a:solidFill>
                <a:latin typeface="Times New Roman" panose="02020603050405020304" pitchFamily="18" charset="0"/>
                <a:cs typeface="Times New Roman" panose="02020603050405020304" pitchFamily="18" charset="0"/>
              </a:rPr>
              <a:t> </a:t>
            </a:r>
            <a:r>
              <a:rPr lang="en-US" sz="2400" b="1" i="0" u="none" strike="noStrike" baseline="0">
                <a:solidFill>
                  <a:schemeClr val="accent3">
                    <a:lumMod val="50000"/>
                  </a:schemeClr>
                </a:solidFill>
                <a:latin typeface="Times New Roman" panose="02020603050405020304" pitchFamily="18" charset="0"/>
                <a:cs typeface="Times New Roman" panose="02020603050405020304" pitchFamily="18" charset="0"/>
                <a:hlinkClick r:id="rId2"/>
              </a:rPr>
              <a:t>green</a:t>
            </a:r>
            <a:r>
              <a:rPr lang="en-US" sz="2400" b="1" i="0" u="none" strike="noStrike" baseline="0">
                <a:solidFill>
                  <a:schemeClr val="accent3">
                    <a:lumMod val="50000"/>
                  </a:schemeClr>
                </a:solidFill>
                <a:latin typeface="Times New Roman" panose="02020603050405020304" pitchFamily="18" charset="0"/>
                <a:cs typeface="Times New Roman" panose="02020603050405020304" pitchFamily="18" charset="0"/>
              </a:rPr>
              <a:t> </a:t>
            </a:r>
            <a:r>
              <a:rPr lang="en-US" sz="2000" b="0" i="0" u="none" strike="noStrike" baseline="0">
                <a:solidFill>
                  <a:srgbClr val="000000"/>
                </a:solidFill>
                <a:latin typeface="Times New Roman" panose="02020603050405020304" pitchFamily="18" charset="0"/>
                <a:cs typeface="Times New Roman" panose="02020603050405020304" pitchFamily="18" charset="0"/>
              </a:rPr>
              <a:t>steel have been introduced</a:t>
            </a:r>
          </a:p>
        </p:txBody>
      </p:sp>
      <p:grpSp>
        <p:nvGrpSpPr>
          <p:cNvPr id="3" name="Group 2">
            <a:extLst>
              <a:ext uri="{FF2B5EF4-FFF2-40B4-BE49-F238E27FC236}">
                <a16:creationId xmlns:a16="http://schemas.microsoft.com/office/drawing/2014/main" id="{7DBC13CF-8F65-8F08-F49D-27F859918A8C}"/>
              </a:ext>
            </a:extLst>
          </p:cNvPr>
          <p:cNvGrpSpPr/>
          <p:nvPr/>
        </p:nvGrpSpPr>
        <p:grpSpPr>
          <a:xfrm>
            <a:off x="505467" y="689914"/>
            <a:ext cx="8975417" cy="2516688"/>
            <a:chOff x="401361" y="816997"/>
            <a:chExt cx="8402207" cy="2455592"/>
          </a:xfrm>
        </p:grpSpPr>
        <p:pic>
          <p:nvPicPr>
            <p:cNvPr id="4" name="Picture 3">
              <a:extLst>
                <a:ext uri="{FF2B5EF4-FFF2-40B4-BE49-F238E27FC236}">
                  <a16:creationId xmlns:a16="http://schemas.microsoft.com/office/drawing/2014/main" id="{814F613B-80BF-C387-2E92-2A4E43CC92CE}"/>
                </a:ext>
              </a:extLst>
            </p:cNvPr>
            <p:cNvPicPr>
              <a:picLocks noChangeAspect="1"/>
            </p:cNvPicPr>
            <p:nvPr/>
          </p:nvPicPr>
          <p:blipFill>
            <a:blip r:embed="rId3"/>
            <a:srcRect t="9793" r="55832"/>
            <a:stretch/>
          </p:blipFill>
          <p:spPr>
            <a:xfrm>
              <a:off x="401361" y="816997"/>
              <a:ext cx="5020871" cy="2455592"/>
            </a:xfrm>
            <a:prstGeom prst="rect">
              <a:avLst/>
            </a:prstGeom>
          </p:spPr>
        </p:pic>
        <p:pic>
          <p:nvPicPr>
            <p:cNvPr id="2" name="Picture 1">
              <a:extLst>
                <a:ext uri="{FF2B5EF4-FFF2-40B4-BE49-F238E27FC236}">
                  <a16:creationId xmlns:a16="http://schemas.microsoft.com/office/drawing/2014/main" id="{06B980FB-FAFC-DF60-4E35-173FBDAE70E3}"/>
                </a:ext>
              </a:extLst>
            </p:cNvPr>
            <p:cNvPicPr>
              <a:picLocks noChangeAspect="1"/>
            </p:cNvPicPr>
            <p:nvPr/>
          </p:nvPicPr>
          <p:blipFill>
            <a:blip r:embed="rId3"/>
            <a:srcRect l="70114" t="10652" b="6844"/>
            <a:stretch/>
          </p:blipFill>
          <p:spPr>
            <a:xfrm>
              <a:off x="5406190" y="818147"/>
              <a:ext cx="3397378" cy="2264434"/>
            </a:xfrm>
            <a:prstGeom prst="rect">
              <a:avLst/>
            </a:prstGeom>
          </p:spPr>
        </p:pic>
      </p:grpSp>
      <p:grpSp>
        <p:nvGrpSpPr>
          <p:cNvPr id="5" name="Group 4">
            <a:extLst>
              <a:ext uri="{FF2B5EF4-FFF2-40B4-BE49-F238E27FC236}">
                <a16:creationId xmlns:a16="http://schemas.microsoft.com/office/drawing/2014/main" id="{BAB3F50A-E2F0-2DD1-CAB1-BBA74191A000}"/>
              </a:ext>
            </a:extLst>
          </p:cNvPr>
          <p:cNvGrpSpPr/>
          <p:nvPr/>
        </p:nvGrpSpPr>
        <p:grpSpPr>
          <a:xfrm>
            <a:off x="9480884" y="620555"/>
            <a:ext cx="2438400" cy="1939356"/>
            <a:chOff x="9480884" y="306786"/>
            <a:chExt cx="2438400" cy="1939356"/>
          </a:xfrm>
        </p:grpSpPr>
        <p:pic>
          <p:nvPicPr>
            <p:cNvPr id="2050" name="Picture 2" descr="Bullseye, dart, target icon - Free download on Iconfinder">
              <a:extLst>
                <a:ext uri="{FF2B5EF4-FFF2-40B4-BE49-F238E27FC236}">
                  <a16:creationId xmlns:a16="http://schemas.microsoft.com/office/drawing/2014/main" id="{6394646E-32E9-0F58-7192-D766B1097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5206" y="306786"/>
              <a:ext cx="1198594" cy="11985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E503E4-E79A-2A1E-B069-E79CC48AA327}"/>
                </a:ext>
              </a:extLst>
            </p:cNvPr>
            <p:cNvSpPr txBox="1"/>
            <p:nvPr/>
          </p:nvSpPr>
          <p:spPr>
            <a:xfrm>
              <a:off x="9480884" y="1599811"/>
              <a:ext cx="2438400" cy="646331"/>
            </a:xfrm>
            <a:prstGeom prst="rect">
              <a:avLst/>
            </a:prstGeom>
            <a:noFill/>
          </p:spPr>
          <p:txBody>
            <a:bodyPr wrap="square">
              <a:spAutoFit/>
            </a:bodyPr>
            <a:lstStyle/>
            <a:p>
              <a:pPr algn="ctr"/>
              <a:r>
                <a:rPr lang="en-US" b="1">
                  <a:solidFill>
                    <a:srgbClr val="FF0000"/>
                  </a:solidFill>
                </a:rPr>
                <a:t>National Steel Policy </a:t>
              </a:r>
            </a:p>
            <a:p>
              <a:pPr algn="ctr"/>
              <a:r>
                <a:rPr lang="en-US" b="1">
                  <a:solidFill>
                    <a:srgbClr val="FF0000"/>
                  </a:solidFill>
                </a:rPr>
                <a:t>Target </a:t>
              </a:r>
              <a:endParaRPr lang="en-IN" b="1">
                <a:solidFill>
                  <a:srgbClr val="FF0000"/>
                </a:solidFill>
              </a:endParaRPr>
            </a:p>
          </p:txBody>
        </p:sp>
      </p:grpSp>
    </p:spTree>
    <p:extLst>
      <p:ext uri="{BB962C8B-B14F-4D97-AF65-F5344CB8AC3E}">
        <p14:creationId xmlns:p14="http://schemas.microsoft.com/office/powerpoint/2010/main" val="1119961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A3F5A-E0E9-941F-78D7-8F777CC36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F4C08-81B5-468C-5A90-CB03B394919C}"/>
              </a:ext>
            </a:extLst>
          </p:cNvPr>
          <p:cNvSpPr>
            <a:spLocks noGrp="1"/>
          </p:cNvSpPr>
          <p:nvPr>
            <p:ph type="title"/>
          </p:nvPr>
        </p:nvSpPr>
        <p:spPr>
          <a:xfrm>
            <a:off x="2133600" y="0"/>
            <a:ext cx="10058400" cy="702305"/>
          </a:xfrm>
        </p:spPr>
        <p:txBody>
          <a:bodyPr>
            <a:normAutofit/>
          </a:bodyPr>
          <a:lstStyle/>
          <a:p>
            <a:r>
              <a:rPr lang="en-US" sz="3600" b="1">
                <a:solidFill>
                  <a:srgbClr val="0070C0"/>
                </a:solidFill>
                <a:latin typeface="Segoe UI Black" panose="020B0A02040204020203" pitchFamily="34" charset="0"/>
                <a:ea typeface="Segoe UI Black" panose="020B0A02040204020203" pitchFamily="34" charset="0"/>
                <a:cs typeface="+mn-cs"/>
              </a:rPr>
              <a:t>TOP DRI* PRODUCING STATES</a:t>
            </a:r>
            <a:endParaRPr lang="en-IN" sz="3600" b="1">
              <a:solidFill>
                <a:srgbClr val="0070C0"/>
              </a:solidFill>
              <a:latin typeface="Segoe UI Black" panose="020B0A02040204020203" pitchFamily="34" charset="0"/>
              <a:ea typeface="Segoe UI Black" panose="020B0A02040204020203" pitchFamily="34" charset="0"/>
              <a:cs typeface="+mn-cs"/>
            </a:endParaRPr>
          </a:p>
        </p:txBody>
      </p:sp>
      <p:sp>
        <p:nvSpPr>
          <p:cNvPr id="5" name="TextBox 4">
            <a:extLst>
              <a:ext uri="{FF2B5EF4-FFF2-40B4-BE49-F238E27FC236}">
                <a16:creationId xmlns:a16="http://schemas.microsoft.com/office/drawing/2014/main" id="{919B97C6-E8FA-200C-354E-B5587683DE15}"/>
              </a:ext>
            </a:extLst>
          </p:cNvPr>
          <p:cNvSpPr txBox="1"/>
          <p:nvPr/>
        </p:nvSpPr>
        <p:spPr>
          <a:xfrm>
            <a:off x="269514" y="5885164"/>
            <a:ext cx="7863834" cy="1138773"/>
          </a:xfrm>
          <a:prstGeom prst="rect">
            <a:avLst/>
          </a:prstGeom>
          <a:noFill/>
        </p:spPr>
        <p:txBody>
          <a:bodyPr wrap="square">
            <a:spAutoFit/>
          </a:bodyPr>
          <a:lstStyle/>
          <a:p>
            <a:pPr algn="just"/>
            <a:r>
              <a:rPr lang="en-US" sz="2000" i="1"/>
              <a:t>The state of </a:t>
            </a:r>
            <a:r>
              <a:rPr lang="en-US" sz="2400" b="1">
                <a:solidFill>
                  <a:srgbClr val="FF0000"/>
                </a:solidFill>
                <a:latin typeface="Open Sans" panose="020B0606030504020204" pitchFamily="34" charset="0"/>
              </a:rPr>
              <a:t>Odisha is India's largest DRI producer</a:t>
            </a:r>
            <a:r>
              <a:rPr lang="en-US" sz="2000" i="1"/>
              <a:t>, with </a:t>
            </a:r>
            <a:r>
              <a:rPr lang="en-US" sz="2400" b="1">
                <a:solidFill>
                  <a:srgbClr val="FF0000"/>
                </a:solidFill>
                <a:latin typeface="Open Sans" panose="020B0606030504020204" pitchFamily="34" charset="0"/>
              </a:rPr>
              <a:t>~15 </a:t>
            </a:r>
            <a:r>
              <a:rPr lang="en-US" sz="2400" b="1" err="1">
                <a:solidFill>
                  <a:srgbClr val="FF0000"/>
                </a:solidFill>
                <a:latin typeface="Open Sans" panose="020B0606030504020204" pitchFamily="34" charset="0"/>
              </a:rPr>
              <a:t>MnTPa</a:t>
            </a:r>
            <a:r>
              <a:rPr lang="en-US" sz="2400" b="1">
                <a:solidFill>
                  <a:srgbClr val="FF0000"/>
                </a:solidFill>
                <a:latin typeface="Open Sans" panose="020B0606030504020204" pitchFamily="34" charset="0"/>
              </a:rPr>
              <a:t> </a:t>
            </a:r>
            <a:r>
              <a:rPr lang="en-US" sz="2000" i="1"/>
              <a:t>,(FY 23)  accounting for </a:t>
            </a:r>
            <a:r>
              <a:rPr lang="en-US" sz="2000" b="1">
                <a:solidFill>
                  <a:srgbClr val="FF0000"/>
                </a:solidFill>
                <a:latin typeface="Open Sans" panose="020B0606030504020204" pitchFamily="34" charset="0"/>
              </a:rPr>
              <a:t>24% </a:t>
            </a:r>
            <a:r>
              <a:rPr lang="en-US" sz="2000" i="1"/>
              <a:t>of the total production</a:t>
            </a:r>
            <a:r>
              <a:rPr lang="en-US" b="1" i="1">
                <a:effectLst/>
                <a:latin typeface="-apple-system"/>
              </a:rPr>
              <a:t>  </a:t>
            </a:r>
          </a:p>
          <a:p>
            <a:pPr algn="just"/>
            <a:endParaRPr lang="en-IN" sz="2000" i="1"/>
          </a:p>
        </p:txBody>
      </p:sp>
      <p:sp>
        <p:nvSpPr>
          <p:cNvPr id="3" name="TextBox 2">
            <a:extLst>
              <a:ext uri="{FF2B5EF4-FFF2-40B4-BE49-F238E27FC236}">
                <a16:creationId xmlns:a16="http://schemas.microsoft.com/office/drawing/2014/main" id="{0C538D79-54F7-2ED6-EC19-B3E91282B423}"/>
              </a:ext>
            </a:extLst>
          </p:cNvPr>
          <p:cNvSpPr txBox="1"/>
          <p:nvPr/>
        </p:nvSpPr>
        <p:spPr>
          <a:xfrm>
            <a:off x="9384632" y="6284387"/>
            <a:ext cx="1925052" cy="369332"/>
          </a:xfrm>
          <a:prstGeom prst="rect">
            <a:avLst/>
          </a:prstGeom>
          <a:noFill/>
        </p:spPr>
        <p:txBody>
          <a:bodyPr wrap="square" rtlCol="0">
            <a:spAutoFit/>
          </a:bodyPr>
          <a:lstStyle/>
          <a:p>
            <a:r>
              <a:rPr lang="en-US"/>
              <a:t>*</a:t>
            </a:r>
            <a:endParaRPr lang="en-IN"/>
          </a:p>
        </p:txBody>
      </p:sp>
      <p:grpSp>
        <p:nvGrpSpPr>
          <p:cNvPr id="6" name="Group 5">
            <a:extLst>
              <a:ext uri="{FF2B5EF4-FFF2-40B4-BE49-F238E27FC236}">
                <a16:creationId xmlns:a16="http://schemas.microsoft.com/office/drawing/2014/main" id="{6EF7F952-B2C2-F751-D194-3C69360A49B3}"/>
              </a:ext>
            </a:extLst>
          </p:cNvPr>
          <p:cNvGrpSpPr/>
          <p:nvPr/>
        </p:nvGrpSpPr>
        <p:grpSpPr>
          <a:xfrm>
            <a:off x="445976" y="849125"/>
            <a:ext cx="6865138" cy="4880425"/>
            <a:chOff x="394836" y="702305"/>
            <a:chExt cx="8989796" cy="4880425"/>
          </a:xfrm>
        </p:grpSpPr>
        <p:pic>
          <p:nvPicPr>
            <p:cNvPr id="18" name="Picture 17">
              <a:extLst>
                <a:ext uri="{FF2B5EF4-FFF2-40B4-BE49-F238E27FC236}">
                  <a16:creationId xmlns:a16="http://schemas.microsoft.com/office/drawing/2014/main" id="{BBD3073C-EBEE-A674-E737-64378B76FCFA}"/>
                </a:ext>
              </a:extLst>
            </p:cNvPr>
            <p:cNvPicPr>
              <a:picLocks noChangeAspect="1"/>
            </p:cNvPicPr>
            <p:nvPr/>
          </p:nvPicPr>
          <p:blipFill>
            <a:blip r:embed="rId2"/>
            <a:stretch>
              <a:fillRect/>
            </a:stretch>
          </p:blipFill>
          <p:spPr>
            <a:xfrm>
              <a:off x="611215" y="702305"/>
              <a:ext cx="8773417" cy="43554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5627AA27-C931-65D1-6550-5109839D432B}"/>
                </a:ext>
              </a:extLst>
            </p:cNvPr>
            <p:cNvSpPr txBox="1"/>
            <p:nvPr/>
          </p:nvSpPr>
          <p:spPr>
            <a:xfrm>
              <a:off x="394836" y="5213398"/>
              <a:ext cx="3487147" cy="369332"/>
            </a:xfrm>
            <a:prstGeom prst="rect">
              <a:avLst/>
            </a:prstGeom>
            <a:noFill/>
          </p:spPr>
          <p:txBody>
            <a:bodyPr wrap="square" rtlCol="0">
              <a:spAutoFit/>
            </a:bodyPr>
            <a:lstStyle/>
            <a:p>
              <a:r>
                <a:rPr lang="en-IN" b="1" i="1">
                  <a:solidFill>
                    <a:srgbClr val="001D35"/>
                  </a:solidFill>
                  <a:effectLst/>
                  <a:latin typeface="Google Sans"/>
                </a:rPr>
                <a:t>*Direct Reduced Iron</a:t>
              </a:r>
              <a:endParaRPr lang="en-IN" b="1" i="1"/>
            </a:p>
          </p:txBody>
        </p:sp>
      </p:grpSp>
      <p:pic>
        <p:nvPicPr>
          <p:cNvPr id="10" name="Picture 9">
            <a:hlinkClick r:id="rId3"/>
            <a:extLst>
              <a:ext uri="{FF2B5EF4-FFF2-40B4-BE49-F238E27FC236}">
                <a16:creationId xmlns:a16="http://schemas.microsoft.com/office/drawing/2014/main" id="{97F9A9C5-9414-FD38-7585-EB3762984B94}"/>
              </a:ext>
            </a:extLst>
          </p:cNvPr>
          <p:cNvPicPr>
            <a:picLocks noChangeAspect="1"/>
          </p:cNvPicPr>
          <p:nvPr/>
        </p:nvPicPr>
        <p:blipFill>
          <a:blip r:embed="rId4"/>
          <a:stretch>
            <a:fillRect/>
          </a:stretch>
        </p:blipFill>
        <p:spPr>
          <a:xfrm>
            <a:off x="7545767" y="1006769"/>
            <a:ext cx="4507832" cy="2505061"/>
          </a:xfrm>
          <a:prstGeom prst="rect">
            <a:avLst/>
          </a:prstGeom>
        </p:spPr>
      </p:pic>
      <p:sp>
        <p:nvSpPr>
          <p:cNvPr id="11" name="TextBox 10">
            <a:extLst>
              <a:ext uri="{FF2B5EF4-FFF2-40B4-BE49-F238E27FC236}">
                <a16:creationId xmlns:a16="http://schemas.microsoft.com/office/drawing/2014/main" id="{69E86D39-5DED-BDBC-AB9A-3BB9170391E4}"/>
              </a:ext>
            </a:extLst>
          </p:cNvPr>
          <p:cNvSpPr txBox="1"/>
          <p:nvPr/>
        </p:nvSpPr>
        <p:spPr>
          <a:xfrm>
            <a:off x="7648867" y="3742884"/>
            <a:ext cx="4404732" cy="1446550"/>
          </a:xfrm>
          <a:prstGeom prst="rect">
            <a:avLst/>
          </a:prstGeom>
          <a:noFill/>
        </p:spPr>
        <p:txBody>
          <a:bodyPr wrap="square">
            <a:spAutoFit/>
          </a:bodyPr>
          <a:lstStyle/>
          <a:p>
            <a:pPr algn="just"/>
            <a:r>
              <a:rPr lang="en-US" sz="2400" b="1">
                <a:solidFill>
                  <a:srgbClr val="FF0000"/>
                </a:solidFill>
                <a:latin typeface="Open Sans" panose="020B0606030504020204" pitchFamily="34" charset="0"/>
              </a:rPr>
              <a:t>India is largest DRI producer</a:t>
            </a:r>
            <a:r>
              <a:rPr lang="en-US" sz="2000" i="1"/>
              <a:t>, accounting for ~ </a:t>
            </a:r>
            <a:r>
              <a:rPr lang="en-US" sz="2000" b="1">
                <a:solidFill>
                  <a:srgbClr val="FF0000"/>
                </a:solidFill>
                <a:latin typeface="Open Sans" panose="020B0606030504020204" pitchFamily="34" charset="0"/>
              </a:rPr>
              <a:t>48% </a:t>
            </a:r>
            <a:r>
              <a:rPr lang="en-US" sz="2000" i="1"/>
              <a:t>of the total world production</a:t>
            </a:r>
            <a:r>
              <a:rPr lang="en-US" b="1" i="1">
                <a:effectLst/>
                <a:latin typeface="-apple-system"/>
              </a:rPr>
              <a:t>  </a:t>
            </a:r>
          </a:p>
          <a:p>
            <a:pPr algn="just"/>
            <a:endParaRPr lang="en-IN" sz="2000" i="1"/>
          </a:p>
        </p:txBody>
      </p:sp>
      <p:sp>
        <p:nvSpPr>
          <p:cNvPr id="13" name="TextBox 12">
            <a:extLst>
              <a:ext uri="{FF2B5EF4-FFF2-40B4-BE49-F238E27FC236}">
                <a16:creationId xmlns:a16="http://schemas.microsoft.com/office/drawing/2014/main" id="{C83C803D-8BDA-C8D1-F518-574D964FA9B9}"/>
              </a:ext>
            </a:extLst>
          </p:cNvPr>
          <p:cNvSpPr txBox="1"/>
          <p:nvPr/>
        </p:nvSpPr>
        <p:spPr>
          <a:xfrm>
            <a:off x="7545767" y="673253"/>
            <a:ext cx="6096000" cy="307777"/>
          </a:xfrm>
          <a:prstGeom prst="rect">
            <a:avLst/>
          </a:prstGeom>
          <a:noFill/>
        </p:spPr>
        <p:txBody>
          <a:bodyPr wrap="square">
            <a:spAutoFit/>
          </a:bodyPr>
          <a:lstStyle/>
          <a:p>
            <a:r>
              <a:rPr lang="en-IN" sz="1400" b="1">
                <a:solidFill>
                  <a:srgbClr val="000000"/>
                </a:solidFill>
                <a:latin typeface="Open Sans" panose="020B0606030504020204" pitchFamily="34" charset="0"/>
              </a:rPr>
              <a:t>World DRI production, Jan-Feb 24 (Million Tons)</a:t>
            </a:r>
          </a:p>
        </p:txBody>
      </p:sp>
    </p:spTree>
    <p:extLst>
      <p:ext uri="{BB962C8B-B14F-4D97-AF65-F5344CB8AC3E}">
        <p14:creationId xmlns:p14="http://schemas.microsoft.com/office/powerpoint/2010/main" val="897296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98FED-6CD5-D981-C353-BE4D15633C29}"/>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50724AC3-A9B8-D702-9E79-8407BEA4B873}"/>
              </a:ext>
            </a:extLst>
          </p:cNvPr>
          <p:cNvSpPr>
            <a:spLocks noGrp="1"/>
          </p:cNvSpPr>
          <p:nvPr>
            <p:ph type="sldNum" sz="quarter" idx="12"/>
          </p:nvPr>
        </p:nvSpPr>
        <p:spPr/>
        <p:txBody>
          <a:bodyPr/>
          <a:lstStyle/>
          <a:p>
            <a:fld id="{9B0F09E7-F10B-4D20-BC7C-C074F7CC874D}" type="slidenum">
              <a:rPr lang="en-IN" smtClean="0"/>
              <a:t>47</a:t>
            </a:fld>
            <a:endParaRPr lang="en-IN"/>
          </a:p>
        </p:txBody>
      </p:sp>
      <p:sp>
        <p:nvSpPr>
          <p:cNvPr id="15" name="TextBox 14">
            <a:extLst>
              <a:ext uri="{FF2B5EF4-FFF2-40B4-BE49-F238E27FC236}">
                <a16:creationId xmlns:a16="http://schemas.microsoft.com/office/drawing/2014/main" id="{4B3F0485-09F0-9052-CCC5-3599721176FE}"/>
              </a:ext>
            </a:extLst>
          </p:cNvPr>
          <p:cNvSpPr txBox="1"/>
          <p:nvPr/>
        </p:nvSpPr>
        <p:spPr>
          <a:xfrm>
            <a:off x="-2813129" y="136523"/>
            <a:ext cx="1466423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70C0"/>
                </a:solidFill>
                <a:effectLst/>
                <a:uLnTx/>
                <a:uFillTx/>
                <a:latin typeface="Segoe UI Black" panose="020B0A02040204020203" pitchFamily="34" charset="0"/>
                <a:ea typeface="Segoe UI Black" panose="020B0A02040204020203" pitchFamily="34" charset="0"/>
                <a:cs typeface="+mn-cs"/>
              </a:rPr>
              <a:t>OVERVIEW ODISHA’S METAL SECTOR</a:t>
            </a:r>
            <a:endParaRPr kumimoji="0" lang="en-IN" sz="3600" b="1" i="0" u="none" strike="noStrike" kern="1200" cap="none" spc="0" normalizeH="0" baseline="0" noProof="0">
              <a:ln>
                <a:noFill/>
              </a:ln>
              <a:solidFill>
                <a:srgbClr val="0070C0"/>
              </a:solidFill>
              <a:effectLst/>
              <a:uLnTx/>
              <a:uFillTx/>
              <a:latin typeface="Segoe UI Black" panose="020B0A02040204020203" pitchFamily="34" charset="0"/>
              <a:ea typeface="Segoe UI Black" panose="020B0A02040204020203" pitchFamily="34" charset="0"/>
              <a:cs typeface="+mn-cs"/>
            </a:endParaRPr>
          </a:p>
        </p:txBody>
      </p:sp>
      <p:grpSp>
        <p:nvGrpSpPr>
          <p:cNvPr id="4" name="Group 3">
            <a:extLst>
              <a:ext uri="{FF2B5EF4-FFF2-40B4-BE49-F238E27FC236}">
                <a16:creationId xmlns:a16="http://schemas.microsoft.com/office/drawing/2014/main" id="{FEA2107F-D5CB-371D-0F75-93CDC96255FA}"/>
              </a:ext>
            </a:extLst>
          </p:cNvPr>
          <p:cNvGrpSpPr/>
          <p:nvPr/>
        </p:nvGrpSpPr>
        <p:grpSpPr>
          <a:xfrm>
            <a:off x="204602" y="782855"/>
            <a:ext cx="11782795" cy="5938619"/>
            <a:chOff x="204602" y="782855"/>
            <a:chExt cx="11782795" cy="5938619"/>
          </a:xfrm>
        </p:grpSpPr>
        <p:pic>
          <p:nvPicPr>
            <p:cNvPr id="3" name="Picture 2">
              <a:extLst>
                <a:ext uri="{FF2B5EF4-FFF2-40B4-BE49-F238E27FC236}">
                  <a16:creationId xmlns:a16="http://schemas.microsoft.com/office/drawing/2014/main" id="{23152494-0101-A7B7-37A6-833109BF4064}"/>
                </a:ext>
              </a:extLst>
            </p:cNvPr>
            <p:cNvPicPr>
              <a:picLocks noChangeAspect="1"/>
            </p:cNvPicPr>
            <p:nvPr/>
          </p:nvPicPr>
          <p:blipFill>
            <a:blip r:embed="rId2"/>
            <a:srcRect t="2922"/>
            <a:stretch/>
          </p:blipFill>
          <p:spPr>
            <a:xfrm>
              <a:off x="204602" y="782855"/>
              <a:ext cx="11782795" cy="5938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878DAE41-8B06-245A-B356-327DFFBC233A}"/>
                </a:ext>
              </a:extLst>
            </p:cNvPr>
            <p:cNvSpPr txBox="1"/>
            <p:nvPr/>
          </p:nvSpPr>
          <p:spPr>
            <a:xfrm>
              <a:off x="4793226" y="4557252"/>
              <a:ext cx="575187" cy="307777"/>
            </a:xfrm>
            <a:prstGeom prst="rect">
              <a:avLst/>
            </a:prstGeom>
            <a:noFill/>
          </p:spPr>
          <p:txBody>
            <a:bodyPr wrap="square" rtlCol="0">
              <a:spAutoFit/>
            </a:bodyPr>
            <a:lstStyle/>
            <a:p>
              <a:r>
                <a:rPr lang="en-US" sz="1400" b="1"/>
                <a:t>2030</a:t>
              </a:r>
              <a:endParaRPr lang="en-IN" sz="1400" b="1"/>
            </a:p>
          </p:txBody>
        </p:sp>
      </p:grpSp>
    </p:spTree>
    <p:extLst>
      <p:ext uri="{BB962C8B-B14F-4D97-AF65-F5344CB8AC3E}">
        <p14:creationId xmlns:p14="http://schemas.microsoft.com/office/powerpoint/2010/main" val="1484176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8FD55-9668-EE45-1056-CC635EC9BABA}"/>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70D9545D-8CD6-B271-6B39-3B52573CB2F6}"/>
              </a:ext>
            </a:extLst>
          </p:cNvPr>
          <p:cNvSpPr>
            <a:spLocks noGrp="1"/>
          </p:cNvSpPr>
          <p:nvPr>
            <p:ph type="sldNum" sz="quarter" idx="12"/>
          </p:nvPr>
        </p:nvSpPr>
        <p:spPr/>
        <p:txBody>
          <a:bodyPr/>
          <a:lstStyle/>
          <a:p>
            <a:fld id="{9B0F09E7-F10B-4D20-BC7C-C074F7CC874D}" type="slidenum">
              <a:rPr lang="en-IN" smtClean="0"/>
              <a:t>48</a:t>
            </a:fld>
            <a:endParaRPr lang="en-IN"/>
          </a:p>
        </p:txBody>
      </p:sp>
      <p:sp>
        <p:nvSpPr>
          <p:cNvPr id="15" name="TextBox 14">
            <a:extLst>
              <a:ext uri="{FF2B5EF4-FFF2-40B4-BE49-F238E27FC236}">
                <a16:creationId xmlns:a16="http://schemas.microsoft.com/office/drawing/2014/main" id="{60317A70-FB2E-E42D-5AD8-EA68657BCE4D}"/>
              </a:ext>
            </a:extLst>
          </p:cNvPr>
          <p:cNvSpPr txBox="1"/>
          <p:nvPr/>
        </p:nvSpPr>
        <p:spPr>
          <a:xfrm>
            <a:off x="-5044642" y="136525"/>
            <a:ext cx="1466423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SUCCESS STORIES </a:t>
            </a:r>
            <a:endParaRPr lang="en-IN" sz="3600" b="1">
              <a:solidFill>
                <a:srgbClr val="0070C0"/>
              </a:solidFill>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F42B3A22-CC55-3DED-CBF1-9881AE98DF78}"/>
              </a:ext>
            </a:extLst>
          </p:cNvPr>
          <p:cNvPicPr>
            <a:picLocks noChangeAspect="1"/>
          </p:cNvPicPr>
          <p:nvPr/>
        </p:nvPicPr>
        <p:blipFill>
          <a:blip r:embed="rId3"/>
          <a:stretch>
            <a:fillRect/>
          </a:stretch>
        </p:blipFill>
        <p:spPr>
          <a:xfrm>
            <a:off x="401433" y="1860884"/>
            <a:ext cx="4936651" cy="4309635"/>
          </a:xfrm>
          <a:prstGeom prst="rect">
            <a:avLst/>
          </a:prstGeom>
        </p:spPr>
      </p:pic>
      <p:pic>
        <p:nvPicPr>
          <p:cNvPr id="7" name="Picture 6">
            <a:hlinkClick r:id="rId4"/>
            <a:extLst>
              <a:ext uri="{FF2B5EF4-FFF2-40B4-BE49-F238E27FC236}">
                <a16:creationId xmlns:a16="http://schemas.microsoft.com/office/drawing/2014/main" id="{2DA5E34A-48DA-5C4F-B2ED-C1E6DB0384B5}"/>
              </a:ext>
            </a:extLst>
          </p:cNvPr>
          <p:cNvPicPr>
            <a:picLocks noChangeAspect="1"/>
          </p:cNvPicPr>
          <p:nvPr/>
        </p:nvPicPr>
        <p:blipFill>
          <a:blip r:embed="rId5"/>
          <a:stretch>
            <a:fillRect/>
          </a:stretch>
        </p:blipFill>
        <p:spPr>
          <a:xfrm>
            <a:off x="5957490" y="117840"/>
            <a:ext cx="1943246" cy="948489"/>
          </a:xfrm>
          <a:prstGeom prst="rect">
            <a:avLst/>
          </a:prstGeom>
        </p:spPr>
      </p:pic>
      <p:graphicFrame>
        <p:nvGraphicFramePr>
          <p:cNvPr id="8" name="Diagram 7">
            <a:extLst>
              <a:ext uri="{FF2B5EF4-FFF2-40B4-BE49-F238E27FC236}">
                <a16:creationId xmlns:a16="http://schemas.microsoft.com/office/drawing/2014/main" id="{E68C0931-5DA1-0E8E-3B4B-86A6B78C93BD}"/>
              </a:ext>
            </a:extLst>
          </p:cNvPr>
          <p:cNvGraphicFramePr/>
          <p:nvPr>
            <p:extLst>
              <p:ext uri="{D42A27DB-BD31-4B8C-83A1-F6EECF244321}">
                <p14:modId xmlns:p14="http://schemas.microsoft.com/office/powerpoint/2010/main" val="757518036"/>
              </p:ext>
            </p:extLst>
          </p:nvPr>
        </p:nvGraphicFramePr>
        <p:xfrm>
          <a:off x="4863050" y="961371"/>
          <a:ext cx="6927517"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a:extLst>
              <a:ext uri="{FF2B5EF4-FFF2-40B4-BE49-F238E27FC236}">
                <a16:creationId xmlns:a16="http://schemas.microsoft.com/office/drawing/2014/main" id="{85949B8D-9ACE-D70A-AE12-269C97A7560D}"/>
              </a:ext>
            </a:extLst>
          </p:cNvPr>
          <p:cNvPicPr>
            <a:picLocks noChangeAspect="1"/>
          </p:cNvPicPr>
          <p:nvPr/>
        </p:nvPicPr>
        <p:blipFill>
          <a:blip r:embed="rId11"/>
          <a:stretch>
            <a:fillRect/>
          </a:stretch>
        </p:blipFill>
        <p:spPr>
          <a:xfrm>
            <a:off x="8104371" y="315040"/>
            <a:ext cx="2915057" cy="590632"/>
          </a:xfrm>
          <a:prstGeom prst="rect">
            <a:avLst/>
          </a:prstGeom>
        </p:spPr>
      </p:pic>
    </p:spTree>
    <p:extLst>
      <p:ext uri="{BB962C8B-B14F-4D97-AF65-F5344CB8AC3E}">
        <p14:creationId xmlns:p14="http://schemas.microsoft.com/office/powerpoint/2010/main" val="14427462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FC34-EA2C-6348-E123-596A2BFDD42E}"/>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24281FD7-E0AF-B96A-E9C1-7B435FECC2AD}"/>
              </a:ext>
            </a:extLst>
          </p:cNvPr>
          <p:cNvSpPr>
            <a:spLocks noGrp="1"/>
          </p:cNvSpPr>
          <p:nvPr>
            <p:ph type="sldNum" sz="quarter" idx="12"/>
          </p:nvPr>
        </p:nvSpPr>
        <p:spPr/>
        <p:txBody>
          <a:bodyPr/>
          <a:lstStyle/>
          <a:p>
            <a:fld id="{9B0F09E7-F10B-4D20-BC7C-C074F7CC874D}" type="slidenum">
              <a:rPr lang="en-IN" smtClean="0"/>
              <a:t>49</a:t>
            </a:fld>
            <a:endParaRPr lang="en-IN"/>
          </a:p>
        </p:txBody>
      </p:sp>
      <p:sp>
        <p:nvSpPr>
          <p:cNvPr id="15" name="TextBox 14">
            <a:extLst>
              <a:ext uri="{FF2B5EF4-FFF2-40B4-BE49-F238E27FC236}">
                <a16:creationId xmlns:a16="http://schemas.microsoft.com/office/drawing/2014/main" id="{3A412B74-F7A0-387A-9E4E-FEE300906C26}"/>
              </a:ext>
            </a:extLst>
          </p:cNvPr>
          <p:cNvSpPr txBox="1"/>
          <p:nvPr/>
        </p:nvSpPr>
        <p:spPr>
          <a:xfrm>
            <a:off x="-838199" y="0"/>
            <a:ext cx="1383230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spc="-50">
                <a:solidFill>
                  <a:srgbClr val="0070C0"/>
                </a:solidFill>
                <a:latin typeface="Segoe UI Black" panose="020B0A02040204020203" pitchFamily="34" charset="0"/>
                <a:ea typeface="Segoe UI Black" panose="020B0A02040204020203" pitchFamily="34" charset="0"/>
              </a:rPr>
              <a:t>CAPACITY EXPANSION ON BACKWARD INTEGRATION</a:t>
            </a:r>
            <a:endParaRPr lang="en-IN" sz="3600" b="1" spc="-50">
              <a:solidFill>
                <a:srgbClr val="0070C0"/>
              </a:solidFill>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7B584E4D-F6AC-4A9C-B3E0-08DAEA9DA58A}"/>
              </a:ext>
            </a:extLst>
          </p:cNvPr>
          <p:cNvSpPr txBox="1"/>
          <p:nvPr/>
        </p:nvSpPr>
        <p:spPr>
          <a:xfrm>
            <a:off x="558927" y="688036"/>
            <a:ext cx="11331676" cy="1692771"/>
          </a:xfrm>
          <a:prstGeom prst="rect">
            <a:avLst/>
          </a:prstGeom>
          <a:noFill/>
        </p:spPr>
        <p:txBody>
          <a:bodyPr wrap="square">
            <a:spAutoFit/>
          </a:bodyPr>
          <a:lstStyle/>
          <a:p>
            <a:r>
              <a:rPr lang="en-US" sz="3200">
                <a:solidFill>
                  <a:srgbClr val="FF0000"/>
                </a:solidFill>
                <a:latin typeface="Tahoma" panose="020B0604030504040204" pitchFamily="34" charset="0"/>
              </a:rPr>
              <a:t>Backward integrated </a:t>
            </a:r>
            <a:r>
              <a:rPr lang="en-US">
                <a:solidFill>
                  <a:srgbClr val="000000"/>
                </a:solidFill>
                <a:latin typeface="Tahoma" panose="020B0604030504040204" pitchFamily="34" charset="0"/>
              </a:rPr>
              <a:t>operations enable steel producers to </a:t>
            </a:r>
            <a:r>
              <a:rPr lang="en-US" b="1">
                <a:solidFill>
                  <a:srgbClr val="000000"/>
                </a:solidFill>
                <a:latin typeface="Tahoma" panose="020B0604030504040204" pitchFamily="34" charset="0"/>
              </a:rPr>
              <a:t>reduce raw material costs, have better control of the supply chain, and ensure raw material availability</a:t>
            </a:r>
            <a:r>
              <a:rPr lang="en-US">
                <a:solidFill>
                  <a:srgbClr val="000000"/>
                </a:solidFill>
                <a:latin typeface="Tahoma" panose="020B0604030504040204" pitchFamily="34" charset="0"/>
              </a:rPr>
              <a:t> </a:t>
            </a:r>
          </a:p>
          <a:p>
            <a:endParaRPr lang="en-US" sz="1800" b="0" i="0" u="none" strike="noStrike" baseline="0">
              <a:solidFill>
                <a:srgbClr val="000000"/>
              </a:solidFill>
              <a:latin typeface="Tahoma" panose="020B0604030504040204" pitchFamily="34" charset="0"/>
            </a:endParaRPr>
          </a:p>
          <a:p>
            <a:br>
              <a:rPr lang="en-US" sz="1800" b="0" i="0" u="none" strike="noStrike" baseline="0">
                <a:solidFill>
                  <a:srgbClr val="000000"/>
                </a:solidFill>
                <a:latin typeface="Tahoma" panose="020B0604030504040204" pitchFamily="34" charset="0"/>
              </a:rPr>
            </a:br>
            <a:endParaRPr lang="en-IN"/>
          </a:p>
        </p:txBody>
      </p:sp>
      <p:grpSp>
        <p:nvGrpSpPr>
          <p:cNvPr id="12" name="Group 11">
            <a:extLst>
              <a:ext uri="{FF2B5EF4-FFF2-40B4-BE49-F238E27FC236}">
                <a16:creationId xmlns:a16="http://schemas.microsoft.com/office/drawing/2014/main" id="{985415FA-1AD8-23C7-55F6-3BAC95DA472E}"/>
              </a:ext>
            </a:extLst>
          </p:cNvPr>
          <p:cNvGrpSpPr/>
          <p:nvPr/>
        </p:nvGrpSpPr>
        <p:grpSpPr>
          <a:xfrm>
            <a:off x="717884" y="1852321"/>
            <a:ext cx="10756231" cy="2268693"/>
            <a:chOff x="346977" y="4250251"/>
            <a:chExt cx="10756231" cy="2268693"/>
          </a:xfrm>
        </p:grpSpPr>
        <p:sp>
          <p:nvSpPr>
            <p:cNvPr id="6" name="TextBox 5">
              <a:extLst>
                <a:ext uri="{FF2B5EF4-FFF2-40B4-BE49-F238E27FC236}">
                  <a16:creationId xmlns:a16="http://schemas.microsoft.com/office/drawing/2014/main" id="{97EDE5B0-7D42-E811-29A8-89C086C8BF50}"/>
                </a:ext>
              </a:extLst>
            </p:cNvPr>
            <p:cNvSpPr txBox="1"/>
            <p:nvPr/>
          </p:nvSpPr>
          <p:spPr>
            <a:xfrm>
              <a:off x="4058652" y="6149612"/>
              <a:ext cx="2759242" cy="369332"/>
            </a:xfrm>
            <a:prstGeom prst="rect">
              <a:avLst/>
            </a:prstGeom>
            <a:noFill/>
          </p:spPr>
          <p:txBody>
            <a:bodyPr wrap="square">
              <a:spAutoFit/>
            </a:bodyPr>
            <a:lstStyle/>
            <a:p>
              <a:r>
                <a:rPr lang="en-US">
                  <a:solidFill>
                    <a:srgbClr val="000000"/>
                  </a:solidFill>
                  <a:latin typeface="Tahoma" panose="020B0604030504040204" pitchFamily="34" charset="0"/>
                </a:rPr>
                <a:t>COKING COAL: </a:t>
              </a:r>
              <a:r>
                <a:rPr lang="en-US" sz="1800" b="0" i="1" u="none" strike="noStrike" baseline="0">
                  <a:solidFill>
                    <a:srgbClr val="000000"/>
                  </a:solidFill>
                  <a:latin typeface="Tahoma" panose="020B0604030504040204" pitchFamily="34" charset="0"/>
                </a:rPr>
                <a:t>0 6 MT </a:t>
              </a:r>
              <a:endParaRPr lang="en-IN" i="1"/>
            </a:p>
          </p:txBody>
        </p:sp>
        <p:grpSp>
          <p:nvGrpSpPr>
            <p:cNvPr id="11" name="Group 10">
              <a:extLst>
                <a:ext uri="{FF2B5EF4-FFF2-40B4-BE49-F238E27FC236}">
                  <a16:creationId xmlns:a16="http://schemas.microsoft.com/office/drawing/2014/main" id="{09974ACE-A690-C891-8E2D-2CCF353E6F3A}"/>
                </a:ext>
              </a:extLst>
            </p:cNvPr>
            <p:cNvGrpSpPr/>
            <p:nvPr/>
          </p:nvGrpSpPr>
          <p:grpSpPr>
            <a:xfrm>
              <a:off x="346977" y="4250251"/>
              <a:ext cx="10756231" cy="2268693"/>
              <a:chOff x="597569" y="4250252"/>
              <a:chExt cx="10756231" cy="2268693"/>
            </a:xfrm>
          </p:grpSpPr>
          <p:sp>
            <p:nvSpPr>
              <p:cNvPr id="3" name="TextBox 2">
                <a:extLst>
                  <a:ext uri="{FF2B5EF4-FFF2-40B4-BE49-F238E27FC236}">
                    <a16:creationId xmlns:a16="http://schemas.microsoft.com/office/drawing/2014/main" id="{3E1F1AF6-0119-95FE-5980-D482D2FEE488}"/>
                  </a:ext>
                </a:extLst>
              </p:cNvPr>
              <p:cNvSpPr txBox="1"/>
              <p:nvPr/>
            </p:nvSpPr>
            <p:spPr>
              <a:xfrm>
                <a:off x="597569" y="6149613"/>
                <a:ext cx="2602832" cy="369332"/>
              </a:xfrm>
              <a:prstGeom prst="rect">
                <a:avLst/>
              </a:prstGeom>
              <a:noFill/>
            </p:spPr>
            <p:txBody>
              <a:bodyPr wrap="square">
                <a:spAutoFit/>
              </a:bodyPr>
              <a:lstStyle/>
              <a:p>
                <a:r>
                  <a:rPr lang="en-US" sz="1800" b="0" i="0" u="none" strike="noStrike" baseline="0">
                    <a:solidFill>
                      <a:srgbClr val="000000"/>
                    </a:solidFill>
                    <a:latin typeface="Tahoma" panose="020B0604030504040204" pitchFamily="34" charset="0"/>
                  </a:rPr>
                  <a:t>IRON ORE: 1 6-1 7 MT</a:t>
                </a:r>
                <a:endParaRPr lang="en-IN"/>
              </a:p>
            </p:txBody>
          </p:sp>
          <p:pic>
            <p:nvPicPr>
              <p:cNvPr id="3078" name="Picture 6" descr="AI generated hot coal png 37500569 PNG">
                <a:extLst>
                  <a:ext uri="{FF2B5EF4-FFF2-40B4-BE49-F238E27FC236}">
                    <a16:creationId xmlns:a16="http://schemas.microsoft.com/office/drawing/2014/main" id="{E05D3054-BDE1-BC91-2754-856684DA1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444" y="4464827"/>
                <a:ext cx="2344693" cy="14999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ron Ore Chunk on White Background | Stable Diffusion Online">
                <a:extLst>
                  <a:ext uri="{FF2B5EF4-FFF2-40B4-BE49-F238E27FC236}">
                    <a16:creationId xmlns:a16="http://schemas.microsoft.com/office/drawing/2014/main" id="{D9D3E05E-4894-695C-6F93-221B1311B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19" y="4250252"/>
                <a:ext cx="1820779" cy="182077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dustrial Steel Rolls in Modern Warehouse | Premium AI-generated image">
                <a:extLst>
                  <a:ext uri="{FF2B5EF4-FFF2-40B4-BE49-F238E27FC236}">
                    <a16:creationId xmlns:a16="http://schemas.microsoft.com/office/drawing/2014/main" id="{0E83A60E-4E15-D215-8548-209CCBDB5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053" y="4433107"/>
                <a:ext cx="2743200" cy="16716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30A609-90BF-408E-2437-9B644960FC57}"/>
                  </a:ext>
                </a:extLst>
              </p:cNvPr>
              <p:cNvSpPr txBox="1"/>
              <p:nvPr/>
            </p:nvSpPr>
            <p:spPr>
              <a:xfrm>
                <a:off x="8819147" y="6104745"/>
                <a:ext cx="2534653" cy="369332"/>
              </a:xfrm>
              <a:prstGeom prst="rect">
                <a:avLst/>
              </a:prstGeom>
              <a:noFill/>
            </p:spPr>
            <p:txBody>
              <a:bodyPr wrap="square">
                <a:spAutoFit/>
              </a:bodyPr>
              <a:lstStyle/>
              <a:p>
                <a:r>
                  <a:rPr lang="en-US" sz="1800" b="0" i="0" u="none" strike="noStrike" baseline="0">
                    <a:solidFill>
                      <a:srgbClr val="000000"/>
                    </a:solidFill>
                    <a:latin typeface="Tahoma" panose="020B0604030504040204" pitchFamily="34" charset="0"/>
                  </a:rPr>
                  <a:t>STEEL : 1 MT</a:t>
                </a:r>
                <a:endParaRPr lang="en-IN"/>
              </a:p>
            </p:txBody>
          </p:sp>
          <p:sp>
            <p:nvSpPr>
              <p:cNvPr id="9" name="Plus Sign 8">
                <a:extLst>
                  <a:ext uri="{FF2B5EF4-FFF2-40B4-BE49-F238E27FC236}">
                    <a16:creationId xmlns:a16="http://schemas.microsoft.com/office/drawing/2014/main" id="{9EEE0AC0-C0A1-62A7-D18D-0C448097C0DF}"/>
                  </a:ext>
                </a:extLst>
              </p:cNvPr>
              <p:cNvSpPr/>
              <p:nvPr/>
            </p:nvSpPr>
            <p:spPr>
              <a:xfrm>
                <a:off x="3013845" y="4678473"/>
                <a:ext cx="1171074" cy="1042737"/>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Equals 9">
                <a:extLst>
                  <a:ext uri="{FF2B5EF4-FFF2-40B4-BE49-F238E27FC236}">
                    <a16:creationId xmlns:a16="http://schemas.microsoft.com/office/drawing/2014/main" id="{41433738-327B-F606-BEB9-9973487D5747}"/>
                  </a:ext>
                </a:extLst>
              </p:cNvPr>
              <p:cNvSpPr/>
              <p:nvPr/>
            </p:nvSpPr>
            <p:spPr>
              <a:xfrm>
                <a:off x="7110663" y="4880357"/>
                <a:ext cx="1116390" cy="777137"/>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sp>
        <p:nvSpPr>
          <p:cNvPr id="14" name="TextBox 13">
            <a:extLst>
              <a:ext uri="{FF2B5EF4-FFF2-40B4-BE49-F238E27FC236}">
                <a16:creationId xmlns:a16="http://schemas.microsoft.com/office/drawing/2014/main" id="{37D1F81E-05B4-41BE-321F-BBB7D1573563}"/>
              </a:ext>
            </a:extLst>
          </p:cNvPr>
          <p:cNvSpPr txBox="1"/>
          <p:nvPr/>
        </p:nvSpPr>
        <p:spPr>
          <a:xfrm>
            <a:off x="558927" y="4381184"/>
            <a:ext cx="10825018" cy="2080121"/>
          </a:xfrm>
          <a:prstGeom prst="rect">
            <a:avLst/>
          </a:prstGeom>
          <a:noFill/>
        </p:spPr>
        <p:txBody>
          <a:bodyPr wrap="square">
            <a:spAutoFit/>
          </a:bodyPr>
          <a:lstStyle/>
          <a:p>
            <a:r>
              <a:rPr lang="en-US" sz="2400" b="1">
                <a:solidFill>
                  <a:srgbClr val="000000"/>
                </a:solidFill>
                <a:latin typeface="Tahoma" panose="020B0604030504040204" pitchFamily="34" charset="0"/>
              </a:rPr>
              <a:t>Advantages of </a:t>
            </a:r>
            <a:r>
              <a:rPr lang="en-IN" sz="2400" b="1" i="0" u="none" strike="noStrike" baseline="0">
                <a:solidFill>
                  <a:srgbClr val="000000"/>
                </a:solidFill>
                <a:latin typeface="Tahoma" panose="020B0604030504040204" pitchFamily="34" charset="0"/>
              </a:rPr>
              <a:t>Pellet </a:t>
            </a:r>
          </a:p>
          <a:p>
            <a:pPr marL="285750" indent="-285750">
              <a:lnSpc>
                <a:spcPct val="150000"/>
              </a:lnSpc>
              <a:buFont typeface="Wingdings" panose="05000000000000000000" pitchFamily="2" charset="2"/>
              <a:buChar char="ü"/>
            </a:pPr>
            <a:r>
              <a:rPr lang="en-US" sz="1800" b="0" i="0" u="none" strike="noStrike" baseline="0">
                <a:solidFill>
                  <a:srgbClr val="000000"/>
                </a:solidFill>
                <a:latin typeface="Tahoma" panose="020B0604030504040204" pitchFamily="34" charset="0"/>
              </a:rPr>
              <a:t>Through </a:t>
            </a:r>
            <a:r>
              <a:rPr lang="en-US" sz="1800" b="0" i="0" u="none" strike="noStrike" baseline="0" err="1">
                <a:solidFill>
                  <a:srgbClr val="000000"/>
                </a:solidFill>
                <a:latin typeface="Tahoma" panose="020B0604030504040204" pitchFamily="34" charset="0"/>
              </a:rPr>
              <a:t>pelletisation</a:t>
            </a:r>
            <a:r>
              <a:rPr lang="en-US" b="1">
                <a:solidFill>
                  <a:srgbClr val="000000"/>
                </a:solidFill>
                <a:highlight>
                  <a:srgbClr val="00FFFF"/>
                </a:highlight>
                <a:latin typeface="Tahoma" panose="020B0604030504040204" pitchFamily="34" charset="0"/>
              </a:rPr>
              <a:t>, </a:t>
            </a:r>
            <a:r>
              <a:rPr lang="en-US" sz="1800" b="1" i="0" u="none" strike="noStrike" baseline="0">
                <a:solidFill>
                  <a:srgbClr val="000000"/>
                </a:solidFill>
                <a:highlight>
                  <a:srgbClr val="00FFFF"/>
                </a:highlight>
                <a:latin typeface="Tahoma" panose="020B0604030504040204" pitchFamily="34" charset="0"/>
              </a:rPr>
              <a:t>steel manufacturers can utilize iron ore fines available in higher quantities compared to lumps</a:t>
            </a:r>
            <a:r>
              <a:rPr lang="en-US">
                <a:solidFill>
                  <a:srgbClr val="000000"/>
                </a:solidFill>
                <a:highlight>
                  <a:srgbClr val="00FFFF"/>
                </a:highlight>
                <a:latin typeface="Tahoma" panose="020B0604030504040204" pitchFamily="34" charset="0"/>
              </a:rPr>
              <a:t> </a:t>
            </a:r>
            <a:r>
              <a:rPr lang="en-US">
                <a:solidFill>
                  <a:srgbClr val="000000"/>
                </a:solidFill>
                <a:latin typeface="Tahoma" panose="020B0604030504040204" pitchFamily="34" charset="0"/>
              </a:rPr>
              <a:t>which can b</a:t>
            </a:r>
            <a:r>
              <a:rPr lang="en-US" sz="1800" b="0" i="0" u="none" strike="noStrike" baseline="0">
                <a:solidFill>
                  <a:srgbClr val="000000"/>
                </a:solidFill>
                <a:latin typeface="Tahoma" panose="020B0604030504040204" pitchFamily="34" charset="0"/>
              </a:rPr>
              <a:t>e </a:t>
            </a:r>
            <a:r>
              <a:rPr lang="en-US" sz="1800" b="1" i="0" u="none" strike="noStrike" baseline="0">
                <a:solidFill>
                  <a:srgbClr val="000000"/>
                </a:solidFill>
                <a:latin typeface="Tahoma" panose="020B0604030504040204" pitchFamily="34" charset="0"/>
              </a:rPr>
              <a:t>directly utilized </a:t>
            </a:r>
            <a:r>
              <a:rPr lang="en-US" sz="1800" b="0" i="0" u="none" strike="noStrike" baseline="0">
                <a:solidFill>
                  <a:srgbClr val="000000"/>
                </a:solidFill>
                <a:latin typeface="Tahoma" panose="020B0604030504040204" pitchFamily="34" charset="0"/>
              </a:rPr>
              <a:t>in blast furnaces </a:t>
            </a:r>
          </a:p>
          <a:p>
            <a:pPr marL="285750" indent="-285750">
              <a:lnSpc>
                <a:spcPct val="150000"/>
              </a:lnSpc>
              <a:buFont typeface="Wingdings" panose="05000000000000000000" pitchFamily="2" charset="2"/>
              <a:buChar char="ü"/>
            </a:pPr>
            <a:r>
              <a:rPr lang="en-US" sz="1800" b="0" i="0" u="none" strike="noStrike" baseline="0" err="1">
                <a:solidFill>
                  <a:srgbClr val="000000"/>
                </a:solidFill>
                <a:latin typeface="Tahoma" panose="020B0604030504040204" pitchFamily="34" charset="0"/>
              </a:rPr>
              <a:t>Pelletisation</a:t>
            </a:r>
            <a:r>
              <a:rPr lang="en-US" sz="1800" b="0" i="0" u="none" strike="noStrike" baseline="0">
                <a:solidFill>
                  <a:srgbClr val="000000"/>
                </a:solidFill>
                <a:latin typeface="Tahoma" panose="020B0604030504040204" pitchFamily="34" charset="0"/>
              </a:rPr>
              <a:t> also </a:t>
            </a:r>
            <a:r>
              <a:rPr lang="en-US" b="1">
                <a:solidFill>
                  <a:srgbClr val="000000"/>
                </a:solidFill>
                <a:highlight>
                  <a:srgbClr val="00FFFF"/>
                </a:highlight>
                <a:latin typeface="Tahoma" panose="020B0604030504040204" pitchFamily="34" charset="0"/>
              </a:rPr>
              <a:t>reduces transportation costs and handling losses</a:t>
            </a:r>
            <a:r>
              <a:rPr lang="en-US" sz="1800" b="0" i="0" u="none" strike="noStrike" baseline="0">
                <a:solidFill>
                  <a:srgbClr val="000000"/>
                </a:solidFill>
                <a:latin typeface="Tahoma" panose="020B0604030504040204" pitchFamily="34" charset="0"/>
              </a:rPr>
              <a:t>  </a:t>
            </a:r>
          </a:p>
          <a:p>
            <a:pPr marL="285750" indent="-285750">
              <a:lnSpc>
                <a:spcPct val="150000"/>
              </a:lnSpc>
              <a:buFont typeface="Wingdings" panose="05000000000000000000" pitchFamily="2" charset="2"/>
              <a:buChar char="ü"/>
            </a:pPr>
            <a:r>
              <a:rPr lang="en-US">
                <a:solidFill>
                  <a:srgbClr val="000000"/>
                </a:solidFill>
                <a:latin typeface="Tahoma" panose="020B0604030504040204" pitchFamily="34" charset="0"/>
              </a:rPr>
              <a:t>P</a:t>
            </a:r>
            <a:r>
              <a:rPr lang="en-US" sz="1800" b="0" i="0" u="none" strike="noStrike" baseline="0">
                <a:solidFill>
                  <a:srgbClr val="000000"/>
                </a:solidFill>
                <a:latin typeface="Tahoma" panose="020B0604030504040204" pitchFamily="34" charset="0"/>
              </a:rPr>
              <a:t>ellets have </a:t>
            </a:r>
            <a:r>
              <a:rPr lang="en-US" b="1">
                <a:solidFill>
                  <a:srgbClr val="000000"/>
                </a:solidFill>
                <a:highlight>
                  <a:srgbClr val="00FFFF"/>
                </a:highlight>
                <a:latin typeface="Tahoma" panose="020B0604030504040204" pitchFamily="34" charset="0"/>
              </a:rPr>
              <a:t>better permeability </a:t>
            </a:r>
            <a:r>
              <a:rPr lang="en-US" sz="1800" b="0" i="0" u="none" strike="noStrike" baseline="0">
                <a:solidFill>
                  <a:srgbClr val="000000"/>
                </a:solidFill>
                <a:latin typeface="Tahoma" panose="020B0604030504040204" pitchFamily="34" charset="0"/>
              </a:rPr>
              <a:t>due to </a:t>
            </a:r>
            <a:r>
              <a:rPr lang="en-US" b="1">
                <a:solidFill>
                  <a:srgbClr val="000000"/>
                </a:solidFill>
                <a:highlight>
                  <a:srgbClr val="00FFFF"/>
                </a:highlight>
                <a:latin typeface="Tahoma" panose="020B0604030504040204" pitchFamily="34" charset="0"/>
              </a:rPr>
              <a:t>size uniformity </a:t>
            </a:r>
            <a:r>
              <a:rPr lang="en-US" sz="1800" b="0" i="0" u="none" strike="noStrike" baseline="0">
                <a:solidFill>
                  <a:srgbClr val="000000"/>
                </a:solidFill>
                <a:latin typeface="Tahoma" panose="020B0604030504040204" pitchFamily="34" charset="0"/>
              </a:rPr>
              <a:t>and lead to </a:t>
            </a:r>
            <a:r>
              <a:rPr lang="en-US" b="1">
                <a:solidFill>
                  <a:srgbClr val="000000"/>
                </a:solidFill>
                <a:highlight>
                  <a:srgbClr val="00FFFF"/>
                </a:highlight>
                <a:latin typeface="Tahoma" panose="020B0604030504040204" pitchFamily="34" charset="0"/>
              </a:rPr>
              <a:t>higher plant productivity</a:t>
            </a:r>
            <a:r>
              <a:rPr lang="en-US" sz="1800" b="0" i="0" u="none" strike="noStrike" baseline="0">
                <a:solidFill>
                  <a:srgbClr val="000000"/>
                </a:solidFill>
                <a:latin typeface="Tahoma" panose="020B0604030504040204" pitchFamily="34" charset="0"/>
              </a:rPr>
              <a:t>  </a:t>
            </a:r>
            <a:endParaRPr lang="en-IN"/>
          </a:p>
        </p:txBody>
      </p:sp>
    </p:spTree>
    <p:extLst>
      <p:ext uri="{BB962C8B-B14F-4D97-AF65-F5344CB8AC3E}">
        <p14:creationId xmlns:p14="http://schemas.microsoft.com/office/powerpoint/2010/main" val="1634299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8C886-EA97-9C40-55FD-7C15BF1F2AC0}"/>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A0F95C35-5027-7DE8-4B8E-8013ACA903D5}"/>
              </a:ext>
            </a:extLst>
          </p:cNvPr>
          <p:cNvPicPr>
            <a:picLocks noChangeAspect="1"/>
          </p:cNvPicPr>
          <p:nvPr/>
        </p:nvPicPr>
        <p:blipFill>
          <a:blip r:embed="rId3"/>
          <a:srcRect l="2032"/>
          <a:stretch/>
        </p:blipFill>
        <p:spPr>
          <a:xfrm>
            <a:off x="6912170" y="164430"/>
            <a:ext cx="5277691" cy="3679597"/>
          </a:xfrm>
          <a:prstGeom prst="rect">
            <a:avLst/>
          </a:prstGeom>
        </p:spPr>
      </p:pic>
      <p:sp>
        <p:nvSpPr>
          <p:cNvPr id="7" name="TextBox 6">
            <a:extLst>
              <a:ext uri="{FF2B5EF4-FFF2-40B4-BE49-F238E27FC236}">
                <a16:creationId xmlns:a16="http://schemas.microsoft.com/office/drawing/2014/main" id="{47BF2F57-0A80-8C68-7E35-78EAE96BA59A}"/>
              </a:ext>
            </a:extLst>
          </p:cNvPr>
          <p:cNvSpPr txBox="1"/>
          <p:nvPr/>
        </p:nvSpPr>
        <p:spPr>
          <a:xfrm>
            <a:off x="54449" y="580103"/>
            <a:ext cx="6794184" cy="6001643"/>
          </a:xfrm>
          <a:prstGeom prst="rect">
            <a:avLst/>
          </a:prstGeom>
          <a:noFill/>
        </p:spPr>
        <p:txBody>
          <a:bodyPr wrap="square">
            <a:spAutoFit/>
          </a:bodyPr>
          <a:lstStyle/>
          <a:p>
            <a:pPr algn="just"/>
            <a:r>
              <a:rPr lang="en-US" sz="1600" dirty="0"/>
              <a:t>Odisha is ranked #1 among all states, contributing to 41.9 % (Rs  38,075 Crore)  in 2022-23 by value of all Minerals in India  with the top contributors including Chromite (96%), Nickel (92%), Bauxite (53%) with Manganese &amp; Iron Ore each having 35% share </a:t>
            </a:r>
          </a:p>
          <a:p>
            <a:pPr algn="just"/>
            <a:endParaRPr lang="en-US" sz="1600" dirty="0"/>
          </a:p>
          <a:p>
            <a:pPr algn="just"/>
            <a:r>
              <a:rPr lang="en-US" sz="1600" dirty="0"/>
              <a:t>The state of Odisha is India's largest DRI producer, with ~15 MMTPa (FY 23)  accounting for 24% of the total production </a:t>
            </a:r>
          </a:p>
          <a:p>
            <a:pPr algn="just"/>
            <a:endParaRPr lang="en-US" sz="1600" dirty="0"/>
          </a:p>
          <a:p>
            <a:pPr algn="just"/>
            <a:r>
              <a:rPr lang="en-US" sz="1600" dirty="0"/>
              <a:t>Odisha has 52 operational steel plants with installed capacity of around 34 MMTPA as of  2022-23   State has Targeted to achieve &gt; 130 MTPA  by 2030 </a:t>
            </a:r>
          </a:p>
          <a:p>
            <a:pPr algn="just"/>
            <a:endParaRPr lang="en-US" sz="1600" dirty="0"/>
          </a:p>
          <a:p>
            <a:pPr algn="just"/>
            <a:r>
              <a:rPr lang="en-US" sz="1600" dirty="0"/>
              <a:t>Odisha has signed 49 MoUs with National &amp; International steel companies for establishment of new steel plants apart from Rourkela of SAIL, Kalinga Nagar of NINL and MESCO </a:t>
            </a:r>
          </a:p>
          <a:p>
            <a:pPr algn="just"/>
            <a:endParaRPr lang="en-US" sz="1600" dirty="0"/>
          </a:p>
          <a:p>
            <a:pPr algn="just"/>
            <a:r>
              <a:rPr lang="en-US" sz="1600" dirty="0"/>
              <a:t>The state is strategically located as a gateway to ASEAN region having access to 50% of World Economy in a span of 6 hours </a:t>
            </a:r>
          </a:p>
          <a:p>
            <a:pPr algn="just"/>
            <a:endParaRPr lang="en-US" sz="1600" dirty="0"/>
          </a:p>
          <a:p>
            <a:pPr algn="just"/>
            <a:r>
              <a:rPr lang="en-US" sz="1600" dirty="0"/>
              <a:t>For Ease of doing business, Odisha has numerous facilities:</a:t>
            </a:r>
          </a:p>
          <a:p>
            <a:pPr marL="441325" algn="just">
              <a:buClr>
                <a:schemeClr val="tx1"/>
              </a:buClr>
            </a:pPr>
            <a:r>
              <a:rPr lang="en-US" sz="1600" dirty="0"/>
              <a:t>Capital Investment Subsidy of 20% with no Upper Cap Limit </a:t>
            </a:r>
          </a:p>
          <a:p>
            <a:pPr marL="441325" algn="just">
              <a:buClr>
                <a:schemeClr val="tx1"/>
              </a:buClr>
            </a:pPr>
            <a:r>
              <a:rPr lang="en-US" sz="1600" dirty="0"/>
              <a:t>100% Reimbursement of Net SGST paid (limited to 200%)</a:t>
            </a:r>
          </a:p>
          <a:p>
            <a:pPr marL="441325" algn="just">
              <a:buClr>
                <a:schemeClr val="tx1"/>
              </a:buClr>
            </a:pPr>
            <a:r>
              <a:rPr lang="en-US" sz="1600" dirty="0"/>
              <a:t>3 Major export &amp; import ports</a:t>
            </a:r>
          </a:p>
          <a:p>
            <a:pPr marL="441325" algn="just">
              <a:buClr>
                <a:schemeClr val="tx1"/>
              </a:buClr>
            </a:pPr>
            <a:r>
              <a:rPr lang="en-US" sz="1600" dirty="0"/>
              <a:t>5 Airports </a:t>
            </a:r>
          </a:p>
          <a:p>
            <a:pPr marL="441325" algn="just">
              <a:buClr>
                <a:schemeClr val="tx1"/>
              </a:buClr>
            </a:pPr>
            <a:r>
              <a:rPr lang="en-US" sz="1600" dirty="0"/>
              <a:t>100% reimbursement of ESI / EPF upto 7 Years</a:t>
            </a:r>
            <a:r>
              <a:rPr lang="en-US" sz="1600" b="1" dirty="0">
                <a:solidFill>
                  <a:srgbClr val="C00000"/>
                </a:solidFill>
              </a:rPr>
              <a:t> </a:t>
            </a:r>
          </a:p>
        </p:txBody>
      </p:sp>
      <p:sp>
        <p:nvSpPr>
          <p:cNvPr id="2" name="Rectangle 1">
            <a:extLst>
              <a:ext uri="{FF2B5EF4-FFF2-40B4-BE49-F238E27FC236}">
                <a16:creationId xmlns:a16="http://schemas.microsoft.com/office/drawing/2014/main" id="{C48EEE89-7CAA-3FFE-1E5B-9ECCD15CD4C8}"/>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rgbClr val="00B0F0"/>
                </a:solidFill>
              </a:rPr>
              <a:t>Odisha Steel Sector Overview</a:t>
            </a:r>
          </a:p>
        </p:txBody>
      </p:sp>
      <p:sp>
        <p:nvSpPr>
          <p:cNvPr id="8" name="TextBox 7">
            <a:extLst>
              <a:ext uri="{FF2B5EF4-FFF2-40B4-BE49-F238E27FC236}">
                <a16:creationId xmlns:a16="http://schemas.microsoft.com/office/drawing/2014/main" id="{34DC5743-04AC-77DA-EC3E-4EBA10853EE8}"/>
              </a:ext>
            </a:extLst>
          </p:cNvPr>
          <p:cNvSpPr txBox="1"/>
          <p:nvPr/>
        </p:nvSpPr>
        <p:spPr>
          <a:xfrm>
            <a:off x="6666653" y="167606"/>
            <a:ext cx="2197326" cy="535531"/>
          </a:xfrm>
          <a:prstGeom prst="rect">
            <a:avLst/>
          </a:prstGeom>
          <a:noFill/>
        </p:spPr>
        <p:txBody>
          <a:bodyPr wrap="square">
            <a:spAutoFit/>
          </a:bodyPr>
          <a:lstStyle/>
          <a:p>
            <a:pPr algn="ctr" rtl="0">
              <a:defRPr sz="1440" b="0" i="0" u="none" strike="noStrike" kern="1200" spc="0" baseline="0">
                <a:solidFill>
                  <a:srgbClr val="00B0F0"/>
                </a:solidFill>
                <a:latin typeface="+mn-lt"/>
                <a:ea typeface="+mn-ea"/>
                <a:cs typeface="+mn-cs"/>
              </a:defRPr>
            </a:pPr>
            <a:r>
              <a:rPr lang="en-US" sz="1440" dirty="0">
                <a:solidFill>
                  <a:srgbClr val="00B0F0"/>
                </a:solidFill>
              </a:rPr>
              <a:t>Odisha’s Mineral </a:t>
            </a:r>
          </a:p>
          <a:p>
            <a:pPr algn="ctr" rtl="0">
              <a:defRPr sz="1440" b="0" i="0" u="none" strike="noStrike" kern="1200" spc="0" baseline="0">
                <a:solidFill>
                  <a:srgbClr val="00B0F0"/>
                </a:solidFill>
                <a:latin typeface="+mn-lt"/>
                <a:ea typeface="+mn-ea"/>
                <a:cs typeface="+mn-cs"/>
              </a:defRPr>
            </a:pPr>
            <a:r>
              <a:rPr lang="en-US" sz="1440" dirty="0">
                <a:solidFill>
                  <a:srgbClr val="00B0F0"/>
                </a:solidFill>
              </a:rPr>
              <a:t>Map</a:t>
            </a:r>
          </a:p>
        </p:txBody>
      </p:sp>
      <p:pic>
        <p:nvPicPr>
          <p:cNvPr id="30" name="Picture 29">
            <a:extLst>
              <a:ext uri="{FF2B5EF4-FFF2-40B4-BE49-F238E27FC236}">
                <a16:creationId xmlns:a16="http://schemas.microsoft.com/office/drawing/2014/main" id="{9454166F-1FFE-2D3C-BCEF-C6AC604A5142}"/>
              </a:ext>
            </a:extLst>
          </p:cNvPr>
          <p:cNvPicPr>
            <a:picLocks noChangeAspect="1"/>
          </p:cNvPicPr>
          <p:nvPr/>
        </p:nvPicPr>
        <p:blipFill>
          <a:blip r:embed="rId4"/>
          <a:stretch>
            <a:fillRect/>
          </a:stretch>
        </p:blipFill>
        <p:spPr>
          <a:xfrm>
            <a:off x="7841828" y="3767959"/>
            <a:ext cx="3194545" cy="3058508"/>
          </a:xfrm>
          <a:prstGeom prst="rect">
            <a:avLst/>
          </a:prstGeom>
        </p:spPr>
      </p:pic>
    </p:spTree>
    <p:extLst>
      <p:ext uri="{BB962C8B-B14F-4D97-AF65-F5344CB8AC3E}">
        <p14:creationId xmlns:p14="http://schemas.microsoft.com/office/powerpoint/2010/main" val="2873075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833C5-3F7E-7583-8E1E-8EFC88A61C36}"/>
            </a:ext>
          </a:extLst>
        </p:cNvPr>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26C2A52-85A7-1AF1-F764-18EDAB53C9BF}"/>
              </a:ext>
            </a:extLst>
          </p:cNvPr>
          <p:cNvCxnSpPr/>
          <p:nvPr/>
        </p:nvCxnSpPr>
        <p:spPr>
          <a:xfrm>
            <a:off x="457200" y="7239000"/>
            <a:ext cx="5402459"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F6B3C4-12D1-6223-3A9E-B8FEB6EB52E0}"/>
              </a:ext>
            </a:extLst>
          </p:cNvPr>
          <p:cNvSpPr txBox="1"/>
          <p:nvPr/>
        </p:nvSpPr>
        <p:spPr>
          <a:xfrm>
            <a:off x="399012" y="686244"/>
            <a:ext cx="6450675" cy="3139321"/>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a:ln>
                  <a:noFill/>
                </a:ln>
                <a:solidFill>
                  <a:prstClr val="black"/>
                </a:solidFill>
                <a:effectLst/>
                <a:uLnTx/>
                <a:uFillTx/>
                <a:latin typeface="Aptos" panose="02110004020202020204"/>
                <a:ea typeface="+mn-ea"/>
                <a:cs typeface="+mn-cs"/>
              </a:rPr>
              <a:t>Indian steel sector is the backbone of the country and plays a significant role in India’s economic growth by contributing </a:t>
            </a:r>
            <a:r>
              <a:rPr kumimoji="0" lang="en-US" b="1" i="0" u="none" strike="noStrike" kern="1200" cap="none" spc="0" normalizeH="0" baseline="0" noProof="0">
                <a:ln>
                  <a:noFill/>
                </a:ln>
                <a:solidFill>
                  <a:srgbClr val="C00000"/>
                </a:solidFill>
                <a:effectLst/>
                <a:uLnTx/>
                <a:uFillTx/>
                <a:latin typeface="Aptos" panose="02110004020202020204"/>
                <a:ea typeface="+mn-ea"/>
                <a:cs typeface="+mn-cs"/>
              </a:rPr>
              <a:t>~ 2% of India’s GDP</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a:ln>
                  <a:noFill/>
                </a:ln>
                <a:solidFill>
                  <a:prstClr val="black"/>
                </a:solidFill>
                <a:effectLst/>
                <a:uLnTx/>
                <a:uFillTx/>
                <a:latin typeface="Aptos" panose="02110004020202020204"/>
                <a:ea typeface="+mn-ea"/>
                <a:cs typeface="+mn-cs"/>
              </a:rPr>
              <a:t>History of India’s modern steel industry dates back to the 19th century with Tata Iron and Steel Company establishing plant in 1907</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a:ln>
                  <a:noFill/>
                </a:ln>
                <a:solidFill>
                  <a:prstClr val="black"/>
                </a:solidFill>
                <a:effectLst/>
                <a:uLnTx/>
                <a:uFillTx/>
                <a:latin typeface="Aptos" panose="02110004020202020204"/>
                <a:ea typeface="+mn-ea"/>
                <a:cs typeface="+mn-cs"/>
              </a:rPr>
              <a:t>India has </a:t>
            </a:r>
            <a:r>
              <a:rPr kumimoji="0" lang="en-US" b="1" i="0" u="none" strike="noStrike" kern="1200" cap="none" spc="0" normalizeH="0" baseline="0" noProof="0">
                <a:ln>
                  <a:noFill/>
                </a:ln>
                <a:solidFill>
                  <a:srgbClr val="C00000"/>
                </a:solidFill>
                <a:effectLst/>
                <a:uLnTx/>
                <a:uFillTx/>
                <a:latin typeface="Aptos" panose="02110004020202020204"/>
                <a:ea typeface="+mn-ea"/>
                <a:cs typeface="+mn-cs"/>
              </a:rPr>
              <a:t>35286 MMT </a:t>
            </a:r>
            <a:r>
              <a:rPr kumimoji="0" lang="en-US" b="0" i="0" u="none" strike="noStrike" kern="1200" cap="none" spc="0" normalizeH="0" baseline="0" noProof="0">
                <a:ln>
                  <a:noFill/>
                </a:ln>
                <a:solidFill>
                  <a:prstClr val="black"/>
                </a:solidFill>
                <a:effectLst/>
                <a:uLnTx/>
                <a:uFillTx/>
                <a:latin typeface="Aptos" panose="02110004020202020204"/>
                <a:ea typeface="+mn-ea"/>
                <a:cs typeface="+mn-cs"/>
              </a:rPr>
              <a:t>of Iron Ore reserves which are largely located in Karnataka (30%), </a:t>
            </a:r>
            <a:r>
              <a:rPr kumimoji="0" lang="en-US" b="1" i="0" u="none" strike="noStrike" kern="1200" cap="none" spc="0" normalizeH="0" baseline="0" noProof="0">
                <a:ln>
                  <a:noFill/>
                </a:ln>
                <a:solidFill>
                  <a:srgbClr val="C00000"/>
                </a:solidFill>
                <a:effectLst/>
                <a:uLnTx/>
                <a:uFillTx/>
                <a:latin typeface="Aptos" panose="02110004020202020204"/>
                <a:ea typeface="+mn-ea"/>
                <a:cs typeface="+mn-cs"/>
              </a:rPr>
              <a:t>Odisha (26%), </a:t>
            </a:r>
            <a:r>
              <a:rPr kumimoji="0" lang="en-US" b="0" i="0" u="none" strike="noStrike" kern="1200" cap="none" spc="0" normalizeH="0" baseline="0" noProof="0">
                <a:ln>
                  <a:noFill/>
                </a:ln>
                <a:solidFill>
                  <a:prstClr val="black"/>
                </a:solidFill>
                <a:effectLst/>
                <a:uLnTx/>
                <a:uFillTx/>
                <a:latin typeface="Aptos" panose="02110004020202020204"/>
                <a:ea typeface="+mn-ea"/>
                <a:cs typeface="+mn-cs"/>
              </a:rPr>
              <a:t>Chhattisgarh (13%) and Jharkhand (13%) </a:t>
            </a:r>
          </a:p>
        </p:txBody>
      </p:sp>
      <p:sp>
        <p:nvSpPr>
          <p:cNvPr id="4" name="Rectangle 3">
            <a:extLst>
              <a:ext uri="{FF2B5EF4-FFF2-40B4-BE49-F238E27FC236}">
                <a16:creationId xmlns:a16="http://schemas.microsoft.com/office/drawing/2014/main" id="{527719E0-4F3F-9D81-6C62-4C949328D2CA}"/>
              </a:ext>
            </a:extLst>
          </p:cNvPr>
          <p:cNvSpPr/>
          <p:nvPr/>
        </p:nvSpPr>
        <p:spPr>
          <a:xfrm>
            <a:off x="457200" y="102887"/>
            <a:ext cx="7915275"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a:ln>
                  <a:noFill/>
                </a:ln>
                <a:solidFill>
                  <a:srgbClr val="002060"/>
                </a:solidFill>
                <a:effectLst/>
                <a:uLnTx/>
                <a:uFillTx/>
                <a:latin typeface="Trebuchet MS" panose="020B0603020202020204" pitchFamily="34" charset="0"/>
              </a:rPr>
              <a:t>Indian Steel Sector Overview</a:t>
            </a:r>
          </a:p>
        </p:txBody>
      </p:sp>
      <p:graphicFrame>
        <p:nvGraphicFramePr>
          <p:cNvPr id="7" name="Chart 6">
            <a:extLst>
              <a:ext uri="{FF2B5EF4-FFF2-40B4-BE49-F238E27FC236}">
                <a16:creationId xmlns:a16="http://schemas.microsoft.com/office/drawing/2014/main" id="{F65B6571-B277-EBA0-6A09-45E14D657B9C}"/>
              </a:ext>
            </a:extLst>
          </p:cNvPr>
          <p:cNvGraphicFramePr/>
          <p:nvPr/>
        </p:nvGraphicFramePr>
        <p:xfrm>
          <a:off x="6984075" y="747251"/>
          <a:ext cx="4644102" cy="313894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8A87242E-4274-606F-0690-B3FE64C609B6}"/>
              </a:ext>
            </a:extLst>
          </p:cNvPr>
          <p:cNvSpPr txBox="1"/>
          <p:nvPr/>
        </p:nvSpPr>
        <p:spPr>
          <a:xfrm>
            <a:off x="457200" y="3612264"/>
            <a:ext cx="11335788" cy="2862322"/>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a:solidFill>
                <a:prstClr val="black"/>
              </a:solidFill>
              <a:latin typeface="Aptos" panose="02110004020202020204"/>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India is the world’s second-largest producer of crude steel, with an output of </a:t>
            </a:r>
            <a:r>
              <a:rPr kumimoji="0" lang="en-US" sz="1800" b="1" i="0" u="none" strike="noStrike" kern="1200" cap="none" spc="0" normalizeH="0" baseline="0" noProof="0">
                <a:ln>
                  <a:noFill/>
                </a:ln>
                <a:solidFill>
                  <a:srgbClr val="C00000"/>
                </a:solidFill>
                <a:effectLst/>
                <a:uLnTx/>
                <a:uFillTx/>
                <a:latin typeface="Aptos" panose="02110004020202020204"/>
                <a:ea typeface="+mn-ea"/>
                <a:cs typeface="+mn-cs"/>
              </a:rPr>
              <a:t>125 32 MT </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of crude steel and finished steel production of </a:t>
            </a:r>
            <a:r>
              <a:rPr kumimoji="0" lang="en-US" sz="1800" b="1" i="0" u="none" strike="noStrike" kern="1200" cap="none" spc="0" normalizeH="0" baseline="0" noProof="0">
                <a:ln>
                  <a:noFill/>
                </a:ln>
                <a:solidFill>
                  <a:srgbClr val="C00000"/>
                </a:solidFill>
                <a:effectLst/>
                <a:uLnTx/>
                <a:uFillTx/>
                <a:latin typeface="Aptos" panose="02110004020202020204"/>
                <a:ea typeface="+mn-ea"/>
                <a:cs typeface="+mn-cs"/>
              </a:rPr>
              <a:t>121 29 MT in FY23</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In FY24, the production of crude steel and finished steel stood at </a:t>
            </a:r>
            <a:r>
              <a:rPr kumimoji="0" lang="en-US" sz="1800" b="1" i="0" u="none" strike="noStrike" kern="1200" cap="none" spc="0" normalizeH="0" baseline="0" noProof="0">
                <a:ln>
                  <a:noFill/>
                </a:ln>
                <a:solidFill>
                  <a:srgbClr val="C00000"/>
                </a:solidFill>
                <a:effectLst/>
                <a:uLnTx/>
                <a:uFillTx/>
                <a:latin typeface="Aptos" panose="02110004020202020204"/>
                <a:ea typeface="+mn-ea"/>
                <a:cs typeface="+mn-cs"/>
              </a:rPr>
              <a:t>143 6 MT and 138 5 MT</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 respectively</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The Indian Steel Association (ISA) expects steel requirement will reach </a:t>
            </a:r>
            <a:r>
              <a:rPr kumimoji="0" lang="en-US" sz="1800" b="1" i="0" u="none" strike="noStrike" kern="1200" cap="none" spc="0" normalizeH="0" baseline="0" noProof="0">
                <a:ln>
                  <a:noFill/>
                </a:ln>
                <a:solidFill>
                  <a:srgbClr val="C00000"/>
                </a:solidFill>
                <a:effectLst/>
                <a:uLnTx/>
                <a:uFillTx/>
                <a:latin typeface="Aptos" panose="02110004020202020204"/>
                <a:ea typeface="+mn-ea"/>
                <a:cs typeface="+mn-cs"/>
              </a:rPr>
              <a:t>128 9 MT in the 2023-24 </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period, showing an increase from </a:t>
            </a:r>
            <a:r>
              <a:rPr kumimoji="0" lang="en-US" sz="1800" b="1" i="0" u="none" strike="noStrike" kern="1200" cap="none" spc="0" normalizeH="0" baseline="0" noProof="0">
                <a:ln>
                  <a:noFill/>
                </a:ln>
                <a:solidFill>
                  <a:srgbClr val="C00000"/>
                </a:solidFill>
                <a:effectLst/>
                <a:uLnTx/>
                <a:uFillTx/>
                <a:latin typeface="Aptos" panose="02110004020202020204"/>
                <a:ea typeface="+mn-ea"/>
                <a:cs typeface="+mn-cs"/>
              </a:rPr>
              <a:t>119 9 MT </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in the preceding year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India’s domestic steel demand is estimated to grow by </a:t>
            </a:r>
            <a:r>
              <a:rPr kumimoji="0" lang="en-US" sz="1800" b="1" i="0" u="none" strike="noStrike" kern="1200" cap="none" spc="0" normalizeH="0" baseline="0" noProof="0">
                <a:ln>
                  <a:noFill/>
                </a:ln>
                <a:solidFill>
                  <a:srgbClr val="C00000"/>
                </a:solidFill>
                <a:effectLst/>
                <a:uLnTx/>
                <a:uFillTx/>
                <a:latin typeface="Aptos" panose="02110004020202020204"/>
                <a:ea typeface="+mn-ea"/>
                <a:cs typeface="+mn-cs"/>
              </a:rPr>
              <a:t>9-10%</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 in </a:t>
            </a:r>
            <a:r>
              <a:rPr kumimoji="0" lang="en-US" sz="1800" b="1" i="0" u="none" strike="noStrike" kern="1200" cap="none" spc="0" normalizeH="0" baseline="0" noProof="0">
                <a:ln>
                  <a:noFill/>
                </a:ln>
                <a:solidFill>
                  <a:srgbClr val="C00000"/>
                </a:solidFill>
                <a:effectLst/>
                <a:uLnTx/>
                <a:uFillTx/>
                <a:latin typeface="Aptos" panose="02110004020202020204"/>
                <a:ea typeface="+mn-ea"/>
                <a:cs typeface="+mn-cs"/>
              </a:rPr>
              <a:t>FY25</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 as per ICRA</a:t>
            </a:r>
            <a:endParaRPr kumimoji="0" lang="en-IN"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0" name="Straight Connector 9">
            <a:extLst>
              <a:ext uri="{FF2B5EF4-FFF2-40B4-BE49-F238E27FC236}">
                <a16:creationId xmlns:a16="http://schemas.microsoft.com/office/drawing/2014/main" id="{79FDD213-5ADF-30CD-DF8F-AAD921C372F0}"/>
              </a:ext>
            </a:extLst>
          </p:cNvPr>
          <p:cNvCxnSpPr/>
          <p:nvPr/>
        </p:nvCxnSpPr>
        <p:spPr>
          <a:xfrm>
            <a:off x="0" y="695325"/>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8615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7F2FE-B5A2-1AA3-E4F2-77A84CC1AA29}"/>
            </a:ext>
          </a:extLst>
        </p:cNvPr>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2CDD64E-A9D4-CD4C-AEC5-35E7DB1A2EB7}"/>
              </a:ext>
            </a:extLst>
          </p:cNvPr>
          <p:cNvCxnSpPr/>
          <p:nvPr/>
        </p:nvCxnSpPr>
        <p:spPr>
          <a:xfrm>
            <a:off x="457200" y="7239000"/>
            <a:ext cx="540245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5504247-B112-D8FD-A909-89F6B197A6CB}"/>
              </a:ext>
            </a:extLst>
          </p:cNvPr>
          <p:cNvSpPr txBox="1"/>
          <p:nvPr/>
        </p:nvSpPr>
        <p:spPr>
          <a:xfrm>
            <a:off x="99026" y="856357"/>
            <a:ext cx="7419226" cy="6001643"/>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Odisha is </a:t>
            </a:r>
            <a:r>
              <a:rPr kumimoji="0" lang="en-US" sz="1600" b="1" i="0" u="none" strike="noStrike" kern="1200" cap="none" spc="0" normalizeH="0" baseline="0" noProof="0">
                <a:ln>
                  <a:noFill/>
                </a:ln>
                <a:solidFill>
                  <a:srgbClr val="FF0000"/>
                </a:solidFill>
                <a:effectLst/>
                <a:uLnTx/>
                <a:uFillTx/>
                <a:latin typeface="Aptos" panose="02110004020202020204"/>
                <a:ea typeface="+mn-ea"/>
                <a:cs typeface="+mn-cs"/>
              </a:rPr>
              <a:t>ranked #1 among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all states, contributing to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41 9 % (Rs  38,075 Crore)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in 2022-23 by value of all Minerals in India  Top contributors include </a:t>
            </a:r>
            <a:r>
              <a:rPr kumimoji="0" lang="en-US" sz="1600" b="1" i="0" u="none" strike="noStrike" kern="1200" cap="none" spc="0" normalizeH="0" baseline="0" noProof="0">
                <a:ln>
                  <a:noFill/>
                </a:ln>
                <a:solidFill>
                  <a:prstClr val="black"/>
                </a:solidFill>
                <a:effectLst/>
                <a:uLnTx/>
                <a:uFillTx/>
                <a:latin typeface="Aptos" panose="02110004020202020204"/>
                <a:ea typeface="+mn-ea"/>
                <a:cs typeface="+mn-cs"/>
              </a:rPr>
              <a:t>Chromite (96%), Nickel (92%), Bauxite (53%) with Manganese &amp; Iron Ore each having 35%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share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The state of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Odisha is India's largest DRI producer</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with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~15 MnTPa (FY 23</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accounting for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24%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of the total production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Odisha has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52 operational steel plants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with installed capacity of around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34 MnTPA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as of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2022-23  </a:t>
            </a:r>
            <a:r>
              <a:rPr kumimoji="0" lang="en-US" sz="1600" b="0" i="0" u="none" strike="noStrike" kern="1200" cap="none" spc="0" normalizeH="0" baseline="0" noProof="0">
                <a:ln>
                  <a:noFill/>
                </a:ln>
                <a:solidFill>
                  <a:srgbClr val="000000"/>
                </a:solidFill>
                <a:effectLst/>
                <a:uLnTx/>
                <a:uFillTx/>
                <a:latin typeface="Poppins" panose="020B0502040204020203" pitchFamily="2" charset="0"/>
                <a:ea typeface="+mn-ea"/>
                <a:cs typeface="+mn-cs"/>
              </a:rPr>
              <a:t>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State has Targeted to achieve &gt;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130 MTPA  by 2030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1" i="0" u="none" strike="noStrike" kern="1200" cap="none" spc="0" normalizeH="0" baseline="0" noProof="0">
              <a:ln>
                <a:noFill/>
              </a:ln>
              <a:solidFill>
                <a:srgbClr val="C00000"/>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srgbClr val="212121"/>
                </a:solidFill>
                <a:effectLst/>
                <a:uLnTx/>
                <a:uFillTx/>
                <a:latin typeface="MyriadProR"/>
                <a:ea typeface="+mn-ea"/>
                <a:cs typeface="+mn-cs"/>
              </a:rPr>
              <a:t>Odisha has signed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49 MoUs </a:t>
            </a:r>
            <a:r>
              <a:rPr kumimoji="0" lang="en-US" sz="1600" b="0" i="0" u="none" strike="noStrike" kern="1200" cap="none" spc="0" normalizeH="0" baseline="0" noProof="0">
                <a:ln>
                  <a:noFill/>
                </a:ln>
                <a:solidFill>
                  <a:srgbClr val="212121"/>
                </a:solidFill>
                <a:effectLst/>
                <a:uLnTx/>
                <a:uFillTx/>
                <a:latin typeface="MyriadProR"/>
                <a:ea typeface="+mn-ea"/>
                <a:cs typeface="+mn-cs"/>
              </a:rPr>
              <a:t>with National &amp; International steel companies for establishment of new steel plants apart from Rourkela of SAIL, Kalinga Nagar of NINL and MESCO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1" i="0" u="none" strike="noStrike" kern="1200" cap="none" spc="0" normalizeH="0" baseline="0" noProof="0">
              <a:ln>
                <a:noFill/>
              </a:ln>
              <a:solidFill>
                <a:srgbClr val="C00000"/>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srgbClr val="212121"/>
                </a:solidFill>
                <a:effectLst/>
                <a:uLnTx/>
                <a:uFillTx/>
                <a:latin typeface="MyriadProR"/>
                <a:ea typeface="+mn-ea"/>
                <a:cs typeface="+mn-cs"/>
              </a:rPr>
              <a:t>The state is strategically located as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a gateway to ASEAN</a:t>
            </a:r>
            <a:r>
              <a:rPr kumimoji="0" lang="en-US" sz="1600" b="0" i="0" u="none" strike="noStrike" kern="1200" cap="none" spc="0" normalizeH="0" baseline="0" noProof="0">
                <a:ln>
                  <a:noFill/>
                </a:ln>
                <a:solidFill>
                  <a:srgbClr val="212121"/>
                </a:solidFill>
                <a:effectLst/>
                <a:uLnTx/>
                <a:uFillTx/>
                <a:latin typeface="MyriadProR"/>
                <a:ea typeface="+mn-ea"/>
                <a:cs typeface="+mn-cs"/>
              </a:rPr>
              <a:t> region having access to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50% of World Economy </a:t>
            </a:r>
            <a:r>
              <a:rPr kumimoji="0" lang="en-US" sz="1600" b="0" i="0" u="none" strike="noStrike" kern="1200" cap="none" spc="0" normalizeH="0" baseline="0" noProof="0">
                <a:ln>
                  <a:noFill/>
                </a:ln>
                <a:solidFill>
                  <a:srgbClr val="212121"/>
                </a:solidFill>
                <a:effectLst/>
                <a:uLnTx/>
                <a:uFillTx/>
                <a:latin typeface="MyriadProR"/>
                <a:ea typeface="+mn-ea"/>
                <a:cs typeface="+mn-cs"/>
              </a:rPr>
              <a:t>in a span of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6 hours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C00000"/>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srgbClr val="212121"/>
                </a:solidFill>
                <a:effectLst/>
                <a:uLnTx/>
                <a:uFillTx/>
                <a:latin typeface="MyriadProR"/>
                <a:ea typeface="+mn-ea"/>
                <a:cs typeface="+mn-cs"/>
              </a:rPr>
              <a:t>For Ease of doing business, Odisha has numerous facilities:</a:t>
            </a:r>
            <a:endParaRPr kumimoji="0" lang="en-US" sz="1600" b="1" i="0" u="none" strike="noStrike" kern="1200" cap="none" spc="0" normalizeH="0" baseline="0" noProof="0">
              <a:ln>
                <a:noFill/>
              </a:ln>
              <a:solidFill>
                <a:srgbClr val="C00000"/>
              </a:solidFill>
              <a:effectLst/>
              <a:uLnTx/>
              <a:uFillTx/>
              <a:latin typeface="Aptos" panose="02110004020202020204"/>
              <a:ea typeface="+mn-ea"/>
              <a:cs typeface="+mn-cs"/>
            </a:endParaRPr>
          </a:p>
          <a:p>
            <a:pPr marL="715963" marR="0" lvl="0" indent="-274638" algn="just" defTabSz="914400" rtl="0" eaLnBrk="1" fontAlgn="auto" latinLnBrk="0" hangingPunct="1">
              <a:lnSpc>
                <a:spcPct val="100000"/>
              </a:lnSpc>
              <a:spcBef>
                <a:spcPts val="0"/>
              </a:spcBef>
              <a:spcAft>
                <a:spcPts val="0"/>
              </a:spcAft>
              <a:buClr>
                <a:prstClr val="black"/>
              </a:buClr>
              <a:buSzTx/>
              <a:buFont typeface="Wingdings" panose="05000000000000000000" pitchFamily="2" charset="2"/>
              <a:buChar char="§"/>
              <a:tabLst/>
              <a:defRPr/>
            </a:pPr>
            <a:r>
              <a:rPr kumimoji="0" lang="en-US" sz="1600" b="0" i="0" u="none" strike="noStrike" kern="1200" cap="none" spc="0" normalizeH="0" baseline="0" noProof="0">
                <a:ln>
                  <a:noFill/>
                </a:ln>
                <a:solidFill>
                  <a:srgbClr val="212121"/>
                </a:solidFill>
                <a:effectLst/>
                <a:uLnTx/>
                <a:uFillTx/>
                <a:latin typeface="MyriadProR"/>
                <a:ea typeface="+mn-ea"/>
                <a:cs typeface="+mn-cs"/>
              </a:rPr>
              <a:t>Capital Investment Subsidy of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20%</a:t>
            </a:r>
            <a:r>
              <a:rPr kumimoji="0" lang="en-US" sz="1600" b="0" i="0" u="none" strike="noStrike" kern="1200" cap="none" spc="0" normalizeH="0" baseline="0" noProof="0">
                <a:ln>
                  <a:noFill/>
                </a:ln>
                <a:solidFill>
                  <a:srgbClr val="212121"/>
                </a:solidFill>
                <a:effectLst/>
                <a:uLnTx/>
                <a:uFillTx/>
                <a:latin typeface="MyriadProR"/>
                <a:ea typeface="+mn-ea"/>
                <a:cs typeface="+mn-cs"/>
              </a:rPr>
              <a:t> with no Upper Cap Limit </a:t>
            </a:r>
          </a:p>
          <a:p>
            <a:pPr marL="715963" marR="0" lvl="0" indent="-274638" algn="just" defTabSz="914400" rtl="0" eaLnBrk="1" fontAlgn="auto" latinLnBrk="0" hangingPunct="1">
              <a:lnSpc>
                <a:spcPct val="100000"/>
              </a:lnSpc>
              <a:spcBef>
                <a:spcPts val="0"/>
              </a:spcBef>
              <a:spcAft>
                <a:spcPts val="0"/>
              </a:spcAft>
              <a:buClr>
                <a:prstClr val="black"/>
              </a:buClr>
              <a:buSzTx/>
              <a:buFont typeface="Wingdings" panose="05000000000000000000" pitchFamily="2" charset="2"/>
              <a:buChar char="§"/>
              <a:tabLst/>
              <a:defRPr/>
            </a:pP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100%</a:t>
            </a:r>
            <a:r>
              <a:rPr kumimoji="0" lang="en-US" sz="1600" b="0" i="0" u="none" strike="noStrike" kern="1200" cap="none" spc="0" normalizeH="0" baseline="0" noProof="0">
                <a:ln>
                  <a:noFill/>
                </a:ln>
                <a:solidFill>
                  <a:srgbClr val="212121"/>
                </a:solidFill>
                <a:effectLst/>
                <a:uLnTx/>
                <a:uFillTx/>
                <a:latin typeface="MyriadProR"/>
                <a:ea typeface="+mn-ea"/>
                <a:cs typeface="+mn-cs"/>
              </a:rPr>
              <a:t> Reimbursement of Net SGST paid (limited to 200%)</a:t>
            </a:r>
          </a:p>
          <a:p>
            <a:pPr marL="715963" marR="0" lvl="0" indent="-274638" algn="just" defTabSz="914400" rtl="0" eaLnBrk="1" fontAlgn="auto" latinLnBrk="0" hangingPunct="1">
              <a:lnSpc>
                <a:spcPct val="100000"/>
              </a:lnSpc>
              <a:spcBef>
                <a:spcPts val="0"/>
              </a:spcBef>
              <a:spcAft>
                <a:spcPts val="0"/>
              </a:spcAft>
              <a:buClr>
                <a:prstClr val="black"/>
              </a:buClr>
              <a:buSzTx/>
              <a:buFont typeface="Wingdings" panose="05000000000000000000" pitchFamily="2" charset="2"/>
              <a:buChar char="§"/>
              <a:tabLst/>
              <a:defRPr/>
            </a:pP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3 </a:t>
            </a:r>
            <a:r>
              <a:rPr kumimoji="0" lang="en-US" sz="1600" b="0" i="0" u="none" strike="noStrike" kern="1200" cap="none" spc="0" normalizeH="0" baseline="0" noProof="0">
                <a:ln>
                  <a:noFill/>
                </a:ln>
                <a:solidFill>
                  <a:srgbClr val="212121"/>
                </a:solidFill>
                <a:effectLst/>
                <a:uLnTx/>
                <a:uFillTx/>
                <a:latin typeface="MyriadProR"/>
                <a:ea typeface="+mn-ea"/>
                <a:cs typeface="+mn-cs"/>
              </a:rPr>
              <a:t>Major export &amp; import ports</a:t>
            </a:r>
          </a:p>
          <a:p>
            <a:pPr marL="715963" marR="0" lvl="0" indent="-274638" algn="just" defTabSz="914400" rtl="0" eaLnBrk="1" fontAlgn="auto" latinLnBrk="0" hangingPunct="1">
              <a:lnSpc>
                <a:spcPct val="100000"/>
              </a:lnSpc>
              <a:spcBef>
                <a:spcPts val="0"/>
              </a:spcBef>
              <a:spcAft>
                <a:spcPts val="0"/>
              </a:spcAft>
              <a:buClr>
                <a:prstClr val="black"/>
              </a:buClr>
              <a:buSzTx/>
              <a:buFont typeface="Wingdings" panose="05000000000000000000" pitchFamily="2" charset="2"/>
              <a:buChar char="§"/>
              <a:tabLst/>
              <a:defRPr/>
            </a:pP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5 </a:t>
            </a:r>
            <a:r>
              <a:rPr kumimoji="0" lang="en-US" sz="1600" b="0" i="0" u="none" strike="noStrike" kern="1200" cap="none" spc="0" normalizeH="0" baseline="0" noProof="0">
                <a:ln>
                  <a:noFill/>
                </a:ln>
                <a:solidFill>
                  <a:srgbClr val="212121"/>
                </a:solidFill>
                <a:effectLst/>
                <a:uLnTx/>
                <a:uFillTx/>
                <a:latin typeface="MyriadProR"/>
                <a:ea typeface="+mn-ea"/>
                <a:cs typeface="+mn-cs"/>
              </a:rPr>
              <a:t>Airports </a:t>
            </a:r>
          </a:p>
          <a:p>
            <a:pPr marL="715963" marR="0" lvl="0" indent="-274638" algn="just" defTabSz="914400" rtl="0" eaLnBrk="1" fontAlgn="auto" latinLnBrk="0" hangingPunct="1">
              <a:lnSpc>
                <a:spcPct val="100000"/>
              </a:lnSpc>
              <a:spcBef>
                <a:spcPts val="0"/>
              </a:spcBef>
              <a:spcAft>
                <a:spcPts val="0"/>
              </a:spcAft>
              <a:buClr>
                <a:prstClr val="black"/>
              </a:buClr>
              <a:buSzTx/>
              <a:buFont typeface="Wingdings" panose="05000000000000000000" pitchFamily="2" charset="2"/>
              <a:buChar char="§"/>
              <a:tabLst/>
              <a:defRPr/>
            </a:pP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100% </a:t>
            </a:r>
            <a:r>
              <a:rPr kumimoji="0" lang="en-US" sz="1600" b="0" i="0" u="none" strike="noStrike" kern="1200" cap="none" spc="0" normalizeH="0" baseline="0" noProof="0">
                <a:ln>
                  <a:noFill/>
                </a:ln>
                <a:solidFill>
                  <a:srgbClr val="212121"/>
                </a:solidFill>
                <a:effectLst/>
                <a:uLnTx/>
                <a:uFillTx/>
                <a:latin typeface="MyriadProR"/>
                <a:ea typeface="+mn-ea"/>
                <a:cs typeface="+mn-cs"/>
              </a:rPr>
              <a:t>reimbursement of ESI / EPF upto 7 Years</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 </a:t>
            </a: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5" name="Picture 4">
            <a:extLst>
              <a:ext uri="{FF2B5EF4-FFF2-40B4-BE49-F238E27FC236}">
                <a16:creationId xmlns:a16="http://schemas.microsoft.com/office/drawing/2014/main" id="{D56A343D-6D91-F842-4C25-FD43581DB8A4}"/>
              </a:ext>
            </a:extLst>
          </p:cNvPr>
          <p:cNvPicPr>
            <a:picLocks noChangeAspect="1"/>
          </p:cNvPicPr>
          <p:nvPr/>
        </p:nvPicPr>
        <p:blipFill>
          <a:blip r:embed="rId3"/>
          <a:srcRect l="2032"/>
          <a:stretch/>
        </p:blipFill>
        <p:spPr>
          <a:xfrm>
            <a:off x="7567448" y="695325"/>
            <a:ext cx="4525526" cy="3387941"/>
          </a:xfrm>
          <a:prstGeom prst="rect">
            <a:avLst/>
          </a:prstGeom>
        </p:spPr>
      </p:pic>
      <p:sp>
        <p:nvSpPr>
          <p:cNvPr id="6" name="Rectangle 5">
            <a:extLst>
              <a:ext uri="{FF2B5EF4-FFF2-40B4-BE49-F238E27FC236}">
                <a16:creationId xmlns:a16="http://schemas.microsoft.com/office/drawing/2014/main" id="{7C6028E2-096D-C7F3-17BF-16B1D8708361}"/>
              </a:ext>
            </a:extLst>
          </p:cNvPr>
          <p:cNvSpPr/>
          <p:nvPr/>
        </p:nvSpPr>
        <p:spPr>
          <a:xfrm>
            <a:off x="523875" y="81155"/>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a:ln>
                  <a:noFill/>
                </a:ln>
                <a:solidFill>
                  <a:srgbClr val="002060"/>
                </a:solidFill>
                <a:effectLst/>
                <a:uLnTx/>
                <a:uFillTx/>
                <a:latin typeface="Trebuchet MS" panose="020B0603020202020204" pitchFamily="34" charset="0"/>
              </a:rPr>
              <a:t>Odisha Steel Sector Overview</a:t>
            </a:r>
          </a:p>
        </p:txBody>
      </p:sp>
      <p:cxnSp>
        <p:nvCxnSpPr>
          <p:cNvPr id="8" name="Straight Connector 7">
            <a:extLst>
              <a:ext uri="{FF2B5EF4-FFF2-40B4-BE49-F238E27FC236}">
                <a16:creationId xmlns:a16="http://schemas.microsoft.com/office/drawing/2014/main" id="{E73994E7-F93B-63DC-6F7E-CB60B833C70F}"/>
              </a:ext>
            </a:extLst>
          </p:cNvPr>
          <p:cNvCxnSpPr/>
          <p:nvPr/>
        </p:nvCxnSpPr>
        <p:spPr>
          <a:xfrm>
            <a:off x="0" y="695325"/>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207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54E32-6A74-7803-FE35-5D82C0BF0E43}"/>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DCF4EFDA-60E3-F90D-42C5-A0270F255FDF}"/>
              </a:ext>
            </a:extLst>
          </p:cNvPr>
          <p:cNvPicPr>
            <a:picLocks noChangeAspect="1"/>
          </p:cNvPicPr>
          <p:nvPr/>
        </p:nvPicPr>
        <p:blipFill>
          <a:blip r:embed="rId3"/>
          <a:srcRect l="2032"/>
          <a:stretch/>
        </p:blipFill>
        <p:spPr>
          <a:xfrm>
            <a:off x="6912170" y="164430"/>
            <a:ext cx="5277691" cy="3679597"/>
          </a:xfrm>
          <a:prstGeom prst="rect">
            <a:avLst/>
          </a:prstGeom>
        </p:spPr>
      </p:pic>
      <p:sp>
        <p:nvSpPr>
          <p:cNvPr id="7" name="TextBox 6">
            <a:extLst>
              <a:ext uri="{FF2B5EF4-FFF2-40B4-BE49-F238E27FC236}">
                <a16:creationId xmlns:a16="http://schemas.microsoft.com/office/drawing/2014/main" id="{37D30EAB-04CA-B250-B879-8A1B28065385}"/>
              </a:ext>
            </a:extLst>
          </p:cNvPr>
          <p:cNvSpPr txBox="1"/>
          <p:nvPr/>
        </p:nvSpPr>
        <p:spPr>
          <a:xfrm>
            <a:off x="54449" y="580103"/>
            <a:ext cx="6794184" cy="11664732"/>
          </a:xfrm>
          <a:prstGeom prst="rect">
            <a:avLst/>
          </a:prstGeom>
          <a:noFill/>
        </p:spPr>
        <p:txBody>
          <a:bodyPr wrap="square">
            <a:spAutoFit/>
          </a:bodyPr>
          <a:lstStyle/>
          <a:p>
            <a:pPr marL="285750" indent="-285750" algn="just">
              <a:buFont typeface="Wingdings" panose="05000000000000000000" pitchFamily="2" charset="2"/>
              <a:buChar char="Ø"/>
            </a:pPr>
            <a:r>
              <a:rPr lang="en-US" sz="1600"/>
              <a:t>Odisha is ranked #1 among all states, contributing to </a:t>
            </a:r>
            <a:r>
              <a:rPr lang="en-US" sz="1600" b="1">
                <a:solidFill>
                  <a:srgbClr val="C00000"/>
                </a:solidFill>
              </a:rPr>
              <a:t>41 9 % (Rs  38,075 Crore)  </a:t>
            </a:r>
            <a:r>
              <a:rPr lang="en-US" sz="1600"/>
              <a:t>in 2022-23 by value of all Minerals in India  Top contributors include </a:t>
            </a:r>
            <a:r>
              <a:rPr lang="en-US" sz="1600" b="1"/>
              <a:t>Chromite (96%), Nickel (92%), Bauxite (53%) with Manganese &amp; Iron Ore each having 35% </a:t>
            </a:r>
            <a:r>
              <a:rPr lang="en-US" sz="1600"/>
              <a:t>share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The state of </a:t>
            </a:r>
            <a:r>
              <a:rPr lang="en-US" sz="1600" b="1">
                <a:solidFill>
                  <a:srgbClr val="C00000"/>
                </a:solidFill>
              </a:rPr>
              <a:t>Odisha is India's largest DRI producer</a:t>
            </a:r>
            <a:r>
              <a:rPr lang="en-US" sz="1600"/>
              <a:t>, with </a:t>
            </a:r>
            <a:r>
              <a:rPr lang="en-US" sz="1600" b="1">
                <a:solidFill>
                  <a:srgbClr val="C00000"/>
                </a:solidFill>
              </a:rPr>
              <a:t>~15 </a:t>
            </a:r>
            <a:r>
              <a:rPr lang="en-US" sz="1600" b="1" err="1">
                <a:solidFill>
                  <a:srgbClr val="C00000"/>
                </a:solidFill>
              </a:rPr>
              <a:t>MnTPa</a:t>
            </a:r>
            <a:r>
              <a:rPr lang="en-US" sz="1600" b="1">
                <a:solidFill>
                  <a:srgbClr val="C00000"/>
                </a:solidFill>
              </a:rPr>
              <a:t> (FY 23</a:t>
            </a:r>
            <a:r>
              <a:rPr lang="en-US" sz="1600"/>
              <a:t>)  accounting for </a:t>
            </a:r>
            <a:r>
              <a:rPr lang="en-US" sz="1600" b="1">
                <a:solidFill>
                  <a:srgbClr val="C00000"/>
                </a:solidFill>
              </a:rPr>
              <a:t>24% </a:t>
            </a:r>
            <a:r>
              <a:rPr lang="en-US" sz="1600"/>
              <a:t>of the total production </a:t>
            </a:r>
          </a:p>
          <a:p>
            <a:pPr marL="285750" indent="-285750" algn="just">
              <a:buFont typeface="Wingdings" panose="05000000000000000000" pitchFamily="2" charset="2"/>
              <a:buChar char="Ø"/>
            </a:pPr>
            <a:endParaRPr lang="en-US" sz="1600"/>
          </a:p>
          <a:p>
            <a:pPr marL="285750" indent="-285750" algn="just">
              <a:buFont typeface="Wingdings" panose="05000000000000000000" pitchFamily="2" charset="2"/>
              <a:buChar char="Ø"/>
            </a:pPr>
            <a:r>
              <a:rPr lang="en-US" sz="1600"/>
              <a:t>Odisha has </a:t>
            </a:r>
            <a:r>
              <a:rPr lang="en-US" sz="1600" b="1">
                <a:solidFill>
                  <a:srgbClr val="C00000"/>
                </a:solidFill>
              </a:rPr>
              <a:t>52 operational steel plants </a:t>
            </a:r>
            <a:r>
              <a:rPr lang="en-US" sz="1600"/>
              <a:t>with installed capacity of around </a:t>
            </a:r>
            <a:r>
              <a:rPr lang="en-US" sz="1600" b="1">
                <a:solidFill>
                  <a:srgbClr val="C00000"/>
                </a:solidFill>
              </a:rPr>
              <a:t>34 </a:t>
            </a:r>
            <a:r>
              <a:rPr lang="en-US" sz="1600" b="1" err="1">
                <a:solidFill>
                  <a:srgbClr val="C00000"/>
                </a:solidFill>
              </a:rPr>
              <a:t>MnTPA</a:t>
            </a:r>
            <a:r>
              <a:rPr lang="en-US" sz="1600" b="1">
                <a:solidFill>
                  <a:srgbClr val="C00000"/>
                </a:solidFill>
              </a:rPr>
              <a:t> </a:t>
            </a:r>
            <a:r>
              <a:rPr lang="en-US" sz="1600"/>
              <a:t>as of  </a:t>
            </a:r>
            <a:r>
              <a:rPr lang="en-US" sz="1600" b="1">
                <a:solidFill>
                  <a:srgbClr val="C00000"/>
                </a:solidFill>
              </a:rPr>
              <a:t>2022-23  </a:t>
            </a:r>
            <a:r>
              <a:rPr lang="en-US" sz="1600" b="0" i="0">
                <a:solidFill>
                  <a:srgbClr val="000000"/>
                </a:solidFill>
                <a:effectLst/>
                <a:latin typeface="Poppins" panose="020B0502040204020203" pitchFamily="2" charset="0"/>
              </a:rPr>
              <a:t> </a:t>
            </a:r>
            <a:r>
              <a:rPr lang="en-US" sz="1600"/>
              <a:t>State has Targeted to achieve &gt; </a:t>
            </a:r>
            <a:r>
              <a:rPr lang="en-US" sz="1600" b="1">
                <a:solidFill>
                  <a:srgbClr val="C00000"/>
                </a:solidFill>
              </a:rPr>
              <a:t>130 MTPA  by 2030 </a:t>
            </a:r>
          </a:p>
          <a:p>
            <a:pPr marL="285750" indent="-285750" algn="just">
              <a:buFont typeface="Wingdings" panose="05000000000000000000" pitchFamily="2" charset="2"/>
              <a:buChar char="Ø"/>
            </a:pPr>
            <a:endParaRPr lang="en-US" sz="1600" b="1">
              <a:solidFill>
                <a:srgbClr val="C00000"/>
              </a:solidFill>
            </a:endParaRPr>
          </a:p>
          <a:p>
            <a:pPr marL="285750" indent="-285750" algn="just">
              <a:buFont typeface="Wingdings" panose="05000000000000000000" pitchFamily="2" charset="2"/>
              <a:buChar char="Ø"/>
            </a:pPr>
            <a:r>
              <a:rPr lang="en-US" sz="1600" b="0" i="0">
                <a:solidFill>
                  <a:srgbClr val="212121"/>
                </a:solidFill>
                <a:effectLst/>
                <a:latin typeface="MyriadProR"/>
              </a:rPr>
              <a:t>Odisha has signed </a:t>
            </a:r>
            <a:r>
              <a:rPr lang="en-US" sz="1600" b="1">
                <a:solidFill>
                  <a:srgbClr val="C00000"/>
                </a:solidFill>
              </a:rPr>
              <a:t>49 </a:t>
            </a:r>
            <a:r>
              <a:rPr lang="en-US" sz="1600" b="1" err="1">
                <a:solidFill>
                  <a:srgbClr val="C00000"/>
                </a:solidFill>
              </a:rPr>
              <a:t>MoUs</a:t>
            </a:r>
            <a:r>
              <a:rPr lang="en-US" sz="1600" b="1">
                <a:solidFill>
                  <a:srgbClr val="C00000"/>
                </a:solidFill>
              </a:rPr>
              <a:t> </a:t>
            </a:r>
            <a:r>
              <a:rPr lang="en-US" sz="1600" b="0" i="0">
                <a:solidFill>
                  <a:srgbClr val="212121"/>
                </a:solidFill>
                <a:effectLst/>
                <a:latin typeface="MyriadProR"/>
              </a:rPr>
              <a:t>with National &amp; International steel companies for establishment of new steel plants apart from Rourkela of SAIL, Kalinga Nagar of NINL and MESCO </a:t>
            </a:r>
          </a:p>
          <a:p>
            <a:pPr marL="285750" indent="-285750" algn="just">
              <a:buFont typeface="Wingdings" panose="05000000000000000000" pitchFamily="2" charset="2"/>
              <a:buChar char="Ø"/>
            </a:pPr>
            <a:endParaRPr lang="en-US" sz="1600" b="1">
              <a:solidFill>
                <a:srgbClr val="C00000"/>
              </a:solidFill>
            </a:endParaRPr>
          </a:p>
          <a:p>
            <a:pPr marL="285750" indent="-285750" algn="just">
              <a:buFont typeface="Wingdings" panose="05000000000000000000" pitchFamily="2" charset="2"/>
              <a:buChar char="Ø"/>
            </a:pPr>
            <a:r>
              <a:rPr lang="en-US" sz="1600">
                <a:solidFill>
                  <a:srgbClr val="212121"/>
                </a:solidFill>
                <a:latin typeface="MyriadProR"/>
              </a:rPr>
              <a:t>The state is strategically located as </a:t>
            </a:r>
            <a:r>
              <a:rPr lang="en-US" sz="1600" b="1">
                <a:solidFill>
                  <a:srgbClr val="C00000"/>
                </a:solidFill>
              </a:rPr>
              <a:t>a gateway to ASEA</a:t>
            </a:r>
            <a:r>
              <a:rPr lang="en-US" sz="1600">
                <a:solidFill>
                  <a:srgbClr val="212121"/>
                </a:solidFill>
                <a:latin typeface="MyriadProR"/>
              </a:rPr>
              <a:t>N region having access to </a:t>
            </a:r>
            <a:r>
              <a:rPr lang="en-US" sz="1600" b="1">
                <a:solidFill>
                  <a:srgbClr val="C00000"/>
                </a:solidFill>
              </a:rPr>
              <a:t>50% of World Economy </a:t>
            </a:r>
            <a:r>
              <a:rPr lang="en-US" sz="1600">
                <a:solidFill>
                  <a:srgbClr val="212121"/>
                </a:solidFill>
                <a:latin typeface="MyriadProR"/>
              </a:rPr>
              <a:t>in a span of </a:t>
            </a:r>
            <a:r>
              <a:rPr lang="en-US" sz="1600" b="1">
                <a:solidFill>
                  <a:srgbClr val="C00000"/>
                </a:solidFill>
              </a:rPr>
              <a:t>6 hours </a:t>
            </a:r>
          </a:p>
          <a:p>
            <a:pPr algn="just"/>
            <a:endParaRPr lang="en-US" sz="1600" b="1">
              <a:solidFill>
                <a:srgbClr val="C00000"/>
              </a:solidFill>
            </a:endParaRPr>
          </a:p>
          <a:p>
            <a:pPr marL="285750" indent="-285750" algn="just">
              <a:buFont typeface="Wingdings" panose="05000000000000000000" pitchFamily="2" charset="2"/>
              <a:buChar char="Ø"/>
            </a:pPr>
            <a:r>
              <a:rPr lang="en-US" sz="1600">
                <a:solidFill>
                  <a:srgbClr val="212121"/>
                </a:solidFill>
                <a:latin typeface="MyriadProR"/>
              </a:rPr>
              <a:t>For Ease of doing business, Odisha has numerous facilities:</a:t>
            </a:r>
            <a:endParaRPr lang="en-US" sz="1600" b="1">
              <a:solidFill>
                <a:srgbClr val="C00000"/>
              </a:solidFill>
            </a:endParaRPr>
          </a:p>
          <a:p>
            <a:pPr marL="715963" indent="-274638" algn="just">
              <a:buClr>
                <a:schemeClr val="tx1"/>
              </a:buClr>
              <a:buFont typeface="Wingdings" panose="05000000000000000000" pitchFamily="2" charset="2"/>
              <a:buChar char="§"/>
            </a:pPr>
            <a:r>
              <a:rPr lang="en-US" sz="1600">
                <a:solidFill>
                  <a:srgbClr val="212121"/>
                </a:solidFill>
                <a:latin typeface="MyriadProR"/>
              </a:rPr>
              <a:t>Capital Investment Subsidy of </a:t>
            </a:r>
            <a:r>
              <a:rPr lang="en-US" sz="1600" b="1">
                <a:solidFill>
                  <a:srgbClr val="C00000"/>
                </a:solidFill>
              </a:rPr>
              <a:t>20%</a:t>
            </a:r>
            <a:r>
              <a:rPr lang="en-US" sz="1600">
                <a:solidFill>
                  <a:srgbClr val="212121"/>
                </a:solidFill>
                <a:latin typeface="MyriadProR"/>
              </a:rPr>
              <a:t> with no Upper Cap Limit </a:t>
            </a:r>
          </a:p>
          <a:p>
            <a:pPr marL="715963" indent="-274638" algn="just">
              <a:buClr>
                <a:schemeClr val="tx1"/>
              </a:buClr>
              <a:buFont typeface="Wingdings" panose="05000000000000000000" pitchFamily="2" charset="2"/>
              <a:buChar char="§"/>
            </a:pPr>
            <a:r>
              <a:rPr lang="en-US" sz="1600" b="1">
                <a:solidFill>
                  <a:srgbClr val="C00000"/>
                </a:solidFill>
              </a:rPr>
              <a:t>100%</a:t>
            </a:r>
            <a:r>
              <a:rPr lang="en-US" sz="1600">
                <a:solidFill>
                  <a:srgbClr val="212121"/>
                </a:solidFill>
                <a:latin typeface="MyriadProR"/>
              </a:rPr>
              <a:t> Reimbursement of Net SGST paid (limited to 200%)</a:t>
            </a:r>
          </a:p>
          <a:p>
            <a:pPr marL="715963" indent="-274638" algn="just">
              <a:buClr>
                <a:schemeClr val="tx1"/>
              </a:buClr>
              <a:buFont typeface="Wingdings" panose="05000000000000000000" pitchFamily="2" charset="2"/>
              <a:buChar char="§"/>
            </a:pPr>
            <a:r>
              <a:rPr lang="en-US" sz="1600" b="1">
                <a:solidFill>
                  <a:srgbClr val="C00000"/>
                </a:solidFill>
              </a:rPr>
              <a:t>3 </a:t>
            </a:r>
            <a:r>
              <a:rPr lang="en-US" sz="1600">
                <a:solidFill>
                  <a:srgbClr val="212121"/>
                </a:solidFill>
                <a:latin typeface="MyriadProR"/>
              </a:rPr>
              <a:t>Major export &amp; import ports</a:t>
            </a:r>
          </a:p>
          <a:p>
            <a:pPr marL="715963" indent="-274638" algn="just">
              <a:buClr>
                <a:schemeClr val="tx1"/>
              </a:buClr>
              <a:buFont typeface="Wingdings" panose="05000000000000000000" pitchFamily="2" charset="2"/>
              <a:buChar char="§"/>
            </a:pPr>
            <a:r>
              <a:rPr lang="en-US" sz="1600" b="1">
                <a:solidFill>
                  <a:srgbClr val="C00000"/>
                </a:solidFill>
              </a:rPr>
              <a:t>5 </a:t>
            </a:r>
            <a:r>
              <a:rPr lang="en-US" sz="1600">
                <a:solidFill>
                  <a:srgbClr val="212121"/>
                </a:solidFill>
                <a:latin typeface="MyriadProR"/>
              </a:rPr>
              <a:t>Airports </a:t>
            </a:r>
          </a:p>
          <a:p>
            <a:pPr marL="715963" indent="-274638" algn="just">
              <a:buClr>
                <a:schemeClr val="tx1"/>
              </a:buClr>
              <a:buFont typeface="Wingdings" panose="05000000000000000000" pitchFamily="2" charset="2"/>
              <a:buChar char="§"/>
            </a:pPr>
            <a:r>
              <a:rPr lang="en-US" sz="1600" b="1">
                <a:solidFill>
                  <a:srgbClr val="C00000"/>
                </a:solidFill>
              </a:rPr>
              <a:t>100% </a:t>
            </a:r>
            <a:r>
              <a:rPr lang="en-US" sz="1600">
                <a:solidFill>
                  <a:srgbClr val="212121"/>
                </a:solidFill>
                <a:latin typeface="MyriadProR"/>
              </a:rPr>
              <a:t>reimbursement of ESI / EPF </a:t>
            </a:r>
            <a:r>
              <a:rPr lang="en-US" sz="1600" err="1">
                <a:solidFill>
                  <a:srgbClr val="212121"/>
                </a:solidFill>
                <a:latin typeface="MyriadProR"/>
              </a:rPr>
              <a:t>upto</a:t>
            </a:r>
            <a:r>
              <a:rPr lang="en-US" sz="1600">
                <a:solidFill>
                  <a:srgbClr val="212121"/>
                </a:solidFill>
                <a:latin typeface="MyriadProR"/>
              </a:rPr>
              <a:t> 7 Years</a:t>
            </a:r>
            <a:r>
              <a:rPr lang="en-US" sz="1600" b="1">
                <a:solidFill>
                  <a:srgbClr val="C00000"/>
                </a:solidFill>
              </a:rPr>
              <a:t> </a:t>
            </a:r>
          </a:p>
          <a:p>
            <a:pPr algn="just"/>
            <a:endParaRPr lang="en-US" sz="1600" b="1">
              <a:solidFill>
                <a:srgbClr val="C00000"/>
              </a:solidFill>
            </a:endParaRPr>
          </a:p>
          <a:p>
            <a:pPr algn="just"/>
            <a:endParaRPr lang="en-US" sz="1600" b="1">
              <a:solidFill>
                <a:srgbClr val="C00000"/>
              </a:solidFill>
            </a:endParaRPr>
          </a:p>
          <a:p>
            <a:pPr algn="just"/>
            <a:endParaRPr lang="en-US" sz="1600" b="1">
              <a:solidFill>
                <a:srgbClr val="C00000"/>
              </a:solidFill>
            </a:endParaRPr>
          </a:p>
          <a:p>
            <a:pPr algn="just"/>
            <a:endParaRPr lang="en-US" sz="1600" b="1">
              <a:solidFill>
                <a:srgbClr val="C00000"/>
              </a:solidFill>
            </a:endParaRPr>
          </a:p>
          <a:p>
            <a:pPr algn="just"/>
            <a:endParaRPr lang="en-US" sz="1600" b="1">
              <a:solidFill>
                <a:srgbClr val="C00000"/>
              </a:solidFill>
            </a:endParaRPr>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p:txBody>
      </p:sp>
      <p:sp>
        <p:nvSpPr>
          <p:cNvPr id="2" name="Rectangle 1">
            <a:extLst>
              <a:ext uri="{FF2B5EF4-FFF2-40B4-BE49-F238E27FC236}">
                <a16:creationId xmlns:a16="http://schemas.microsoft.com/office/drawing/2014/main" id="{D40FF2DB-ADA2-F783-9DA7-FBA04F377309}"/>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b="1">
                <a:solidFill>
                  <a:schemeClr val="accent6">
                    <a:lumMod val="50000"/>
                  </a:schemeClr>
                </a:solidFill>
              </a:rPr>
              <a:t>Odisha Steel Sector Overview</a:t>
            </a:r>
          </a:p>
        </p:txBody>
      </p:sp>
      <p:sp>
        <p:nvSpPr>
          <p:cNvPr id="8" name="TextBox 7">
            <a:extLst>
              <a:ext uri="{FF2B5EF4-FFF2-40B4-BE49-F238E27FC236}">
                <a16:creationId xmlns:a16="http://schemas.microsoft.com/office/drawing/2014/main" id="{C1F9E93C-E737-5B4E-3389-3A3D49C2FB38}"/>
              </a:ext>
            </a:extLst>
          </p:cNvPr>
          <p:cNvSpPr txBox="1"/>
          <p:nvPr/>
        </p:nvSpPr>
        <p:spPr>
          <a:xfrm>
            <a:off x="6666653" y="167606"/>
            <a:ext cx="2197326" cy="560153"/>
          </a:xfrm>
          <a:prstGeom prst="rect">
            <a:avLst/>
          </a:prstGeom>
          <a:noFill/>
        </p:spPr>
        <p:txBody>
          <a:bodyPr wrap="square">
            <a:spAutoFit/>
          </a:bodyPr>
          <a:lstStyle/>
          <a:p>
            <a:pPr algn="ctr" rtl="0">
              <a:defRPr sz="1440" b="0" i="0" u="none" strike="noStrike" kern="1200" spc="0" baseline="0">
                <a:solidFill>
                  <a:srgbClr val="00B0F0"/>
                </a:solidFill>
                <a:latin typeface="+mn-lt"/>
                <a:ea typeface="+mn-ea"/>
                <a:cs typeface="+mn-cs"/>
              </a:defRPr>
            </a:pPr>
            <a:r>
              <a:rPr lang="en-US" sz="1440" b="1">
                <a:solidFill>
                  <a:srgbClr val="C00000"/>
                </a:solidFill>
              </a:rPr>
              <a:t>Odisha’s</a:t>
            </a:r>
            <a:r>
              <a:rPr lang="en-US" sz="1600" b="1">
                <a:solidFill>
                  <a:schemeClr val="accent6">
                    <a:lumMod val="75000"/>
                  </a:schemeClr>
                </a:solidFill>
              </a:rPr>
              <a:t> </a:t>
            </a:r>
            <a:r>
              <a:rPr lang="en-US" sz="1440" b="1">
                <a:solidFill>
                  <a:srgbClr val="C00000"/>
                </a:solidFill>
              </a:rPr>
              <a:t>Mineral</a:t>
            </a:r>
            <a:r>
              <a:rPr lang="en-US" sz="1600" b="1">
                <a:solidFill>
                  <a:schemeClr val="accent6">
                    <a:lumMod val="75000"/>
                  </a:schemeClr>
                </a:solidFill>
              </a:rPr>
              <a:t> </a:t>
            </a:r>
          </a:p>
          <a:p>
            <a:pPr algn="ctr" rtl="0">
              <a:defRPr sz="1440" b="0" i="0" u="none" strike="noStrike" kern="1200" spc="0" baseline="0">
                <a:solidFill>
                  <a:srgbClr val="00B0F0"/>
                </a:solidFill>
                <a:latin typeface="+mn-lt"/>
                <a:ea typeface="+mn-ea"/>
                <a:cs typeface="+mn-cs"/>
              </a:defRPr>
            </a:pPr>
            <a:r>
              <a:rPr lang="en-US" sz="1440" b="1">
                <a:solidFill>
                  <a:srgbClr val="C00000"/>
                </a:solidFill>
              </a:rPr>
              <a:t>Map</a:t>
            </a:r>
          </a:p>
        </p:txBody>
      </p:sp>
      <p:pic>
        <p:nvPicPr>
          <p:cNvPr id="32" name="Picture 31">
            <a:extLst>
              <a:ext uri="{FF2B5EF4-FFF2-40B4-BE49-F238E27FC236}">
                <a16:creationId xmlns:a16="http://schemas.microsoft.com/office/drawing/2014/main" id="{A652F697-C00A-2714-E2EF-A19F13E5656B}"/>
              </a:ext>
            </a:extLst>
          </p:cNvPr>
          <p:cNvPicPr>
            <a:picLocks noChangeAspect="1"/>
          </p:cNvPicPr>
          <p:nvPr/>
        </p:nvPicPr>
        <p:blipFill>
          <a:blip r:embed="rId4"/>
          <a:srcRect r="2321"/>
          <a:stretch/>
        </p:blipFill>
        <p:spPr>
          <a:xfrm>
            <a:off x="7039245" y="3844027"/>
            <a:ext cx="5152755" cy="3041991"/>
          </a:xfrm>
          <a:prstGeom prst="rect">
            <a:avLst/>
          </a:prstGeom>
        </p:spPr>
      </p:pic>
    </p:spTree>
    <p:extLst>
      <p:ext uri="{BB962C8B-B14F-4D97-AF65-F5344CB8AC3E}">
        <p14:creationId xmlns:p14="http://schemas.microsoft.com/office/powerpoint/2010/main" val="2244718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DA610-FCEB-100E-2D96-08FC0533195F}"/>
            </a:ext>
          </a:extLst>
        </p:cNvPr>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22A341D2-7654-6F99-5DA8-1DF2215B728B}"/>
              </a:ext>
            </a:extLst>
          </p:cNvPr>
          <p:cNvCxnSpPr/>
          <p:nvPr/>
        </p:nvCxnSpPr>
        <p:spPr>
          <a:xfrm>
            <a:off x="457200" y="7239000"/>
            <a:ext cx="540245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04797E9-2A7C-D5EE-8118-BBEB8FD7C597}"/>
              </a:ext>
            </a:extLst>
          </p:cNvPr>
          <p:cNvSpPr/>
          <p:nvPr/>
        </p:nvSpPr>
        <p:spPr>
          <a:xfrm>
            <a:off x="290513" y="116589"/>
            <a:ext cx="11610974"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a:ln>
                  <a:noFill/>
                </a:ln>
                <a:solidFill>
                  <a:srgbClr val="002060"/>
                </a:solidFill>
                <a:effectLst/>
                <a:uLnTx/>
                <a:uFillTx/>
                <a:latin typeface="Trebuchet MS" panose="020B0603020202020204" pitchFamily="34" charset="0"/>
              </a:rPr>
              <a:t>Indian Steel Sector Overview</a:t>
            </a:r>
          </a:p>
        </p:txBody>
      </p:sp>
      <p:sp>
        <p:nvSpPr>
          <p:cNvPr id="2" name="TextBox 1">
            <a:extLst>
              <a:ext uri="{FF2B5EF4-FFF2-40B4-BE49-F238E27FC236}">
                <a16:creationId xmlns:a16="http://schemas.microsoft.com/office/drawing/2014/main" id="{B91A357C-D26A-1391-D766-D8752C225207}"/>
              </a:ext>
            </a:extLst>
          </p:cNvPr>
          <p:cNvSpPr txBox="1"/>
          <p:nvPr/>
        </p:nvSpPr>
        <p:spPr>
          <a:xfrm>
            <a:off x="457199" y="722978"/>
            <a:ext cx="6600825" cy="3293209"/>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India is the second-largest steel producer in the world with an installed capacity of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161 3 MT in FY23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and consumption of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126 MT in FY2023</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The domestic crude steel production has grown at a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CAGR of 3 3%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in the past five years to reach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126 3 MT in FY23 from 110 9 MT in FY19</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and this growth is due to increased domestic demand, availability of raw materials, cost effective </a:t>
            </a:r>
            <a:r>
              <a:rPr kumimoji="0" lang="en-US" sz="1600" b="0" i="0" u="none" strike="noStrike" kern="1200" cap="none" spc="0" normalizeH="0" baseline="0" noProof="0" err="1">
                <a:ln>
                  <a:noFill/>
                </a:ln>
                <a:solidFill>
                  <a:prstClr val="black"/>
                </a:solidFill>
                <a:effectLst/>
                <a:uLnTx/>
                <a:uFillTx/>
                <a:latin typeface="Aptos" panose="02110004020202020204"/>
                <a:ea typeface="+mn-ea"/>
                <a:cs typeface="+mn-cs"/>
              </a:rPr>
              <a:t>labour</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n-US" sz="1600" b="0" i="0" u="none" strike="noStrike" kern="1200" cap="none" spc="0" normalizeH="0" baseline="0" noProof="0" err="1">
                <a:ln>
                  <a:noFill/>
                </a:ln>
                <a:solidFill>
                  <a:prstClr val="black"/>
                </a:solidFill>
                <a:effectLst/>
                <a:uLnTx/>
                <a:uFillTx/>
                <a:latin typeface="Aptos" panose="02110004020202020204"/>
                <a:ea typeface="+mn-ea"/>
                <a:cs typeface="+mn-cs"/>
              </a:rPr>
              <a:t>etc</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Large steel manufacturers’ capacity utilization has been in the range of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80-90% in FY23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and most players have announced the expansion of crude steel capacities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p:txBody>
      </p:sp>
      <p:graphicFrame>
        <p:nvGraphicFramePr>
          <p:cNvPr id="5" name="Chart 4">
            <a:extLst>
              <a:ext uri="{FF2B5EF4-FFF2-40B4-BE49-F238E27FC236}">
                <a16:creationId xmlns:a16="http://schemas.microsoft.com/office/drawing/2014/main" id="{702002E6-6CFF-409C-003D-77900351024E}"/>
              </a:ext>
            </a:extLst>
          </p:cNvPr>
          <p:cNvGraphicFramePr/>
          <p:nvPr/>
        </p:nvGraphicFramePr>
        <p:xfrm>
          <a:off x="6479457" y="725892"/>
          <a:ext cx="5712543" cy="3429001"/>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EF330165-EDBD-76BE-C859-898A9C897C08}"/>
              </a:ext>
            </a:extLst>
          </p:cNvPr>
          <p:cNvSpPr txBox="1"/>
          <p:nvPr/>
        </p:nvSpPr>
        <p:spPr>
          <a:xfrm>
            <a:off x="374240" y="3930965"/>
            <a:ext cx="6683784" cy="830997"/>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The National Steel Policy 2017 envisages achieving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300 MT by 2030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of production capacity from the current level of 153-157 MT to cater to expected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steel demand of 230 MT by FY31</a:t>
            </a:r>
          </a:p>
        </p:txBody>
      </p:sp>
      <p:sp>
        <p:nvSpPr>
          <p:cNvPr id="11" name="TextBox 10">
            <a:extLst>
              <a:ext uri="{FF2B5EF4-FFF2-40B4-BE49-F238E27FC236}">
                <a16:creationId xmlns:a16="http://schemas.microsoft.com/office/drawing/2014/main" id="{E6B11663-0D75-ACA6-C81D-0A3E9BFA1331}"/>
              </a:ext>
            </a:extLst>
          </p:cNvPr>
          <p:cNvSpPr txBox="1"/>
          <p:nvPr/>
        </p:nvSpPr>
        <p:spPr>
          <a:xfrm>
            <a:off x="290513" y="4682874"/>
            <a:ext cx="6683785" cy="2062103"/>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India’s eastern region, well-endowed with mineral resources, enjoys the largest share in the total crude steel-making capacity (55%) and is led by </a:t>
            </a:r>
            <a:r>
              <a:rPr kumimoji="0" lang="en-US" sz="1600" b="1" i="0" u="none" strike="noStrike" kern="1200" cap="none" spc="0" normalizeH="0" baseline="0" noProof="0">
                <a:ln>
                  <a:noFill/>
                </a:ln>
                <a:solidFill>
                  <a:srgbClr val="C00000"/>
                </a:solidFill>
                <a:effectLst/>
                <a:uLnTx/>
                <a:uFillTx/>
                <a:latin typeface="Aptos" panose="02110004020202020204"/>
                <a:ea typeface="+mn-ea"/>
                <a:cs typeface="+mn-cs"/>
              </a:rPr>
              <a:t>Odisha having more than 30 MMT crude steel </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capacities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Odisha is rich in iron ore reserves having more than </a:t>
            </a:r>
            <a:r>
              <a:rPr lang="en-US" sz="1600" b="1">
                <a:solidFill>
                  <a:srgbClr val="C00000"/>
                </a:solidFill>
                <a:latin typeface="Aptos" panose="02110004020202020204"/>
              </a:rPr>
              <a:t>26% reserves</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and abundant ancillary factors such as coal, water </a:t>
            </a:r>
            <a:r>
              <a:rPr kumimoji="0" lang="en-US" sz="1600" b="0" i="0" u="none" strike="noStrike" kern="1200" cap="none" spc="0" normalizeH="0" baseline="0" noProof="0" err="1">
                <a:ln>
                  <a:noFill/>
                </a:ln>
                <a:solidFill>
                  <a:prstClr val="black"/>
                </a:solidFill>
                <a:effectLst/>
                <a:uLnTx/>
                <a:uFillTx/>
                <a:latin typeface="Aptos" panose="02110004020202020204"/>
                <a:ea typeface="+mn-ea"/>
                <a:cs typeface="+mn-cs"/>
              </a:rPr>
              <a:t>etc</a:t>
            </a:r>
            <a:r>
              <a:rPr kumimoji="0" lang="en-US" sz="1600" b="0" i="0" u="none" strike="noStrike" kern="1200" cap="none" spc="0" normalizeH="0" baseline="0" noProof="0">
                <a:ln>
                  <a:noFill/>
                </a:ln>
                <a:solidFill>
                  <a:prstClr val="black"/>
                </a:solidFill>
                <a:effectLst/>
                <a:uLnTx/>
                <a:uFillTx/>
                <a:latin typeface="Aptos" panose="02110004020202020204"/>
                <a:ea typeface="+mn-ea"/>
                <a:cs typeface="+mn-cs"/>
              </a:rPr>
              <a:t>  making Odisha preferred location for steel production </a:t>
            </a:r>
          </a:p>
        </p:txBody>
      </p:sp>
      <p:cxnSp>
        <p:nvCxnSpPr>
          <p:cNvPr id="12" name="Straight Connector 11">
            <a:extLst>
              <a:ext uri="{FF2B5EF4-FFF2-40B4-BE49-F238E27FC236}">
                <a16:creationId xmlns:a16="http://schemas.microsoft.com/office/drawing/2014/main" id="{09ECF177-AFCD-7160-970D-B23C6D8FDCFB}"/>
              </a:ext>
            </a:extLst>
          </p:cNvPr>
          <p:cNvCxnSpPr/>
          <p:nvPr/>
        </p:nvCxnSpPr>
        <p:spPr>
          <a:xfrm>
            <a:off x="0" y="69532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03D922A-A6B6-4B93-6E24-32221F81E559}"/>
              </a:ext>
            </a:extLst>
          </p:cNvPr>
          <p:cNvPicPr>
            <a:picLocks noChangeAspect="1"/>
          </p:cNvPicPr>
          <p:nvPr/>
        </p:nvPicPr>
        <p:blipFill>
          <a:blip r:embed="rId4"/>
          <a:stretch>
            <a:fillRect/>
          </a:stretch>
        </p:blipFill>
        <p:spPr>
          <a:xfrm>
            <a:off x="7348238" y="4180728"/>
            <a:ext cx="4553548" cy="2662373"/>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30708578-6BB6-5CBB-F205-CE19F198362E}"/>
              </a:ext>
            </a:extLst>
          </p:cNvPr>
          <p:cNvSpPr txBox="1"/>
          <p:nvPr/>
        </p:nvSpPr>
        <p:spPr>
          <a:xfrm>
            <a:off x="7960296" y="4304539"/>
            <a:ext cx="4202825" cy="307777"/>
          </a:xfrm>
          <a:prstGeom prst="rect">
            <a:avLst/>
          </a:prstGeom>
          <a:noFill/>
        </p:spPr>
        <p:txBody>
          <a:bodyPr wrap="square">
            <a:spAutoFit/>
          </a:bodyPr>
          <a:lstStyle/>
          <a:p>
            <a:r>
              <a:rPr lang="en-US" sz="1400" b="1">
                <a:solidFill>
                  <a:srgbClr val="C00000"/>
                </a:solidFill>
              </a:rPr>
              <a:t>State wise National Share (%-Value) of Minerals</a:t>
            </a:r>
            <a:endParaRPr lang="en-IN" sz="1400" b="1">
              <a:solidFill>
                <a:srgbClr val="C00000"/>
              </a:solidFill>
            </a:endParaRPr>
          </a:p>
        </p:txBody>
      </p:sp>
    </p:spTree>
    <p:extLst>
      <p:ext uri="{BB962C8B-B14F-4D97-AF65-F5344CB8AC3E}">
        <p14:creationId xmlns:p14="http://schemas.microsoft.com/office/powerpoint/2010/main" val="2623029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38AFF-3786-7388-8769-73DE343AACD3}"/>
            </a:ext>
          </a:extLst>
        </p:cNvPr>
        <p:cNvGrpSpPr/>
        <p:nvPr/>
      </p:nvGrpSpPr>
      <p:grpSpPr>
        <a:xfrm>
          <a:off x="0" y="0"/>
          <a:ext cx="0" cy="0"/>
          <a:chOff x="0" y="0"/>
          <a:chExt cx="0" cy="0"/>
        </a:xfrm>
      </p:grpSpPr>
      <p:sp>
        <p:nvSpPr>
          <p:cNvPr id="13" name="Title 6">
            <a:extLst>
              <a:ext uri="{FF2B5EF4-FFF2-40B4-BE49-F238E27FC236}">
                <a16:creationId xmlns:a16="http://schemas.microsoft.com/office/drawing/2014/main" id="{E35AEDAC-BFB7-8A36-E824-A88F70B86CDB}"/>
              </a:ext>
            </a:extLst>
          </p:cNvPr>
          <p:cNvSpPr txBox="1">
            <a:spLocks/>
          </p:cNvSpPr>
          <p:nvPr/>
        </p:nvSpPr>
        <p:spPr>
          <a:xfrm>
            <a:off x="256338" y="-781519"/>
            <a:ext cx="9154932"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i="0" kern="1200" spc="-50" baseline="0">
                <a:solidFill>
                  <a:srgbClr val="FFFFFF"/>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50" normalizeH="0" baseline="0" noProof="0">
                <a:ln>
                  <a:noFill/>
                </a:ln>
                <a:solidFill>
                  <a:srgbClr val="4EA72E">
                    <a:lumMod val="50000"/>
                  </a:srgbClr>
                </a:solidFill>
                <a:effectLst/>
                <a:uLnTx/>
                <a:uFillTx/>
                <a:latin typeface="Segoe UI Black" panose="020B0A02040204020203" pitchFamily="34" charset="0"/>
                <a:ea typeface="Segoe UI Black" panose="020B0A02040204020203" pitchFamily="34" charset="0"/>
                <a:cs typeface="+mj-cs"/>
              </a:rPr>
              <a:t>HIGHLAND MARINE DIVISION</a:t>
            </a:r>
          </a:p>
        </p:txBody>
      </p:sp>
      <p:cxnSp>
        <p:nvCxnSpPr>
          <p:cNvPr id="8" name="Straight Connector 7">
            <a:extLst>
              <a:ext uri="{FF2B5EF4-FFF2-40B4-BE49-F238E27FC236}">
                <a16:creationId xmlns:a16="http://schemas.microsoft.com/office/drawing/2014/main" id="{6101622E-AB25-0F77-A950-CD921E0ED80B}"/>
              </a:ext>
            </a:extLst>
          </p:cNvPr>
          <p:cNvCxnSpPr/>
          <p:nvPr/>
        </p:nvCxnSpPr>
        <p:spPr>
          <a:xfrm>
            <a:off x="0" y="695325"/>
            <a:ext cx="12192000"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 name="Chart 8">
            <a:extLst>
              <a:ext uri="{FF2B5EF4-FFF2-40B4-BE49-F238E27FC236}">
                <a16:creationId xmlns:a16="http://schemas.microsoft.com/office/drawing/2014/main" id="{250FA7AA-3243-E339-09B1-D945C58458E4}"/>
              </a:ext>
            </a:extLst>
          </p:cNvPr>
          <p:cNvGraphicFramePr>
            <a:graphicFrameLocks/>
          </p:cNvGraphicFramePr>
          <p:nvPr>
            <p:extLst>
              <p:ext uri="{D42A27DB-BD31-4B8C-83A1-F6EECF244321}">
                <p14:modId xmlns:p14="http://schemas.microsoft.com/office/powerpoint/2010/main" val="4039497856"/>
              </p:ext>
            </p:extLst>
          </p:nvPr>
        </p:nvGraphicFramePr>
        <p:xfrm>
          <a:off x="5743575" y="1886703"/>
          <a:ext cx="5870210" cy="37052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DCE8C2D0-0DF8-E46E-BB79-28084A9965A8}"/>
              </a:ext>
            </a:extLst>
          </p:cNvPr>
          <p:cNvGraphicFramePr>
            <a:graphicFrameLocks/>
          </p:cNvGraphicFramePr>
          <p:nvPr/>
        </p:nvGraphicFramePr>
        <p:xfrm>
          <a:off x="381001" y="1962000"/>
          <a:ext cx="4991100" cy="3629924"/>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Rounded Corners 11">
            <a:extLst>
              <a:ext uri="{FF2B5EF4-FFF2-40B4-BE49-F238E27FC236}">
                <a16:creationId xmlns:a16="http://schemas.microsoft.com/office/drawing/2014/main" id="{7B5B2228-90BD-BA40-3FD5-8D7EDEB25C54}"/>
              </a:ext>
            </a:extLst>
          </p:cNvPr>
          <p:cNvSpPr/>
          <p:nvPr/>
        </p:nvSpPr>
        <p:spPr>
          <a:xfrm>
            <a:off x="908046" y="1431800"/>
            <a:ext cx="4227797" cy="34259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a:t>EXPORT TO VARIOUS COUNTRIES</a:t>
            </a:r>
          </a:p>
        </p:txBody>
      </p:sp>
      <p:sp>
        <p:nvSpPr>
          <p:cNvPr id="6" name="Rectangle: Rounded Corners 5">
            <a:extLst>
              <a:ext uri="{FF2B5EF4-FFF2-40B4-BE49-F238E27FC236}">
                <a16:creationId xmlns:a16="http://schemas.microsoft.com/office/drawing/2014/main" id="{1C0FF912-4C99-93B8-9DAA-5EA1BA5B9E92}"/>
              </a:ext>
            </a:extLst>
          </p:cNvPr>
          <p:cNvSpPr/>
          <p:nvPr/>
        </p:nvSpPr>
        <p:spPr>
          <a:xfrm>
            <a:off x="6487791" y="1431800"/>
            <a:ext cx="4227797" cy="34259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a:t>ANNUAL TURNOVER [IN CR ]</a:t>
            </a:r>
          </a:p>
        </p:txBody>
      </p:sp>
    </p:spTree>
    <p:extLst>
      <p:ext uri="{BB962C8B-B14F-4D97-AF65-F5344CB8AC3E}">
        <p14:creationId xmlns:p14="http://schemas.microsoft.com/office/powerpoint/2010/main" val="2663187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9F790-A3EC-00A9-0553-A0999B1B5251}"/>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8E9793E2-C920-5114-1259-AA6AB7428505}"/>
              </a:ext>
            </a:extLst>
          </p:cNvPr>
          <p:cNvSpPr>
            <a:spLocks noGrp="1"/>
          </p:cNvSpPr>
          <p:nvPr>
            <p:ph type="sldNum" sz="quarter" idx="12"/>
          </p:nvPr>
        </p:nvSpPr>
        <p:spPr/>
        <p:txBody>
          <a:bodyPr/>
          <a:lstStyle/>
          <a:p>
            <a:fld id="{9B0F09E7-F10B-4D20-BC7C-C074F7CC874D}" type="slidenum">
              <a:rPr lang="en-IN" smtClean="0"/>
              <a:t>55</a:t>
            </a:fld>
            <a:endParaRPr lang="en-IN"/>
          </a:p>
        </p:txBody>
      </p:sp>
      <p:sp>
        <p:nvSpPr>
          <p:cNvPr id="15" name="TextBox 14">
            <a:extLst>
              <a:ext uri="{FF2B5EF4-FFF2-40B4-BE49-F238E27FC236}">
                <a16:creationId xmlns:a16="http://schemas.microsoft.com/office/drawing/2014/main" id="{22EBDE62-BFEA-0DC9-6CDD-608D0E14E723}"/>
              </a:ext>
            </a:extLst>
          </p:cNvPr>
          <p:cNvSpPr txBox="1"/>
          <p:nvPr/>
        </p:nvSpPr>
        <p:spPr>
          <a:xfrm>
            <a:off x="-2482839" y="34396"/>
            <a:ext cx="1192103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STATE STATISTICS OF STEEL</a:t>
            </a:r>
            <a:endParaRPr lang="en-IN" sz="3600" b="1">
              <a:solidFill>
                <a:srgbClr val="0070C0"/>
              </a:solidFill>
              <a:latin typeface="Segoe UI Black" panose="020B0A02040204020203" pitchFamily="34" charset="0"/>
              <a:ea typeface="Segoe UI Black" panose="020B0A02040204020203" pitchFamily="34" charset="0"/>
            </a:endParaRPr>
          </a:p>
        </p:txBody>
      </p:sp>
      <p:pic>
        <p:nvPicPr>
          <p:cNvPr id="7" name="Picture 6">
            <a:extLst>
              <a:ext uri="{FF2B5EF4-FFF2-40B4-BE49-F238E27FC236}">
                <a16:creationId xmlns:a16="http://schemas.microsoft.com/office/drawing/2014/main" id="{B91B2DC2-534A-057A-83D5-A883098231B3}"/>
              </a:ext>
            </a:extLst>
          </p:cNvPr>
          <p:cNvPicPr>
            <a:picLocks noChangeAspect="1"/>
          </p:cNvPicPr>
          <p:nvPr/>
        </p:nvPicPr>
        <p:blipFill>
          <a:blip r:embed="rId2"/>
          <a:srcRect l="12211" t="16646"/>
          <a:stretch/>
        </p:blipFill>
        <p:spPr>
          <a:xfrm>
            <a:off x="814620" y="2610474"/>
            <a:ext cx="10842025" cy="4172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EE54CC30-34FD-6CC3-4842-FC6C625DCF55}"/>
              </a:ext>
            </a:extLst>
          </p:cNvPr>
          <p:cNvSpPr txBox="1"/>
          <p:nvPr/>
        </p:nvSpPr>
        <p:spPr>
          <a:xfrm>
            <a:off x="128819" y="2148809"/>
            <a:ext cx="12213625" cy="461665"/>
          </a:xfrm>
          <a:prstGeom prst="rect">
            <a:avLst/>
          </a:prstGeom>
          <a:noFill/>
        </p:spPr>
        <p:txBody>
          <a:bodyPr wrap="square">
            <a:spAutoFit/>
          </a:bodyPr>
          <a:lstStyle/>
          <a:p>
            <a:r>
              <a:rPr lang="en-IN" sz="2400" b="1" i="1">
                <a:solidFill>
                  <a:srgbClr val="C00000"/>
                </a:solidFill>
                <a:latin typeface="AUNUY C+ Tw Cen MT Std"/>
              </a:rPr>
              <a:t>Production Trends of Steel, Sponge Iron &amp; Pellet in Odisha in Million Tons Per Annum (MTPA)</a:t>
            </a:r>
          </a:p>
        </p:txBody>
      </p:sp>
      <p:sp>
        <p:nvSpPr>
          <p:cNvPr id="18" name="TextBox 17">
            <a:extLst>
              <a:ext uri="{FF2B5EF4-FFF2-40B4-BE49-F238E27FC236}">
                <a16:creationId xmlns:a16="http://schemas.microsoft.com/office/drawing/2014/main" id="{42A27578-9BE6-E493-A780-A047EC2C100F}"/>
              </a:ext>
            </a:extLst>
          </p:cNvPr>
          <p:cNvSpPr txBox="1"/>
          <p:nvPr/>
        </p:nvSpPr>
        <p:spPr>
          <a:xfrm>
            <a:off x="719370" y="835302"/>
            <a:ext cx="5956367" cy="1569660"/>
          </a:xfrm>
          <a:prstGeom prst="rect">
            <a:avLst/>
          </a:prstGeom>
          <a:noFill/>
        </p:spPr>
        <p:txBody>
          <a:bodyPr wrap="square">
            <a:spAutoFit/>
          </a:bodyPr>
          <a:lstStyle/>
          <a:p>
            <a:pPr marL="342900" indent="-342900">
              <a:buFont typeface="Wingdings" panose="05000000000000000000" pitchFamily="2" charset="2"/>
              <a:buChar char="ü"/>
            </a:pPr>
            <a:r>
              <a:rPr lang="en-US" sz="2400" i="1"/>
              <a:t>Odisha has </a:t>
            </a:r>
            <a:r>
              <a:rPr lang="en-US" sz="2400" b="1" i="1"/>
              <a:t>52 operational steel plants </a:t>
            </a:r>
            <a:r>
              <a:rPr lang="en-US" sz="2400" i="1"/>
              <a:t>with installed capacity of around </a:t>
            </a:r>
            <a:r>
              <a:rPr lang="en-US" sz="2400" b="1" i="1"/>
              <a:t>35 MTPA</a:t>
            </a:r>
            <a:r>
              <a:rPr lang="en-US" sz="2400" i="1"/>
              <a:t> as of  2022-23  </a:t>
            </a:r>
          </a:p>
          <a:p>
            <a:pPr marL="342900" indent="-342900">
              <a:buFont typeface="Wingdings" panose="05000000000000000000" pitchFamily="2" charset="2"/>
              <a:buChar char="ü"/>
            </a:pPr>
            <a:endParaRPr lang="en-IN" sz="2400" i="1"/>
          </a:p>
        </p:txBody>
      </p:sp>
      <p:sp>
        <p:nvSpPr>
          <p:cNvPr id="16" name="TextBox 15">
            <a:extLst>
              <a:ext uri="{FF2B5EF4-FFF2-40B4-BE49-F238E27FC236}">
                <a16:creationId xmlns:a16="http://schemas.microsoft.com/office/drawing/2014/main" id="{0A89A5C5-EE34-0C45-12E2-F2B69A487D6C}"/>
              </a:ext>
            </a:extLst>
          </p:cNvPr>
          <p:cNvSpPr txBox="1"/>
          <p:nvPr/>
        </p:nvSpPr>
        <p:spPr>
          <a:xfrm>
            <a:off x="6978582" y="835302"/>
            <a:ext cx="4678063" cy="830997"/>
          </a:xfrm>
          <a:prstGeom prst="rect">
            <a:avLst/>
          </a:prstGeom>
          <a:noFill/>
        </p:spPr>
        <p:txBody>
          <a:bodyPr wrap="square">
            <a:spAutoFit/>
          </a:bodyPr>
          <a:lstStyle/>
          <a:p>
            <a:pPr marL="285750" indent="-285750">
              <a:buFont typeface="Wingdings" panose="05000000000000000000" pitchFamily="2" charset="2"/>
              <a:buChar char="ü"/>
            </a:pPr>
            <a:r>
              <a:rPr lang="en-US" b="0" i="0">
                <a:solidFill>
                  <a:srgbClr val="000000"/>
                </a:solidFill>
                <a:effectLst/>
                <a:latin typeface="Poppins" panose="020B0502040204020203" pitchFamily="2" charset="0"/>
              </a:rPr>
              <a:t> </a:t>
            </a:r>
            <a:r>
              <a:rPr lang="en-US" sz="2400" i="1"/>
              <a:t>State has Targeted to achieve &gt; </a:t>
            </a:r>
            <a:r>
              <a:rPr lang="en-US" sz="2400" b="1" i="1"/>
              <a:t>130 MTPA  by 2030</a:t>
            </a:r>
            <a:r>
              <a:rPr lang="en-US" sz="2400" i="1"/>
              <a:t> </a:t>
            </a:r>
            <a:endParaRPr lang="en-IN" sz="2400" i="1"/>
          </a:p>
        </p:txBody>
      </p:sp>
    </p:spTree>
    <p:extLst>
      <p:ext uri="{BB962C8B-B14F-4D97-AF65-F5344CB8AC3E}">
        <p14:creationId xmlns:p14="http://schemas.microsoft.com/office/powerpoint/2010/main" val="3167597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D89FC-89B9-2514-46CB-4D1BE56EBDDE}"/>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E4E11A07-2A4C-F268-A817-0355300468D8}"/>
              </a:ext>
            </a:extLst>
          </p:cNvPr>
          <p:cNvSpPr>
            <a:spLocks noGrp="1"/>
          </p:cNvSpPr>
          <p:nvPr>
            <p:ph type="sldNum" sz="quarter" idx="12"/>
          </p:nvPr>
        </p:nvSpPr>
        <p:spPr/>
        <p:txBody>
          <a:bodyPr/>
          <a:lstStyle/>
          <a:p>
            <a:fld id="{9B0F09E7-F10B-4D20-BC7C-C074F7CC874D}" type="slidenum">
              <a:rPr lang="en-IN" smtClean="0"/>
              <a:t>56</a:t>
            </a:fld>
            <a:endParaRPr lang="en-IN"/>
          </a:p>
        </p:txBody>
      </p:sp>
      <p:sp>
        <p:nvSpPr>
          <p:cNvPr id="15" name="TextBox 14">
            <a:extLst>
              <a:ext uri="{FF2B5EF4-FFF2-40B4-BE49-F238E27FC236}">
                <a16:creationId xmlns:a16="http://schemas.microsoft.com/office/drawing/2014/main" id="{FFBAB930-54CF-0270-23D5-05F749F6D3F1}"/>
              </a:ext>
            </a:extLst>
          </p:cNvPr>
          <p:cNvSpPr txBox="1"/>
          <p:nvPr/>
        </p:nvSpPr>
        <p:spPr>
          <a:xfrm>
            <a:off x="-838199" y="0"/>
            <a:ext cx="1219199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EX-IM INDIA STATISTICS</a:t>
            </a:r>
            <a:endParaRPr lang="en-IN" sz="3600" b="1">
              <a:solidFill>
                <a:srgbClr val="0070C0"/>
              </a:solidFill>
              <a:latin typeface="Segoe UI Black" panose="020B0A02040204020203" pitchFamily="34" charset="0"/>
              <a:ea typeface="Segoe UI Black" panose="020B0A02040204020203" pitchFamily="34" charset="0"/>
            </a:endParaRPr>
          </a:p>
        </p:txBody>
      </p:sp>
      <p:sp>
        <p:nvSpPr>
          <p:cNvPr id="6" name="TextBox 5">
            <a:extLst>
              <a:ext uri="{FF2B5EF4-FFF2-40B4-BE49-F238E27FC236}">
                <a16:creationId xmlns:a16="http://schemas.microsoft.com/office/drawing/2014/main" id="{EF334509-DB78-27A7-FBFD-E85E10BA3AB6}"/>
              </a:ext>
            </a:extLst>
          </p:cNvPr>
          <p:cNvSpPr txBox="1"/>
          <p:nvPr/>
        </p:nvSpPr>
        <p:spPr>
          <a:xfrm>
            <a:off x="272715" y="4313699"/>
            <a:ext cx="11891210" cy="2507866"/>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US" sz="1600" b="0" i="0" u="none" strike="noStrike" baseline="0">
                <a:solidFill>
                  <a:srgbClr val="000000"/>
                </a:solidFill>
                <a:latin typeface="Tahoma" panose="020B0604030504040204" pitchFamily="34" charset="0"/>
              </a:rPr>
              <a:t>The finished steel imports </a:t>
            </a:r>
            <a:r>
              <a:rPr lang="en-US" sz="2400" b="1">
                <a:solidFill>
                  <a:srgbClr val="000000"/>
                </a:solidFill>
                <a:highlight>
                  <a:srgbClr val="FFFF00"/>
                </a:highlight>
                <a:latin typeface="Times New Roman" panose="02020603050405020304" pitchFamily="18" charset="0"/>
                <a:cs typeface="Times New Roman" panose="02020603050405020304" pitchFamily="18" charset="0"/>
              </a:rPr>
              <a:t>declined from 7 8 MnT in FY19 to 4 7 MT </a:t>
            </a:r>
            <a:r>
              <a:rPr lang="en-US" sz="1600" b="0" i="0" u="none" strike="noStrike" baseline="0">
                <a:solidFill>
                  <a:srgbClr val="000000"/>
                </a:solidFill>
                <a:latin typeface="Tahoma" panose="020B0604030504040204" pitchFamily="34" charset="0"/>
              </a:rPr>
              <a:t>in FY22  This is accredited to a </a:t>
            </a:r>
            <a:r>
              <a:rPr lang="en-US" sz="1600" b="1" i="0" u="none" strike="noStrike" baseline="0">
                <a:solidFill>
                  <a:srgbClr val="000000"/>
                </a:solidFill>
                <a:latin typeface="Tahoma" panose="020B0604030504040204" pitchFamily="34" charset="0"/>
              </a:rPr>
              <a:t>healthy increase in domestic supply</a:t>
            </a:r>
            <a:r>
              <a:rPr lang="en-US" sz="1600" b="0" i="0" u="none" strike="noStrike" baseline="0">
                <a:solidFill>
                  <a:srgbClr val="000000"/>
                </a:solidFill>
                <a:latin typeface="Tahoma" panose="020B0604030504040204" pitchFamily="34" charset="0"/>
              </a:rPr>
              <a:t>  </a:t>
            </a:r>
          </a:p>
          <a:p>
            <a:pPr marL="342900" indent="-342900">
              <a:lnSpc>
                <a:spcPct val="150000"/>
              </a:lnSpc>
              <a:buFont typeface="Wingdings" panose="05000000000000000000" pitchFamily="2" charset="2"/>
              <a:buChar char="ü"/>
            </a:pPr>
            <a:r>
              <a:rPr lang="en-US" sz="1600" b="0" i="0" u="none" strike="noStrike" baseline="0">
                <a:solidFill>
                  <a:srgbClr val="000000"/>
                </a:solidFill>
                <a:latin typeface="Tahoma" panose="020B0604030504040204" pitchFamily="34" charset="0"/>
              </a:rPr>
              <a:t>During FY23, India’s finished steel imports grew by </a:t>
            </a:r>
            <a:r>
              <a:rPr lang="en-US" sz="2400" b="1">
                <a:solidFill>
                  <a:srgbClr val="000000"/>
                </a:solidFill>
                <a:highlight>
                  <a:srgbClr val="FFFF00"/>
                </a:highlight>
                <a:latin typeface="Times New Roman" panose="02020603050405020304" pitchFamily="18" charset="0"/>
                <a:cs typeface="Times New Roman" panose="02020603050405020304" pitchFamily="18" charset="0"/>
              </a:rPr>
              <a:t>29% y-o-y to 6 MnT </a:t>
            </a:r>
            <a:r>
              <a:rPr lang="en-US" sz="1600" b="0" i="0" u="none" strike="noStrike" baseline="0">
                <a:solidFill>
                  <a:srgbClr val="000000"/>
                </a:solidFill>
                <a:latin typeface="Tahoma" panose="020B0604030504040204" pitchFamily="34" charset="0"/>
              </a:rPr>
              <a:t>due to the rise in low-cost imports from Russia  </a:t>
            </a:r>
          </a:p>
          <a:p>
            <a:pPr marL="342900" indent="-342900">
              <a:lnSpc>
                <a:spcPct val="150000"/>
              </a:lnSpc>
              <a:buFont typeface="Wingdings" panose="05000000000000000000" pitchFamily="2" charset="2"/>
              <a:buChar char="ü"/>
            </a:pPr>
            <a:r>
              <a:rPr lang="en-US" sz="1600" b="0" i="0" u="none" strike="noStrike" baseline="0">
                <a:solidFill>
                  <a:srgbClr val="000000"/>
                </a:solidFill>
                <a:latin typeface="Tahoma" panose="020B0604030504040204" pitchFamily="34" charset="0"/>
              </a:rPr>
              <a:t>In H1 FY24, the finished steel imports have increased by </a:t>
            </a:r>
            <a:r>
              <a:rPr lang="en-US" sz="2400" b="1">
                <a:solidFill>
                  <a:srgbClr val="000000"/>
                </a:solidFill>
                <a:highlight>
                  <a:srgbClr val="FFFF00"/>
                </a:highlight>
                <a:latin typeface="Times New Roman" panose="02020603050405020304" pitchFamily="18" charset="0"/>
                <a:cs typeface="Times New Roman" panose="02020603050405020304" pitchFamily="18" charset="0"/>
              </a:rPr>
              <a:t>13 3% y-o-y to 2 9 MnT  </a:t>
            </a:r>
            <a:endParaRPr lang="en-IN" sz="2400" b="1">
              <a:solidFill>
                <a:srgbClr val="000000"/>
              </a:solidFill>
              <a:highlight>
                <a:srgbClr val="FFFF00"/>
              </a:highligh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F46A5F3-AB87-3BBE-C74C-74ABB296BBCC}"/>
              </a:ext>
            </a:extLst>
          </p:cNvPr>
          <p:cNvPicPr>
            <a:picLocks noChangeAspect="1"/>
          </p:cNvPicPr>
          <p:nvPr/>
        </p:nvPicPr>
        <p:blipFill>
          <a:blip r:embed="rId2"/>
          <a:stretch>
            <a:fillRect/>
          </a:stretch>
        </p:blipFill>
        <p:spPr>
          <a:xfrm>
            <a:off x="64168" y="677614"/>
            <a:ext cx="6352674" cy="32947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6470C3F-EE35-F6F5-2A5B-9E0A968A31C2}"/>
              </a:ext>
            </a:extLst>
          </p:cNvPr>
          <p:cNvPicPr>
            <a:picLocks noChangeAspect="1"/>
          </p:cNvPicPr>
          <p:nvPr/>
        </p:nvPicPr>
        <p:blipFill>
          <a:blip r:embed="rId3"/>
          <a:srcRect t="8806"/>
          <a:stretch/>
        </p:blipFill>
        <p:spPr>
          <a:xfrm>
            <a:off x="6539163" y="661572"/>
            <a:ext cx="5550568" cy="3294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8A36072F-08A3-D5AE-92AA-E7AAA2BD3C11}"/>
              </a:ext>
            </a:extLst>
          </p:cNvPr>
          <p:cNvSpPr txBox="1"/>
          <p:nvPr/>
        </p:nvSpPr>
        <p:spPr>
          <a:xfrm>
            <a:off x="0" y="4021964"/>
            <a:ext cx="4926429" cy="307777"/>
          </a:xfrm>
          <a:prstGeom prst="rect">
            <a:avLst/>
          </a:prstGeom>
          <a:noFill/>
        </p:spPr>
        <p:txBody>
          <a:bodyPr wrap="square">
            <a:spAutoFit/>
          </a:bodyPr>
          <a:lstStyle/>
          <a:p>
            <a:r>
              <a:rPr lang="en-IN" sz="1400" b="1" i="0" u="none" strike="noStrike" baseline="0">
                <a:solidFill>
                  <a:srgbClr val="000000"/>
                </a:solidFill>
                <a:latin typeface="Open Sans" panose="020B0606030504020204" pitchFamily="34" charset="0"/>
              </a:rPr>
              <a:t>Import Figures 2023 &amp; Forecast</a:t>
            </a:r>
            <a:endParaRPr lang="en-IN" sz="1400"/>
          </a:p>
        </p:txBody>
      </p:sp>
      <p:sp>
        <p:nvSpPr>
          <p:cNvPr id="3" name="TextBox 2">
            <a:extLst>
              <a:ext uri="{FF2B5EF4-FFF2-40B4-BE49-F238E27FC236}">
                <a16:creationId xmlns:a16="http://schemas.microsoft.com/office/drawing/2014/main" id="{9B613887-114D-6697-B099-8CB773086D29}"/>
              </a:ext>
            </a:extLst>
          </p:cNvPr>
          <p:cNvSpPr txBox="1"/>
          <p:nvPr/>
        </p:nvSpPr>
        <p:spPr>
          <a:xfrm>
            <a:off x="6459455" y="4005922"/>
            <a:ext cx="4926429" cy="307777"/>
          </a:xfrm>
          <a:prstGeom prst="rect">
            <a:avLst/>
          </a:prstGeom>
          <a:noFill/>
        </p:spPr>
        <p:txBody>
          <a:bodyPr wrap="square">
            <a:spAutoFit/>
          </a:bodyPr>
          <a:lstStyle/>
          <a:p>
            <a:r>
              <a:rPr lang="en-IN" sz="1400" b="1">
                <a:solidFill>
                  <a:srgbClr val="000000"/>
                </a:solidFill>
                <a:latin typeface="Open Sans" panose="020B0606030504020204" pitchFamily="34" charset="0"/>
              </a:rPr>
              <a:t>Country wise Export FY 2023</a:t>
            </a:r>
            <a:endParaRPr lang="en-IN" sz="1400"/>
          </a:p>
        </p:txBody>
      </p:sp>
    </p:spTree>
    <p:extLst>
      <p:ext uri="{BB962C8B-B14F-4D97-AF65-F5344CB8AC3E}">
        <p14:creationId xmlns:p14="http://schemas.microsoft.com/office/powerpoint/2010/main" val="2537971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41D8D-BA55-F4A9-36B3-056B44AB6D40}"/>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4E9BB671-5F36-0703-6F9E-B31BAFA52E24}"/>
              </a:ext>
            </a:extLst>
          </p:cNvPr>
          <p:cNvSpPr>
            <a:spLocks noGrp="1"/>
          </p:cNvSpPr>
          <p:nvPr>
            <p:ph type="sldNum" sz="quarter" idx="12"/>
          </p:nvPr>
        </p:nvSpPr>
        <p:spPr/>
        <p:txBody>
          <a:bodyPr/>
          <a:lstStyle/>
          <a:p>
            <a:fld id="{9B0F09E7-F10B-4D20-BC7C-C074F7CC874D}" type="slidenum">
              <a:rPr lang="en-IN" smtClean="0"/>
              <a:t>57</a:t>
            </a:fld>
            <a:endParaRPr lang="en-IN"/>
          </a:p>
        </p:txBody>
      </p:sp>
      <p:sp>
        <p:nvSpPr>
          <p:cNvPr id="15" name="TextBox 14">
            <a:extLst>
              <a:ext uri="{FF2B5EF4-FFF2-40B4-BE49-F238E27FC236}">
                <a16:creationId xmlns:a16="http://schemas.microsoft.com/office/drawing/2014/main" id="{D0A9534D-70F1-ADB0-DA98-69C4C4EDD3A0}"/>
              </a:ext>
            </a:extLst>
          </p:cNvPr>
          <p:cNvSpPr txBox="1"/>
          <p:nvPr/>
        </p:nvSpPr>
        <p:spPr>
          <a:xfrm>
            <a:off x="-457136" y="-80020"/>
            <a:ext cx="1219199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STEEL DEMAND GROWTH AND GDP GROWTH</a:t>
            </a:r>
            <a:endParaRPr lang="en-IN" sz="3600" b="1">
              <a:solidFill>
                <a:srgbClr val="0070C0"/>
              </a:solidFill>
              <a:latin typeface="Segoe UI Black" panose="020B0A02040204020203" pitchFamily="34" charset="0"/>
              <a:ea typeface="Segoe UI Black" panose="020B0A02040204020203" pitchFamily="34" charset="0"/>
            </a:endParaRPr>
          </a:p>
        </p:txBody>
      </p:sp>
      <p:pic>
        <p:nvPicPr>
          <p:cNvPr id="3" name="Picture 2">
            <a:extLst>
              <a:ext uri="{FF2B5EF4-FFF2-40B4-BE49-F238E27FC236}">
                <a16:creationId xmlns:a16="http://schemas.microsoft.com/office/drawing/2014/main" id="{B1D914A9-E41B-D992-779D-3AFF7F9225AC}"/>
              </a:ext>
            </a:extLst>
          </p:cNvPr>
          <p:cNvPicPr>
            <a:picLocks noChangeAspect="1"/>
          </p:cNvPicPr>
          <p:nvPr/>
        </p:nvPicPr>
        <p:blipFill>
          <a:blip r:embed="rId2"/>
          <a:stretch>
            <a:fillRect/>
          </a:stretch>
        </p:blipFill>
        <p:spPr>
          <a:xfrm>
            <a:off x="457137" y="480388"/>
            <a:ext cx="11277726" cy="4798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4DA68CCF-6809-801C-DC11-16AB8A3991B0}"/>
              </a:ext>
            </a:extLst>
          </p:cNvPr>
          <p:cNvSpPr txBox="1"/>
          <p:nvPr/>
        </p:nvSpPr>
        <p:spPr>
          <a:xfrm>
            <a:off x="207044" y="5315783"/>
            <a:ext cx="12191999" cy="1446550"/>
          </a:xfrm>
          <a:prstGeom prst="rect">
            <a:avLst/>
          </a:prstGeom>
          <a:noFill/>
        </p:spPr>
        <p:txBody>
          <a:bodyPr wrap="square">
            <a:spAutoFit/>
          </a:bodyPr>
          <a:lstStyle/>
          <a:p>
            <a:pPr marL="342900" indent="-342900">
              <a:buFont typeface="Wingdings" panose="05000000000000000000" pitchFamily="2" charset="2"/>
              <a:buChar char="Ø"/>
            </a:pPr>
            <a:r>
              <a:rPr lang="en-US" sz="2000" b="1" i="0" u="none" strike="noStrike" baseline="0">
                <a:solidFill>
                  <a:srgbClr val="000000"/>
                </a:solidFill>
                <a:latin typeface="Adobe Clean DC"/>
              </a:rPr>
              <a:t>The steel demand in India is closely correlated to GDP growth as expansion in GDP leads to healthy growth in the construction manufacturing &amp; demand of basic Amenities</a:t>
            </a:r>
          </a:p>
          <a:p>
            <a:pPr marL="342900" indent="-342900">
              <a:buFont typeface="Wingdings" panose="05000000000000000000" pitchFamily="2" charset="2"/>
              <a:buChar char="Ø"/>
            </a:pPr>
            <a:endParaRPr lang="en-US" sz="2000" b="1" i="0" u="none" strike="noStrike" baseline="0">
              <a:solidFill>
                <a:srgbClr val="000000"/>
              </a:solidFill>
              <a:latin typeface="Adobe Clean DC"/>
            </a:endParaRPr>
          </a:p>
          <a:p>
            <a:pPr marL="342900" indent="-342900">
              <a:buFont typeface="Wingdings" panose="05000000000000000000" pitchFamily="2" charset="2"/>
              <a:buChar char="Ø"/>
            </a:pPr>
            <a:r>
              <a:rPr lang="en-US" sz="2000" b="1" i="0" u="none" strike="noStrike" baseline="0">
                <a:solidFill>
                  <a:srgbClr val="000000"/>
                </a:solidFill>
                <a:latin typeface="Adobe Clean DC"/>
              </a:rPr>
              <a:t>India is expected to grow at </a:t>
            </a:r>
            <a:r>
              <a:rPr lang="en-US" sz="2800" b="1" i="0" u="none" strike="noStrike" baseline="0">
                <a:solidFill>
                  <a:srgbClr val="000000"/>
                </a:solidFill>
                <a:highlight>
                  <a:srgbClr val="00FFFF"/>
                </a:highlight>
                <a:latin typeface="Adobe Clean DC"/>
              </a:rPr>
              <a:t>6 3</a:t>
            </a:r>
            <a:r>
              <a:rPr lang="en-US" sz="2000" b="1" i="0" u="none" strike="noStrike" baseline="0">
                <a:solidFill>
                  <a:srgbClr val="000000"/>
                </a:solidFill>
                <a:highlight>
                  <a:srgbClr val="00FFFF"/>
                </a:highlight>
                <a:latin typeface="Adobe Clean DC"/>
              </a:rPr>
              <a:t>% in CY24 </a:t>
            </a:r>
            <a:r>
              <a:rPr lang="en-US" sz="2000" b="1" i="0" u="none" strike="noStrike" baseline="0">
                <a:solidFill>
                  <a:srgbClr val="000000"/>
                </a:solidFill>
                <a:latin typeface="Adobe Clean DC"/>
              </a:rPr>
              <a:t>compared to the world real GDP growth projection of </a:t>
            </a:r>
            <a:r>
              <a:rPr lang="en-US" sz="2000" b="1" i="0" u="none" strike="noStrike" baseline="0">
                <a:solidFill>
                  <a:srgbClr val="000000"/>
                </a:solidFill>
                <a:highlight>
                  <a:srgbClr val="00FFFF"/>
                </a:highlight>
                <a:latin typeface="Adobe Clean DC"/>
              </a:rPr>
              <a:t>3%  </a:t>
            </a:r>
            <a:endParaRPr lang="en-IN" sz="2000" b="1">
              <a:solidFill>
                <a:srgbClr val="000000"/>
              </a:solidFill>
              <a:highlight>
                <a:srgbClr val="00FFFF"/>
              </a:highlight>
              <a:latin typeface="Adobe Clean DC"/>
            </a:endParaRPr>
          </a:p>
        </p:txBody>
      </p:sp>
    </p:spTree>
    <p:extLst>
      <p:ext uri="{BB962C8B-B14F-4D97-AF65-F5344CB8AC3E}">
        <p14:creationId xmlns:p14="http://schemas.microsoft.com/office/powerpoint/2010/main" val="2159283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B9351-55BA-F236-FE84-0057FE80DADB}"/>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8C77160F-8D50-FE75-1044-689325C346BF}"/>
              </a:ext>
            </a:extLst>
          </p:cNvPr>
          <p:cNvSpPr>
            <a:spLocks noGrp="1"/>
          </p:cNvSpPr>
          <p:nvPr>
            <p:ph type="sldNum" sz="quarter" idx="12"/>
          </p:nvPr>
        </p:nvSpPr>
        <p:spPr/>
        <p:txBody>
          <a:bodyPr/>
          <a:lstStyle/>
          <a:p>
            <a:fld id="{9B0F09E7-F10B-4D20-BC7C-C074F7CC874D}" type="slidenum">
              <a:rPr lang="en-IN" smtClean="0"/>
              <a:t>58</a:t>
            </a:fld>
            <a:endParaRPr lang="en-IN"/>
          </a:p>
        </p:txBody>
      </p:sp>
      <p:sp>
        <p:nvSpPr>
          <p:cNvPr id="15" name="TextBox 14">
            <a:extLst>
              <a:ext uri="{FF2B5EF4-FFF2-40B4-BE49-F238E27FC236}">
                <a16:creationId xmlns:a16="http://schemas.microsoft.com/office/drawing/2014/main" id="{C124C642-A16E-9E8D-9614-B544A265A707}"/>
              </a:ext>
            </a:extLst>
          </p:cNvPr>
          <p:cNvSpPr txBox="1"/>
          <p:nvPr/>
        </p:nvSpPr>
        <p:spPr>
          <a:xfrm>
            <a:off x="-838199" y="0"/>
            <a:ext cx="1219199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Segoe UI Black" panose="020B0A02040204020203" pitchFamily="34" charset="0"/>
                <a:ea typeface="Segoe UI Black" panose="020B0A02040204020203" pitchFamily="34" charset="0"/>
                <a:cs typeface="+mn-cs"/>
              </a:rPr>
              <a:t>FUTURE FORECASTING &amp; INITIAVES</a:t>
            </a:r>
            <a:endParaRPr kumimoji="0" lang="en-IN" sz="2800" b="1" i="0" u="none" strike="noStrike" kern="1200" cap="none" spc="0" normalizeH="0" baseline="0" noProof="0">
              <a:ln>
                <a:noFill/>
              </a:ln>
              <a:solidFill>
                <a:srgbClr val="0070C0"/>
              </a:solidFill>
              <a:effectLst/>
              <a:uLnTx/>
              <a:uFillTx/>
              <a:latin typeface="Segoe UI Black" panose="020B0A02040204020203" pitchFamily="34" charset="0"/>
              <a:ea typeface="Segoe UI Black" panose="020B0A02040204020203" pitchFamily="34" charset="0"/>
              <a:cs typeface="+mn-cs"/>
            </a:endParaRPr>
          </a:p>
        </p:txBody>
      </p:sp>
      <p:pic>
        <p:nvPicPr>
          <p:cNvPr id="3" name="Picture 2">
            <a:extLst>
              <a:ext uri="{FF2B5EF4-FFF2-40B4-BE49-F238E27FC236}">
                <a16:creationId xmlns:a16="http://schemas.microsoft.com/office/drawing/2014/main" id="{EB68B320-B628-7C53-C36F-21CC080693C4}"/>
              </a:ext>
            </a:extLst>
          </p:cNvPr>
          <p:cNvPicPr>
            <a:picLocks noChangeAspect="1"/>
          </p:cNvPicPr>
          <p:nvPr/>
        </p:nvPicPr>
        <p:blipFill>
          <a:blip r:embed="rId2"/>
          <a:stretch>
            <a:fillRect/>
          </a:stretch>
        </p:blipFill>
        <p:spPr>
          <a:xfrm>
            <a:off x="346977" y="523220"/>
            <a:ext cx="9821646" cy="4458322"/>
          </a:xfrm>
          <a:prstGeom prst="rect">
            <a:avLst/>
          </a:prstGeom>
        </p:spPr>
      </p:pic>
      <p:sp>
        <p:nvSpPr>
          <p:cNvPr id="7" name="TextBox 6">
            <a:extLst>
              <a:ext uri="{FF2B5EF4-FFF2-40B4-BE49-F238E27FC236}">
                <a16:creationId xmlns:a16="http://schemas.microsoft.com/office/drawing/2014/main" id="{4CBFDEC1-6E14-D2E5-7CB4-906638310EBA}"/>
              </a:ext>
            </a:extLst>
          </p:cNvPr>
          <p:cNvSpPr txBox="1"/>
          <p:nvPr/>
        </p:nvSpPr>
        <p:spPr>
          <a:xfrm>
            <a:off x="346977" y="5068781"/>
            <a:ext cx="10465402" cy="1477328"/>
          </a:xfrm>
          <a:prstGeom prst="rect">
            <a:avLst/>
          </a:prstGeom>
          <a:noFill/>
        </p:spPr>
        <p:txBody>
          <a:bodyPr wrap="square">
            <a:spAutoFit/>
          </a:bodyPr>
          <a:lstStyle/>
          <a:p>
            <a:r>
              <a:rPr lang="en-US" sz="1800" b="0" i="0" u="none" strike="noStrike" baseline="0">
                <a:solidFill>
                  <a:srgbClr val="000000"/>
                </a:solidFill>
                <a:latin typeface="Tahoma" panose="020B0604030504040204" pitchFamily="34" charset="0"/>
              </a:rPr>
              <a:t>India’s steel consumption to see healthy growth of 9-11% y-o-y in FY24  By FY26, the steel consumption is expected to reach between 151-155 MT, indicating a CAGR of 7-8% between FY24 and FY26 </a:t>
            </a:r>
          </a:p>
          <a:p>
            <a:r>
              <a:rPr lang="en-US" sz="1800" b="0" i="0" u="none" strike="noStrike" baseline="0">
                <a:solidFill>
                  <a:srgbClr val="000000"/>
                </a:solidFill>
                <a:latin typeface="Tahoma" panose="020B0604030504040204" pitchFamily="34" charset="0"/>
              </a:rPr>
              <a:t>It will be driven by sectors like construction, real estate, railways, roads, capital goods, and consumer durables, among others, in addition to government expenditure on infrastructure </a:t>
            </a:r>
            <a:endParaRPr lang="en-IN"/>
          </a:p>
        </p:txBody>
      </p:sp>
    </p:spTree>
    <p:extLst>
      <p:ext uri="{BB962C8B-B14F-4D97-AF65-F5344CB8AC3E}">
        <p14:creationId xmlns:p14="http://schemas.microsoft.com/office/powerpoint/2010/main" val="4232635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C499F-1AFF-4BE0-49BD-2CA4AFCA47B6}"/>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36FE5D20-1524-F693-3CAB-E00041747899}"/>
              </a:ext>
            </a:extLst>
          </p:cNvPr>
          <p:cNvSpPr>
            <a:spLocks noGrp="1"/>
          </p:cNvSpPr>
          <p:nvPr>
            <p:ph type="sldNum" sz="quarter" idx="12"/>
          </p:nvPr>
        </p:nvSpPr>
        <p:spPr/>
        <p:txBody>
          <a:bodyPr/>
          <a:lstStyle/>
          <a:p>
            <a:fld id="{9B0F09E7-F10B-4D20-BC7C-C074F7CC874D}" type="slidenum">
              <a:rPr lang="en-IN" smtClean="0"/>
              <a:t>59</a:t>
            </a:fld>
            <a:endParaRPr lang="en-IN"/>
          </a:p>
        </p:txBody>
      </p:sp>
      <p:sp>
        <p:nvSpPr>
          <p:cNvPr id="15" name="TextBox 14">
            <a:extLst>
              <a:ext uri="{FF2B5EF4-FFF2-40B4-BE49-F238E27FC236}">
                <a16:creationId xmlns:a16="http://schemas.microsoft.com/office/drawing/2014/main" id="{DFD8EB39-AE7F-A2B3-4003-5474A0BC7F84}"/>
              </a:ext>
            </a:extLst>
          </p:cNvPr>
          <p:cNvSpPr txBox="1"/>
          <p:nvPr/>
        </p:nvSpPr>
        <p:spPr>
          <a:xfrm>
            <a:off x="-4934284" y="136525"/>
            <a:ext cx="1466423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New Opportunities</a:t>
            </a:r>
            <a:endParaRPr kumimoji="0" lang="en-IN" sz="3600" b="1" i="0" u="none" strike="noStrike" kern="1200" cap="none" spc="0" normalizeH="0" baseline="0" noProof="0">
              <a:ln>
                <a:noFill/>
              </a:ln>
              <a:solidFill>
                <a:srgbClr val="0070C0"/>
              </a:solidFill>
              <a:effectLst/>
              <a:uLnTx/>
              <a:uFillTx/>
              <a:latin typeface="Segoe UI Black" panose="020B0A02040204020203" pitchFamily="34" charset="0"/>
              <a:ea typeface="Segoe UI Black" panose="020B0A02040204020203" pitchFamily="34" charset="0"/>
              <a:cs typeface="+mn-cs"/>
            </a:endParaRPr>
          </a:p>
        </p:txBody>
      </p:sp>
      <p:pic>
        <p:nvPicPr>
          <p:cNvPr id="4" name="Picture 3">
            <a:extLst>
              <a:ext uri="{FF2B5EF4-FFF2-40B4-BE49-F238E27FC236}">
                <a16:creationId xmlns:a16="http://schemas.microsoft.com/office/drawing/2014/main" id="{1EC1431E-C20A-2871-99CD-06A969D10D61}"/>
              </a:ext>
            </a:extLst>
          </p:cNvPr>
          <p:cNvPicPr>
            <a:picLocks noChangeAspect="1"/>
          </p:cNvPicPr>
          <p:nvPr/>
        </p:nvPicPr>
        <p:blipFill>
          <a:blip r:embed="rId2"/>
          <a:srcRect l="8705" t="17842" r="11204" b="10219"/>
          <a:stretch/>
        </p:blipFill>
        <p:spPr>
          <a:xfrm>
            <a:off x="274820" y="1010682"/>
            <a:ext cx="11407428" cy="5595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2479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A1D31-818D-389D-C965-7677FAF6638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01546DE-2A68-92FE-CDE9-6EAF85652913}"/>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rgbClr val="00B0F0"/>
                </a:solidFill>
              </a:rPr>
              <a:t>Odisha Iron Ore/Chromite Ore Reserves</a:t>
            </a:r>
          </a:p>
        </p:txBody>
      </p:sp>
      <p:graphicFrame>
        <p:nvGraphicFramePr>
          <p:cNvPr id="3" name="Table 2">
            <a:extLst>
              <a:ext uri="{FF2B5EF4-FFF2-40B4-BE49-F238E27FC236}">
                <a16:creationId xmlns:a16="http://schemas.microsoft.com/office/drawing/2014/main" id="{73102270-5228-75A1-1B10-1AE11A9C5629}"/>
              </a:ext>
            </a:extLst>
          </p:cNvPr>
          <p:cNvGraphicFramePr>
            <a:graphicFrameLocks noGrp="1"/>
          </p:cNvGraphicFramePr>
          <p:nvPr>
            <p:extLst>
              <p:ext uri="{D42A27DB-BD31-4B8C-83A1-F6EECF244321}">
                <p14:modId xmlns:p14="http://schemas.microsoft.com/office/powerpoint/2010/main" val="2140083647"/>
              </p:ext>
            </p:extLst>
          </p:nvPr>
        </p:nvGraphicFramePr>
        <p:xfrm>
          <a:off x="122810" y="584312"/>
          <a:ext cx="11814632" cy="5866729"/>
        </p:xfrm>
        <a:graphic>
          <a:graphicData uri="http://schemas.openxmlformats.org/drawingml/2006/table">
            <a:tbl>
              <a:tblPr firstRow="1" bandRow="1">
                <a:tableStyleId>{5C22544A-7EE6-4342-B048-85BDC9FD1C3A}</a:tableStyleId>
              </a:tblPr>
              <a:tblGrid>
                <a:gridCol w="1317538">
                  <a:extLst>
                    <a:ext uri="{9D8B030D-6E8A-4147-A177-3AD203B41FA5}">
                      <a16:colId xmlns:a16="http://schemas.microsoft.com/office/drawing/2014/main" val="1491650195"/>
                    </a:ext>
                  </a:extLst>
                </a:gridCol>
                <a:gridCol w="1739283">
                  <a:extLst>
                    <a:ext uri="{9D8B030D-6E8A-4147-A177-3AD203B41FA5}">
                      <a16:colId xmlns:a16="http://schemas.microsoft.com/office/drawing/2014/main" val="2582095577"/>
                    </a:ext>
                  </a:extLst>
                </a:gridCol>
                <a:gridCol w="4031957">
                  <a:extLst>
                    <a:ext uri="{9D8B030D-6E8A-4147-A177-3AD203B41FA5}">
                      <a16:colId xmlns:a16="http://schemas.microsoft.com/office/drawing/2014/main" val="2880793590"/>
                    </a:ext>
                  </a:extLst>
                </a:gridCol>
                <a:gridCol w="2362927">
                  <a:extLst>
                    <a:ext uri="{9D8B030D-6E8A-4147-A177-3AD203B41FA5}">
                      <a16:colId xmlns:a16="http://schemas.microsoft.com/office/drawing/2014/main" val="4262726361"/>
                    </a:ext>
                  </a:extLst>
                </a:gridCol>
                <a:gridCol w="2362927">
                  <a:extLst>
                    <a:ext uri="{9D8B030D-6E8A-4147-A177-3AD203B41FA5}">
                      <a16:colId xmlns:a16="http://schemas.microsoft.com/office/drawing/2014/main" val="3505291746"/>
                    </a:ext>
                  </a:extLst>
                </a:gridCol>
              </a:tblGrid>
              <a:tr h="421561">
                <a:tc>
                  <a:txBody>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MINERAL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0070C0"/>
                    </a:solidFill>
                  </a:tcPr>
                </a:tc>
                <a:tc>
                  <a:txBody>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DISTRIBUTION</a:t>
                      </a:r>
                    </a:p>
                  </a:txBody>
                  <a:tcPr>
                    <a:lnT w="12700" cap="flat" cmpd="sng" algn="ctr">
                      <a:solidFill>
                        <a:schemeClr val="tx1"/>
                      </a:solidFill>
                      <a:prstDash val="solid"/>
                      <a:round/>
                      <a:headEnd type="none" w="med" len="med"/>
                      <a:tailEnd type="none" w="med" len="med"/>
                    </a:lnT>
                    <a:solidFill>
                      <a:srgbClr val="0070C0"/>
                    </a:solidFill>
                  </a:tcPr>
                </a:tc>
                <a:tc>
                  <a:txBody>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LOCATION</a:t>
                      </a:r>
                    </a:p>
                  </a:txBody>
                  <a:tcPr>
                    <a:lnT w="12700" cap="flat" cmpd="sng" algn="ctr">
                      <a:solidFill>
                        <a:schemeClr val="tx1"/>
                      </a:solidFill>
                      <a:prstDash val="solid"/>
                      <a:round/>
                      <a:headEnd type="none" w="med" len="med"/>
                      <a:tailEnd type="none" w="med" len="med"/>
                    </a:lnT>
                    <a:solidFill>
                      <a:srgbClr val="0070C0"/>
                    </a:solidFill>
                  </a:tcPr>
                </a:tc>
                <a:tc>
                  <a:txBody>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GEOLOGY</a:t>
                      </a:r>
                    </a:p>
                  </a:txBody>
                  <a:tcPr>
                    <a:lnT w="12700" cap="flat" cmpd="sng" algn="ctr">
                      <a:solidFill>
                        <a:schemeClr val="tx1"/>
                      </a:solidFill>
                      <a:prstDash val="solid"/>
                      <a:round/>
                      <a:headEnd type="none" w="med" len="med"/>
                      <a:tailEnd type="none" w="med" len="med"/>
                    </a:lnT>
                    <a:solidFill>
                      <a:srgbClr val="0070C0"/>
                    </a:solidFill>
                  </a:tcPr>
                </a:tc>
                <a:tc>
                  <a:txBody>
                    <a:bodyPr/>
                    <a:lstStyle/>
                    <a:p>
                      <a:r>
                        <a:rPr lang="en-IN" sz="1400" b="1" dirty="0">
                          <a:solidFill>
                            <a:schemeClr val="bg1"/>
                          </a:solidFill>
                          <a:latin typeface="Calibri" panose="020F0502020204030204" pitchFamily="34" charset="0"/>
                          <a:ea typeface="Calibri" panose="020F0502020204030204" pitchFamily="34" charset="0"/>
                          <a:cs typeface="Calibri" panose="020F0502020204030204" pitchFamily="34" charset="0"/>
                        </a:rPr>
                        <a:t>RESERVES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extLst>
                  <a:ext uri="{0D108BD9-81ED-4DB2-BD59-A6C34878D82A}">
                    <a16:rowId xmlns:a16="http://schemas.microsoft.com/office/drawing/2014/main" val="3580792593"/>
                  </a:ext>
                </a:extLst>
              </a:tr>
              <a:tr h="1306840">
                <a:tc>
                  <a:txBody>
                    <a:bodyPr/>
                    <a:lstStyle/>
                    <a:p>
                      <a:r>
                        <a:rPr lang="en-IN" sz="1400" dirty="0">
                          <a:latin typeface="+mn-lt"/>
                          <a:ea typeface="Calibri" panose="020F0502020204030204" pitchFamily="34" charset="0"/>
                          <a:cs typeface="Calibri" panose="020F0502020204030204" pitchFamily="34" charset="0"/>
                        </a:rPr>
                        <a:t>Iron Ore</a:t>
                      </a:r>
                    </a:p>
                  </a:txBody>
                  <a:tcPr>
                    <a:lnL w="12700" cap="flat" cmpd="sng" algn="ctr">
                      <a:solidFill>
                        <a:schemeClr val="tx1"/>
                      </a:solidFill>
                      <a:prstDash val="solid"/>
                      <a:round/>
                      <a:headEnd type="none" w="med" len="med"/>
                      <a:tailEnd type="none" w="med" len="med"/>
                    </a:lnL>
                    <a:noFill/>
                  </a:tcPr>
                </a:tc>
                <a:tc>
                  <a:txBody>
                    <a:bodyPr/>
                    <a:lstStyle/>
                    <a:p>
                      <a:r>
                        <a:rPr lang="en-IN" sz="1400" dirty="0">
                          <a:latin typeface="+mn-lt"/>
                          <a:ea typeface="Calibri" panose="020F0502020204030204" pitchFamily="34" charset="0"/>
                          <a:cs typeface="Calibri" panose="020F0502020204030204" pitchFamily="34" charset="0"/>
                        </a:rPr>
                        <a:t>Kendujhar District</a:t>
                      </a:r>
                    </a:p>
                  </a:txBody>
                  <a:tcPr>
                    <a:solidFill>
                      <a:schemeClr val="tx2">
                        <a:lumMod val="10000"/>
                        <a:lumOff val="90000"/>
                      </a:schemeClr>
                    </a:solidFill>
                  </a:tcPr>
                </a:tc>
                <a:tc>
                  <a:txBody>
                    <a:bodyPr/>
                    <a:lstStyle/>
                    <a:p>
                      <a:r>
                        <a:rPr lang="en-IN" sz="1400" dirty="0">
                          <a:latin typeface="+mn-lt"/>
                          <a:ea typeface="Calibri" panose="020F0502020204030204" pitchFamily="34" charset="0"/>
                          <a:cs typeface="Calibri" panose="020F0502020204030204" pitchFamily="34" charset="0"/>
                        </a:rPr>
                        <a:t>Roida-Bhadrasahi, Unchabali, Jajang, Jurudi, Belkundi, Bolani, Khandbandh, Katamati, Thakurani, Gandhamardan, Joda-East, Haromoto, Guali, Kasia, Malangtoli etc.</a:t>
                      </a:r>
                    </a:p>
                  </a:txBody>
                  <a:tcPr>
                    <a:solidFill>
                      <a:schemeClr val="tx2">
                        <a:lumMod val="10000"/>
                        <a:lumOff val="90000"/>
                      </a:schemeClr>
                    </a:solidFill>
                  </a:tcPr>
                </a:tc>
                <a:tc rowSpan="4">
                  <a:txBody>
                    <a:bodyPr/>
                    <a:lstStyle/>
                    <a:p>
                      <a:r>
                        <a:rPr lang="en-US" sz="1400" dirty="0">
                          <a:latin typeface="+mn-lt"/>
                          <a:ea typeface="Calibri" panose="020F0502020204030204" pitchFamily="34" charset="0"/>
                          <a:cs typeface="Calibri" panose="020F0502020204030204" pitchFamily="34" charset="0"/>
                        </a:rPr>
                        <a:t>Iron ore bands occur in layered BIF along with volcanosedimentary rock piles known as Iron Ore Super Group</a:t>
                      </a:r>
                      <a:endParaRPr lang="en-IN" sz="1400" dirty="0">
                        <a:latin typeface="+mn-lt"/>
                        <a:ea typeface="Calibri" panose="020F0502020204030204" pitchFamily="34" charset="0"/>
                        <a:cs typeface="Calibri" panose="020F0502020204030204" pitchFamily="34" charset="0"/>
                      </a:endParaRPr>
                    </a:p>
                  </a:txBody>
                  <a:tcPr>
                    <a:noFill/>
                  </a:tcPr>
                </a:tc>
                <a:tc rowSpan="4">
                  <a:txBody>
                    <a:bodyPr/>
                    <a:lstStyle/>
                    <a:p>
                      <a:r>
                        <a:rPr lang="en-IN" sz="1400" dirty="0">
                          <a:latin typeface="+mn-lt"/>
                          <a:ea typeface="Calibri" panose="020F0502020204030204" pitchFamily="34" charset="0"/>
                          <a:cs typeface="Calibri" panose="020F0502020204030204" pitchFamily="34" charset="0"/>
                        </a:rPr>
                        <a:t>5,153 million tonnes</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797644133"/>
                  </a:ext>
                </a:extLst>
              </a:tr>
              <a:tr h="1306840">
                <a:tc>
                  <a:txBody>
                    <a:bodyPr/>
                    <a:lstStyle/>
                    <a:p>
                      <a:endParaRPr lang="en-IN" sz="1400" dirty="0">
                        <a:latin typeface="+mn-lt"/>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noFill/>
                  </a:tcPr>
                </a:tc>
                <a:tc>
                  <a:txBody>
                    <a:bodyPr/>
                    <a:lstStyle/>
                    <a:p>
                      <a:r>
                        <a:rPr lang="en-IN" sz="1400" dirty="0">
                          <a:latin typeface="+mn-lt"/>
                        </a:rPr>
                        <a:t>Sundargada District</a:t>
                      </a:r>
                      <a:endParaRPr lang="en-IN" sz="1400" dirty="0">
                        <a:latin typeface="+mn-lt"/>
                        <a:ea typeface="Calibri" panose="020F0502020204030204" pitchFamily="34" charset="0"/>
                        <a:cs typeface="Calibri" panose="020F0502020204030204" pitchFamily="34" charset="0"/>
                      </a:endParaRPr>
                    </a:p>
                  </a:txBody>
                  <a:tcPr>
                    <a:noFill/>
                  </a:tcPr>
                </a:tc>
                <a:tc>
                  <a:txBody>
                    <a:bodyPr/>
                    <a:lstStyle/>
                    <a:p>
                      <a:r>
                        <a:rPr lang="en-IN" sz="1400" dirty="0">
                          <a:latin typeface="+mn-lt"/>
                        </a:rPr>
                        <a:t>Barsuan,Taldihi, Kalta, Khajuridihi, Ganua, Koira, Kurmitarpahar, Rantha, Mankarnacha, , Badamgarh pahar, Baliapahar MithihurdaBasada etc</a:t>
                      </a:r>
                      <a:endParaRPr lang="en-IN" sz="1400" dirty="0">
                        <a:latin typeface="+mn-lt"/>
                        <a:ea typeface="Calibri" panose="020F0502020204030204" pitchFamily="34" charset="0"/>
                        <a:cs typeface="Calibri" panose="020F0502020204030204" pitchFamily="34" charset="0"/>
                      </a:endParaRPr>
                    </a:p>
                  </a:txBody>
                  <a:tcPr>
                    <a:noFill/>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07448557"/>
                  </a:ext>
                </a:extLst>
              </a:tr>
              <a:tr h="716654">
                <a:tc>
                  <a:txBody>
                    <a:bodyPr/>
                    <a:lstStyle/>
                    <a:p>
                      <a:endParaRPr lang="en-IN" sz="1400" dirty="0">
                        <a:latin typeface="+mn-lt"/>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noFill/>
                  </a:tcPr>
                </a:tc>
                <a:tc>
                  <a:txBody>
                    <a:bodyPr/>
                    <a:lstStyle/>
                    <a:p>
                      <a:r>
                        <a:rPr lang="en-IN" sz="1400" dirty="0">
                          <a:latin typeface="+mn-lt"/>
                        </a:rPr>
                        <a:t>Mayurbhanj District</a:t>
                      </a:r>
                      <a:endParaRPr lang="en-IN" sz="1400" dirty="0">
                        <a:latin typeface="+mn-lt"/>
                        <a:ea typeface="Calibri" panose="020F0502020204030204" pitchFamily="34" charset="0"/>
                        <a:cs typeface="Calibri" panose="020F0502020204030204" pitchFamily="34" charset="0"/>
                      </a:endParaRPr>
                    </a:p>
                  </a:txBody>
                  <a:tcPr>
                    <a:solidFill>
                      <a:schemeClr val="tx2">
                        <a:lumMod val="10000"/>
                        <a:lumOff val="90000"/>
                      </a:schemeClr>
                    </a:solidFill>
                  </a:tcPr>
                </a:tc>
                <a:tc>
                  <a:txBody>
                    <a:bodyPr/>
                    <a:lstStyle/>
                    <a:p>
                      <a:r>
                        <a:rPr lang="pt-BR" sz="1400">
                          <a:latin typeface="+mn-lt"/>
                        </a:rPr>
                        <a:t>Suleipat, Ghusura, Gorumahisani, Badampahar, etc</a:t>
                      </a:r>
                      <a:endParaRPr lang="en-IN" sz="1400" b="1" dirty="0">
                        <a:latin typeface="+mn-lt"/>
                        <a:ea typeface="Calibri" panose="020F0502020204030204" pitchFamily="34" charset="0"/>
                        <a:cs typeface="Calibri" panose="020F0502020204030204" pitchFamily="34" charset="0"/>
                      </a:endParaRPr>
                    </a:p>
                  </a:txBody>
                  <a:tcPr>
                    <a:solidFill>
                      <a:schemeClr val="tx2">
                        <a:lumMod val="10000"/>
                        <a:lumOff val="90000"/>
                      </a:schemeClr>
                    </a:solidFill>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706930257"/>
                  </a:ext>
                </a:extLst>
              </a:tr>
              <a:tr h="512900">
                <a:tc>
                  <a:txBody>
                    <a:bodyPr/>
                    <a:lstStyle/>
                    <a:p>
                      <a:endParaRPr lang="en-IN" sz="1400" dirty="0">
                        <a:latin typeface="+mn-lt"/>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noFill/>
                  </a:tcPr>
                </a:tc>
                <a:tc>
                  <a:txBody>
                    <a:bodyPr/>
                    <a:lstStyle/>
                    <a:p>
                      <a:r>
                        <a:rPr lang="en-IN" sz="1400" dirty="0">
                          <a:latin typeface="+mn-lt"/>
                        </a:rPr>
                        <a:t>Jajpur District</a:t>
                      </a:r>
                      <a:endParaRPr lang="en-IN" sz="1400" dirty="0">
                        <a:latin typeface="+mn-lt"/>
                        <a:ea typeface="Calibri" panose="020F0502020204030204" pitchFamily="34" charset="0"/>
                        <a:cs typeface="Calibri" panose="020F0502020204030204" pitchFamily="34" charset="0"/>
                      </a:endParaRPr>
                    </a:p>
                  </a:txBody>
                  <a:tcPr>
                    <a:noFill/>
                  </a:tcPr>
                </a:tc>
                <a:tc>
                  <a:txBody>
                    <a:bodyPr/>
                    <a:lstStyle/>
                    <a:p>
                      <a:r>
                        <a:rPr lang="en-IN" sz="1400" dirty="0">
                          <a:latin typeface="+mn-lt"/>
                        </a:rPr>
                        <a:t>Daitari-Tomka</a:t>
                      </a:r>
                      <a:endParaRPr lang="en-IN" sz="1400" dirty="0">
                        <a:latin typeface="+mn-lt"/>
                        <a:ea typeface="Calibri" panose="020F0502020204030204" pitchFamily="34" charset="0"/>
                        <a:cs typeface="Calibri" panose="020F0502020204030204" pitchFamily="34" charset="0"/>
                      </a:endParaRPr>
                    </a:p>
                  </a:txBody>
                  <a:tcPr>
                    <a:noFill/>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58102488"/>
                  </a:ext>
                </a:extLst>
              </a:tr>
              <a:tr h="512900">
                <a:tc>
                  <a:txBody>
                    <a:bodyPr/>
                    <a:lstStyle/>
                    <a:p>
                      <a:r>
                        <a:rPr lang="en-IN" sz="1400" dirty="0">
                          <a:latin typeface="+mn-lt"/>
                          <a:ea typeface="Calibri" panose="020F0502020204030204" pitchFamily="34" charset="0"/>
                          <a:cs typeface="Calibri" panose="020F0502020204030204" pitchFamily="34" charset="0"/>
                        </a:rPr>
                        <a:t>Chromite</a:t>
                      </a:r>
                    </a:p>
                  </a:txBody>
                  <a:tcPr>
                    <a:lnL w="12700" cap="flat" cmpd="sng" algn="ctr">
                      <a:solidFill>
                        <a:schemeClr val="tx1"/>
                      </a:solidFill>
                      <a:prstDash val="solid"/>
                      <a:round/>
                      <a:headEnd type="none" w="med" len="med"/>
                      <a:tailEnd type="none" w="med" len="med"/>
                    </a:lnL>
                    <a:noFill/>
                  </a:tcPr>
                </a:tc>
                <a:tc>
                  <a:txBody>
                    <a:bodyPr/>
                    <a:lstStyle/>
                    <a:p>
                      <a:r>
                        <a:rPr lang="en-IN" sz="1400" dirty="0">
                          <a:latin typeface="+mn-lt"/>
                        </a:rPr>
                        <a:t>Jajpur District</a:t>
                      </a:r>
                      <a:endParaRPr lang="en-IN" sz="1400" dirty="0">
                        <a:latin typeface="+mn-lt"/>
                        <a:ea typeface="Calibri" panose="020F0502020204030204" pitchFamily="34" charset="0"/>
                        <a:cs typeface="Calibri" panose="020F0502020204030204" pitchFamily="34" charset="0"/>
                      </a:endParaRPr>
                    </a:p>
                  </a:txBody>
                  <a:tcPr>
                    <a:solidFill>
                      <a:schemeClr val="tx2">
                        <a:lumMod val="10000"/>
                        <a:lumOff val="90000"/>
                      </a:schemeClr>
                    </a:solidFill>
                  </a:tcPr>
                </a:tc>
                <a:tc>
                  <a:txBody>
                    <a:bodyPr/>
                    <a:lstStyle/>
                    <a:p>
                      <a:r>
                        <a:rPr lang="en-IN" sz="1400" dirty="0">
                          <a:latin typeface="+mn-lt"/>
                        </a:rPr>
                        <a:t>Sukinda Ultramafic complex</a:t>
                      </a:r>
                      <a:endParaRPr lang="en-IN" sz="1400" dirty="0">
                        <a:latin typeface="+mn-lt"/>
                        <a:ea typeface="Calibri" panose="020F0502020204030204" pitchFamily="34" charset="0"/>
                        <a:cs typeface="Calibri" panose="020F0502020204030204" pitchFamily="34" charset="0"/>
                      </a:endParaRPr>
                    </a:p>
                  </a:txBody>
                  <a:tcPr>
                    <a:solidFill>
                      <a:schemeClr val="tx2">
                        <a:lumMod val="10000"/>
                        <a:lumOff val="90000"/>
                      </a:schemeClr>
                    </a:solidFill>
                  </a:tcPr>
                </a:tc>
                <a:tc rowSpan="3">
                  <a:txBody>
                    <a:bodyPr/>
                    <a:lstStyle/>
                    <a:p>
                      <a:r>
                        <a:rPr lang="en-US" sz="1400" dirty="0">
                          <a:latin typeface="+mn-lt"/>
                        </a:rPr>
                        <a:t>Occur as intrusive into Precambrian metamorphites as well as differentiated layered igneous complexes</a:t>
                      </a:r>
                      <a:endParaRPr lang="en-IN" sz="1400" dirty="0">
                        <a:latin typeface="+mn-lt"/>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rowSpan="3">
                  <a:txBody>
                    <a:bodyPr/>
                    <a:lstStyle/>
                    <a:p>
                      <a:r>
                        <a:rPr lang="en-US" sz="1400" dirty="0">
                          <a:latin typeface="+mn-lt"/>
                        </a:rPr>
                        <a:t>173.80 million tonnes of all categories with 40 to 45% Cr2 O3</a:t>
                      </a:r>
                      <a:endParaRPr lang="en-IN" sz="1400" dirty="0">
                        <a:latin typeface="+mn-lt"/>
                        <a:ea typeface="Calibri" panose="020F0502020204030204" pitchFamily="34" charset="0"/>
                        <a:cs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2080493631"/>
                  </a:ext>
                </a:extLst>
              </a:tr>
              <a:tr h="512900">
                <a:tc>
                  <a:txBody>
                    <a:bodyPr/>
                    <a:lstStyle/>
                    <a:p>
                      <a:endParaRPr lang="en-IN" sz="1400" dirty="0">
                        <a:latin typeface="+mn-lt"/>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noFill/>
                  </a:tcPr>
                </a:tc>
                <a:tc>
                  <a:txBody>
                    <a:bodyPr/>
                    <a:lstStyle/>
                    <a:p>
                      <a:r>
                        <a:rPr lang="en-IN" sz="1400" dirty="0">
                          <a:latin typeface="+mn-lt"/>
                        </a:rPr>
                        <a:t>Kendujhar District</a:t>
                      </a:r>
                      <a:endParaRPr lang="en-IN" sz="1400" dirty="0">
                        <a:latin typeface="+mn-lt"/>
                        <a:ea typeface="Calibri" panose="020F0502020204030204" pitchFamily="34" charset="0"/>
                        <a:cs typeface="Calibri" panose="020F0502020204030204" pitchFamily="34" charset="0"/>
                      </a:endParaRPr>
                    </a:p>
                  </a:txBody>
                  <a:tcPr>
                    <a:noFill/>
                  </a:tcPr>
                </a:tc>
                <a:tc>
                  <a:txBody>
                    <a:bodyPr/>
                    <a:lstStyle/>
                    <a:p>
                      <a:r>
                        <a:rPr lang="en-IN" sz="1400" dirty="0">
                          <a:latin typeface="+mn-lt"/>
                        </a:rPr>
                        <a:t>Boula-Nuasahi Igneous complex</a:t>
                      </a:r>
                      <a:endParaRPr lang="en-IN" sz="1400" dirty="0">
                        <a:latin typeface="+mn-lt"/>
                        <a:ea typeface="Calibri" panose="020F0502020204030204" pitchFamily="34" charset="0"/>
                        <a:cs typeface="Calibri" panose="020F0502020204030204" pitchFamily="34" charset="0"/>
                      </a:endParaRPr>
                    </a:p>
                  </a:txBody>
                  <a:tcPr>
                    <a:noFill/>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434201"/>
                  </a:ext>
                </a:extLst>
              </a:tr>
              <a:tr h="576134">
                <a:tc>
                  <a:txBody>
                    <a:bodyPr/>
                    <a:lstStyle/>
                    <a:p>
                      <a:endParaRPr lang="en-IN" sz="1400" dirty="0">
                        <a:latin typeface="+mn-lt"/>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IN" sz="1400" dirty="0">
                          <a:latin typeface="+mn-lt"/>
                        </a:rPr>
                        <a:t>Baleswar District</a:t>
                      </a:r>
                      <a:endParaRPr lang="en-IN" sz="1400" dirty="0">
                        <a:latin typeface="+mn-lt"/>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IN" sz="1400" dirty="0">
                          <a:latin typeface="+mn-lt"/>
                        </a:rPr>
                        <a:t>Bhalukasuni</a:t>
                      </a:r>
                      <a:endParaRPr lang="en-IN" sz="1400" dirty="0">
                        <a:latin typeface="+mn-lt"/>
                        <a:ea typeface="Calibri" panose="020F0502020204030204" pitchFamily="34" charset="0"/>
                        <a:cs typeface="Calibri" panose="020F0502020204030204" pitchFamily="34" charset="0"/>
                      </a:endParaRP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tc vMerge="1">
                  <a:txBody>
                    <a:bodyPr/>
                    <a:lstStyle/>
                    <a:p>
                      <a:endParaRPr lang="en-IN" sz="140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49247339"/>
                  </a:ext>
                </a:extLst>
              </a:tr>
            </a:tbl>
          </a:graphicData>
        </a:graphic>
      </p:graphicFrame>
      <p:sp>
        <p:nvSpPr>
          <p:cNvPr id="5" name="TextBox 4">
            <a:extLst>
              <a:ext uri="{FF2B5EF4-FFF2-40B4-BE49-F238E27FC236}">
                <a16:creationId xmlns:a16="http://schemas.microsoft.com/office/drawing/2014/main" id="{186E146C-B453-F0C8-E1C6-B40EAD822803}"/>
              </a:ext>
            </a:extLst>
          </p:cNvPr>
          <p:cNvSpPr txBox="1"/>
          <p:nvPr/>
        </p:nvSpPr>
        <p:spPr>
          <a:xfrm>
            <a:off x="42428" y="6434458"/>
            <a:ext cx="10337522" cy="230832"/>
          </a:xfrm>
          <a:prstGeom prst="rect">
            <a:avLst/>
          </a:prstGeom>
          <a:noFill/>
        </p:spPr>
        <p:txBody>
          <a:bodyPr wrap="square">
            <a:spAutoFit/>
          </a:bodyPr>
          <a:lstStyle/>
          <a:p>
            <a:r>
              <a:rPr lang="en-IN" sz="900" dirty="0"/>
              <a:t>https://www.odishaminerals.gov.in/Download/geology_mineral_resources_orissa.pdf</a:t>
            </a:r>
          </a:p>
        </p:txBody>
      </p:sp>
    </p:spTree>
    <p:extLst>
      <p:ext uri="{BB962C8B-B14F-4D97-AF65-F5344CB8AC3E}">
        <p14:creationId xmlns:p14="http://schemas.microsoft.com/office/powerpoint/2010/main" val="3262330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1487D-2FE9-FF15-27C3-AD6727105857}"/>
            </a:ext>
          </a:extLst>
        </p:cNvPr>
        <p:cNvGrpSpPr/>
        <p:nvPr/>
      </p:nvGrpSpPr>
      <p:grpSpPr>
        <a:xfrm>
          <a:off x="0" y="0"/>
          <a:ext cx="0" cy="0"/>
          <a:chOff x="0" y="0"/>
          <a:chExt cx="0" cy="0"/>
        </a:xfrm>
      </p:grpSpPr>
      <p:sp>
        <p:nvSpPr>
          <p:cNvPr id="30" name="Slide Number Placeholder 29">
            <a:extLst>
              <a:ext uri="{FF2B5EF4-FFF2-40B4-BE49-F238E27FC236}">
                <a16:creationId xmlns:a16="http://schemas.microsoft.com/office/drawing/2014/main" id="{C03F9217-029E-AF18-0049-B38812131725}"/>
              </a:ext>
            </a:extLst>
          </p:cNvPr>
          <p:cNvSpPr>
            <a:spLocks noGrp="1"/>
          </p:cNvSpPr>
          <p:nvPr>
            <p:ph type="sldNum" sz="quarter" idx="12"/>
          </p:nvPr>
        </p:nvSpPr>
        <p:spPr/>
        <p:txBody>
          <a:bodyPr/>
          <a:lstStyle/>
          <a:p>
            <a:fld id="{9B0F09E7-F10B-4D20-BC7C-C074F7CC874D}" type="slidenum">
              <a:rPr lang="en-IN" smtClean="0"/>
              <a:t>60</a:t>
            </a:fld>
            <a:endParaRPr lang="en-IN"/>
          </a:p>
        </p:txBody>
      </p:sp>
      <p:sp>
        <p:nvSpPr>
          <p:cNvPr id="15" name="TextBox 14">
            <a:extLst>
              <a:ext uri="{FF2B5EF4-FFF2-40B4-BE49-F238E27FC236}">
                <a16:creationId xmlns:a16="http://schemas.microsoft.com/office/drawing/2014/main" id="{C3B23466-2410-E24C-67BF-F1694A01D70E}"/>
              </a:ext>
            </a:extLst>
          </p:cNvPr>
          <p:cNvSpPr txBox="1"/>
          <p:nvPr/>
        </p:nvSpPr>
        <p:spPr>
          <a:xfrm>
            <a:off x="-3905584" y="136525"/>
            <a:ext cx="1466423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b="1">
                <a:solidFill>
                  <a:srgbClr val="0070C0"/>
                </a:solidFill>
                <a:latin typeface="Segoe UI Black" panose="020B0A02040204020203" pitchFamily="34" charset="0"/>
                <a:ea typeface="Segoe UI Black" panose="020B0A02040204020203" pitchFamily="34" charset="0"/>
              </a:rPr>
              <a:t>Infrastructure Preparedness </a:t>
            </a:r>
            <a:endParaRPr kumimoji="0" lang="en-IN" sz="3600" b="1" i="0" u="none" strike="noStrike" kern="1200" cap="none" spc="0" normalizeH="0" baseline="0" noProof="0">
              <a:ln>
                <a:noFill/>
              </a:ln>
              <a:solidFill>
                <a:srgbClr val="0070C0"/>
              </a:solidFill>
              <a:effectLst/>
              <a:uLnTx/>
              <a:uFillTx/>
              <a:latin typeface="Segoe UI Black" panose="020B0A02040204020203" pitchFamily="34" charset="0"/>
              <a:ea typeface="Segoe UI Black" panose="020B0A02040204020203" pitchFamily="34" charset="0"/>
              <a:cs typeface="+mn-cs"/>
            </a:endParaRPr>
          </a:p>
        </p:txBody>
      </p:sp>
      <p:pic>
        <p:nvPicPr>
          <p:cNvPr id="3" name="Picture 2">
            <a:extLst>
              <a:ext uri="{FF2B5EF4-FFF2-40B4-BE49-F238E27FC236}">
                <a16:creationId xmlns:a16="http://schemas.microsoft.com/office/drawing/2014/main" id="{4673B31F-2C4A-1387-D828-D422DFF50B5D}"/>
              </a:ext>
            </a:extLst>
          </p:cNvPr>
          <p:cNvPicPr>
            <a:picLocks noChangeAspect="1"/>
          </p:cNvPicPr>
          <p:nvPr/>
        </p:nvPicPr>
        <p:blipFill>
          <a:blip r:embed="rId2"/>
          <a:stretch>
            <a:fillRect/>
          </a:stretch>
        </p:blipFill>
        <p:spPr>
          <a:xfrm>
            <a:off x="133350" y="1083426"/>
            <a:ext cx="11772900" cy="5272924"/>
          </a:xfrm>
          <a:prstGeom prst="rect">
            <a:avLst/>
          </a:prstGeom>
        </p:spPr>
      </p:pic>
    </p:spTree>
    <p:extLst>
      <p:ext uri="{BB962C8B-B14F-4D97-AF65-F5344CB8AC3E}">
        <p14:creationId xmlns:p14="http://schemas.microsoft.com/office/powerpoint/2010/main" val="37067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2C9C-C549-1C8C-34CE-F71EA30315D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C47523A-422F-0481-DC19-C6B440961B06}"/>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rgbClr val="00B0F0"/>
                </a:solidFill>
              </a:rPr>
              <a:t>Odisha: Steel Industry</a:t>
            </a:r>
          </a:p>
        </p:txBody>
      </p:sp>
      <p:grpSp>
        <p:nvGrpSpPr>
          <p:cNvPr id="9" name="Group 8">
            <a:extLst>
              <a:ext uri="{FF2B5EF4-FFF2-40B4-BE49-F238E27FC236}">
                <a16:creationId xmlns:a16="http://schemas.microsoft.com/office/drawing/2014/main" id="{880DF1FD-D02B-1CD3-A9F5-11E8F3267531}"/>
              </a:ext>
            </a:extLst>
          </p:cNvPr>
          <p:cNvGrpSpPr/>
          <p:nvPr/>
        </p:nvGrpSpPr>
        <p:grpSpPr>
          <a:xfrm>
            <a:off x="6096001" y="1"/>
            <a:ext cx="6194304" cy="3778245"/>
            <a:chOff x="6096001" y="1"/>
            <a:chExt cx="6189381" cy="3929867"/>
          </a:xfrm>
        </p:grpSpPr>
        <p:graphicFrame>
          <p:nvGraphicFramePr>
            <p:cNvPr id="5" name="Chart 4">
              <a:extLst>
                <a:ext uri="{FF2B5EF4-FFF2-40B4-BE49-F238E27FC236}">
                  <a16:creationId xmlns:a16="http://schemas.microsoft.com/office/drawing/2014/main" id="{780B5C98-F0E0-D338-3E11-52ED12D17D24}"/>
                </a:ext>
              </a:extLst>
            </p:cNvPr>
            <p:cNvGraphicFramePr/>
            <p:nvPr>
              <p:extLst>
                <p:ext uri="{D42A27DB-BD31-4B8C-83A1-F6EECF244321}">
                  <p14:modId xmlns:p14="http://schemas.microsoft.com/office/powerpoint/2010/main" val="3452572843"/>
                </p:ext>
              </p:extLst>
            </p:nvPr>
          </p:nvGraphicFramePr>
          <p:xfrm>
            <a:off x="6096001" y="1"/>
            <a:ext cx="6096000" cy="379525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3CBD09D0-1692-60FA-4CC6-365F69EE1AB0}"/>
                </a:ext>
              </a:extLst>
            </p:cNvPr>
            <p:cNvSpPr txBox="1"/>
            <p:nvPr/>
          </p:nvSpPr>
          <p:spPr>
            <a:xfrm>
              <a:off x="6140222" y="3714424"/>
              <a:ext cx="6145160" cy="215444"/>
            </a:xfrm>
            <a:prstGeom prst="rect">
              <a:avLst/>
            </a:prstGeom>
            <a:noFill/>
          </p:spPr>
          <p:txBody>
            <a:bodyPr wrap="square">
              <a:spAutoFit/>
            </a:bodyPr>
            <a:lstStyle/>
            <a:p>
              <a:r>
                <a:rPr lang="en-US" sz="800" dirty="0">
                  <a:hlinkClick r:id="rId4"/>
                </a:rPr>
                <a:t>Department of Steel and Mines, Government of Odisha</a:t>
              </a:r>
              <a:endParaRPr lang="en-IN" sz="800" dirty="0"/>
            </a:p>
          </p:txBody>
        </p:sp>
      </p:grpSp>
      <p:graphicFrame>
        <p:nvGraphicFramePr>
          <p:cNvPr id="10" name="Table 9">
            <a:extLst>
              <a:ext uri="{FF2B5EF4-FFF2-40B4-BE49-F238E27FC236}">
                <a16:creationId xmlns:a16="http://schemas.microsoft.com/office/drawing/2014/main" id="{BBACEB93-F9B7-3EE7-094C-DC8DAEC5541E}"/>
              </a:ext>
            </a:extLst>
          </p:cNvPr>
          <p:cNvGraphicFramePr>
            <a:graphicFrameLocks noGrp="1"/>
          </p:cNvGraphicFramePr>
          <p:nvPr>
            <p:extLst>
              <p:ext uri="{D42A27DB-BD31-4B8C-83A1-F6EECF244321}">
                <p14:modId xmlns:p14="http://schemas.microsoft.com/office/powerpoint/2010/main" val="1250212624"/>
              </p:ext>
            </p:extLst>
          </p:nvPr>
        </p:nvGraphicFramePr>
        <p:xfrm>
          <a:off x="6065985" y="3890997"/>
          <a:ext cx="6096063" cy="2743200"/>
        </p:xfrm>
        <a:graphic>
          <a:graphicData uri="http://schemas.openxmlformats.org/drawingml/2006/table">
            <a:tbl>
              <a:tblPr firstRow="1" bandRow="1">
                <a:tableStyleId>{5C22544A-7EE6-4342-B048-85BDC9FD1C3A}</a:tableStyleId>
              </a:tblPr>
              <a:tblGrid>
                <a:gridCol w="1174657">
                  <a:extLst>
                    <a:ext uri="{9D8B030D-6E8A-4147-A177-3AD203B41FA5}">
                      <a16:colId xmlns:a16="http://schemas.microsoft.com/office/drawing/2014/main" val="949981950"/>
                    </a:ext>
                  </a:extLst>
                </a:gridCol>
                <a:gridCol w="810108">
                  <a:extLst>
                    <a:ext uri="{9D8B030D-6E8A-4147-A177-3AD203B41FA5}">
                      <a16:colId xmlns:a16="http://schemas.microsoft.com/office/drawing/2014/main" val="385721779"/>
                    </a:ext>
                  </a:extLst>
                </a:gridCol>
                <a:gridCol w="850614">
                  <a:extLst>
                    <a:ext uri="{9D8B030D-6E8A-4147-A177-3AD203B41FA5}">
                      <a16:colId xmlns:a16="http://schemas.microsoft.com/office/drawing/2014/main" val="1506865343"/>
                    </a:ext>
                  </a:extLst>
                </a:gridCol>
                <a:gridCol w="708845">
                  <a:extLst>
                    <a:ext uri="{9D8B030D-6E8A-4147-A177-3AD203B41FA5}">
                      <a16:colId xmlns:a16="http://schemas.microsoft.com/office/drawing/2014/main" val="672412707"/>
                    </a:ext>
                  </a:extLst>
                </a:gridCol>
                <a:gridCol w="627834">
                  <a:extLst>
                    <a:ext uri="{9D8B030D-6E8A-4147-A177-3AD203B41FA5}">
                      <a16:colId xmlns:a16="http://schemas.microsoft.com/office/drawing/2014/main" val="2891516886"/>
                    </a:ext>
                  </a:extLst>
                </a:gridCol>
                <a:gridCol w="678465">
                  <a:extLst>
                    <a:ext uri="{9D8B030D-6E8A-4147-A177-3AD203B41FA5}">
                      <a16:colId xmlns:a16="http://schemas.microsoft.com/office/drawing/2014/main" val="2869422006"/>
                    </a:ext>
                  </a:extLst>
                </a:gridCol>
                <a:gridCol w="556949">
                  <a:extLst>
                    <a:ext uri="{9D8B030D-6E8A-4147-A177-3AD203B41FA5}">
                      <a16:colId xmlns:a16="http://schemas.microsoft.com/office/drawing/2014/main" val="2813176283"/>
                    </a:ext>
                  </a:extLst>
                </a:gridCol>
                <a:gridCol w="688591">
                  <a:extLst>
                    <a:ext uri="{9D8B030D-6E8A-4147-A177-3AD203B41FA5}">
                      <a16:colId xmlns:a16="http://schemas.microsoft.com/office/drawing/2014/main" val="4161525449"/>
                    </a:ext>
                  </a:extLst>
                </a:gridCol>
              </a:tblGrid>
              <a:tr h="197695">
                <a:tc gridSpan="8">
                  <a:txBody>
                    <a:bodyPr/>
                    <a:lstStyle/>
                    <a:p>
                      <a:pPr algn="ctr"/>
                      <a:r>
                        <a:rPr lang="en-US" sz="1200" dirty="0"/>
                        <a:t>Production Scenario of Steel, Sponge Iron &amp; Pellets (MMTPA)</a:t>
                      </a:r>
                      <a:endParaRPr lang="en-IN" sz="1200" dirty="0"/>
                    </a:p>
                  </a:txBody>
                  <a:tcPr>
                    <a:solidFill>
                      <a:srgbClr val="0070C0"/>
                    </a:solidFill>
                  </a:tcPr>
                </a:tc>
                <a:tc hMerge="1">
                  <a:txBody>
                    <a:bodyPr/>
                    <a:lstStyle/>
                    <a:p>
                      <a:pPr algn="ctr"/>
                      <a:endParaRPr lang="en-IN" sz="1200"/>
                    </a:p>
                  </a:txBody>
                  <a:tcPr/>
                </a:tc>
                <a:tc hMerge="1">
                  <a:txBody>
                    <a:bodyPr/>
                    <a:lstStyle/>
                    <a:p>
                      <a:pPr algn="ctr"/>
                      <a:endParaRPr lang="en-IN" sz="1200"/>
                    </a:p>
                  </a:txBody>
                  <a:tcPr/>
                </a:tc>
                <a:tc hMerge="1">
                  <a:txBody>
                    <a:bodyPr/>
                    <a:lstStyle/>
                    <a:p>
                      <a:pPr algn="ctr"/>
                      <a:endParaRPr lang="en-IN" sz="1200"/>
                    </a:p>
                  </a:txBody>
                  <a:tcPr/>
                </a:tc>
                <a:tc hMerge="1">
                  <a:txBody>
                    <a:bodyPr/>
                    <a:lstStyle/>
                    <a:p>
                      <a:pPr algn="ctr"/>
                      <a:endParaRPr lang="en-IN" sz="1200"/>
                    </a:p>
                  </a:txBody>
                  <a:tcPr/>
                </a:tc>
                <a:tc hMerge="1">
                  <a:txBody>
                    <a:bodyPr/>
                    <a:lstStyle/>
                    <a:p>
                      <a:pPr algn="ctr"/>
                      <a:endParaRPr lang="en-IN" sz="1200"/>
                    </a:p>
                  </a:txBody>
                  <a:tcPr/>
                </a:tc>
                <a:tc hMerge="1">
                  <a:txBody>
                    <a:bodyPr/>
                    <a:lstStyle/>
                    <a:p>
                      <a:pPr algn="ctr"/>
                      <a:endParaRPr lang="en-IN" sz="1200"/>
                    </a:p>
                  </a:txBody>
                  <a:tcPr/>
                </a:tc>
                <a:tc hMerge="1">
                  <a:txBody>
                    <a:bodyPr/>
                    <a:lstStyle/>
                    <a:p>
                      <a:pPr algn="ctr"/>
                      <a:endParaRPr lang="en-IN" sz="1200"/>
                    </a:p>
                  </a:txBody>
                  <a:tcPr>
                    <a:solidFill>
                      <a:srgbClr val="0070C0"/>
                    </a:solidFill>
                  </a:tcPr>
                </a:tc>
                <a:extLst>
                  <a:ext uri="{0D108BD9-81ED-4DB2-BD59-A6C34878D82A}">
                    <a16:rowId xmlns:a16="http://schemas.microsoft.com/office/drawing/2014/main" val="3302689111"/>
                  </a:ext>
                </a:extLst>
              </a:tr>
              <a:tr h="197695">
                <a:tc gridSpan="8">
                  <a:txBody>
                    <a:bodyPr/>
                    <a:lstStyle/>
                    <a:p>
                      <a:pPr algn="r"/>
                      <a:endParaRPr lang="en-IN" sz="1200" dirty="0"/>
                    </a:p>
                  </a:txBody>
                  <a:tcPr>
                    <a:noFill/>
                  </a:tcPr>
                </a:tc>
                <a:tc hMerge="1">
                  <a:txBody>
                    <a:bodyPr/>
                    <a:lstStyle/>
                    <a:p>
                      <a:pPr algn="ctr"/>
                      <a:endParaRPr lang="en-IN" sz="1200"/>
                    </a:p>
                  </a:txBody>
                  <a:tcPr/>
                </a:tc>
                <a:tc hMerge="1">
                  <a:txBody>
                    <a:bodyPr/>
                    <a:lstStyle/>
                    <a:p>
                      <a:pPr algn="ctr"/>
                      <a:endParaRPr lang="en-IN" sz="1200"/>
                    </a:p>
                  </a:txBody>
                  <a:tcPr/>
                </a:tc>
                <a:tc hMerge="1">
                  <a:txBody>
                    <a:bodyPr/>
                    <a:lstStyle/>
                    <a:p>
                      <a:pPr algn="ctr"/>
                      <a:endParaRPr lang="en-IN" sz="1200"/>
                    </a:p>
                  </a:txBody>
                  <a:tcPr/>
                </a:tc>
                <a:tc hMerge="1">
                  <a:txBody>
                    <a:bodyPr/>
                    <a:lstStyle/>
                    <a:p>
                      <a:pPr algn="ctr"/>
                      <a:endParaRPr lang="en-IN" sz="1200"/>
                    </a:p>
                  </a:txBody>
                  <a:tcPr/>
                </a:tc>
                <a:tc hMerge="1">
                  <a:txBody>
                    <a:bodyPr/>
                    <a:lstStyle/>
                    <a:p>
                      <a:pPr algn="ctr"/>
                      <a:endParaRPr lang="en-IN" sz="1200"/>
                    </a:p>
                  </a:txBody>
                  <a:tcPr/>
                </a:tc>
                <a:tc hMerge="1">
                  <a:txBody>
                    <a:bodyPr/>
                    <a:lstStyle/>
                    <a:p>
                      <a:pPr algn="ctr"/>
                      <a:endParaRPr lang="en-IN" sz="1200"/>
                    </a:p>
                  </a:txBody>
                  <a:tcPr/>
                </a:tc>
                <a:tc hMerge="1">
                  <a:txBody>
                    <a:bodyPr/>
                    <a:lstStyle/>
                    <a:p>
                      <a:pPr algn="r"/>
                      <a:endParaRPr lang="en-IN" sz="1200"/>
                    </a:p>
                  </a:txBody>
                  <a:tcPr>
                    <a:noFill/>
                  </a:tcPr>
                </a:tc>
                <a:extLst>
                  <a:ext uri="{0D108BD9-81ED-4DB2-BD59-A6C34878D82A}">
                    <a16:rowId xmlns:a16="http://schemas.microsoft.com/office/drawing/2014/main" val="1534827460"/>
                  </a:ext>
                </a:extLst>
              </a:tr>
              <a:tr h="197695">
                <a:tc>
                  <a:txBody>
                    <a:bodyPr/>
                    <a:lstStyle/>
                    <a:p>
                      <a:r>
                        <a:rPr lang="en-IN" sz="1200" b="0" dirty="0"/>
                        <a:t>Production </a:t>
                      </a:r>
                    </a:p>
                  </a:txBody>
                  <a:tcPr>
                    <a:solidFill>
                      <a:schemeClr val="accent1">
                        <a:lumMod val="20000"/>
                        <a:lumOff val="80000"/>
                      </a:schemeClr>
                    </a:solidFill>
                  </a:tcPr>
                </a:tc>
                <a:tc>
                  <a:txBody>
                    <a:bodyPr/>
                    <a:lstStyle/>
                    <a:p>
                      <a:pPr algn="ctr"/>
                      <a:r>
                        <a:rPr lang="en-IN" sz="1200" b="0" dirty="0"/>
                        <a:t>Approved Capacity</a:t>
                      </a:r>
                    </a:p>
                  </a:txBody>
                  <a:tcPr>
                    <a:solidFill>
                      <a:schemeClr val="accent1">
                        <a:lumMod val="20000"/>
                        <a:lumOff val="80000"/>
                      </a:schemeClr>
                    </a:solidFill>
                  </a:tcPr>
                </a:tc>
                <a:tc>
                  <a:txBody>
                    <a:bodyPr/>
                    <a:lstStyle/>
                    <a:p>
                      <a:pPr algn="ctr"/>
                      <a:r>
                        <a:rPr lang="en-IN" sz="1200" b="0" dirty="0"/>
                        <a:t>Installed Capacity</a:t>
                      </a:r>
                    </a:p>
                  </a:txBody>
                  <a:tcPr>
                    <a:solidFill>
                      <a:schemeClr val="accent1">
                        <a:lumMod val="20000"/>
                        <a:lumOff val="80000"/>
                      </a:schemeClr>
                    </a:solidFill>
                  </a:tcPr>
                </a:tc>
                <a:tc>
                  <a:txBody>
                    <a:bodyPr/>
                    <a:lstStyle/>
                    <a:p>
                      <a:pPr algn="ctr"/>
                      <a:r>
                        <a:rPr lang="en-IN" sz="1200" b="0" dirty="0"/>
                        <a:t>FY 19</a:t>
                      </a:r>
                    </a:p>
                  </a:txBody>
                  <a:tcPr>
                    <a:solidFill>
                      <a:schemeClr val="accent1">
                        <a:lumMod val="20000"/>
                        <a:lumOff val="80000"/>
                      </a:schemeClr>
                    </a:solidFill>
                  </a:tcPr>
                </a:tc>
                <a:tc>
                  <a:txBody>
                    <a:bodyPr/>
                    <a:lstStyle/>
                    <a:p>
                      <a:pPr algn="ctr"/>
                      <a:r>
                        <a:rPr lang="en-IN" sz="1200" b="0" dirty="0"/>
                        <a:t>FY 20</a:t>
                      </a:r>
                    </a:p>
                  </a:txBody>
                  <a:tcPr>
                    <a:solidFill>
                      <a:schemeClr val="accent1">
                        <a:lumMod val="20000"/>
                        <a:lumOff val="80000"/>
                      </a:schemeClr>
                    </a:solidFill>
                  </a:tcPr>
                </a:tc>
                <a:tc>
                  <a:txBody>
                    <a:bodyPr/>
                    <a:lstStyle/>
                    <a:p>
                      <a:pPr algn="ctr"/>
                      <a:r>
                        <a:rPr lang="en-IN" sz="1200" b="0" dirty="0"/>
                        <a:t>FY 21</a:t>
                      </a:r>
                    </a:p>
                  </a:txBody>
                  <a:tcPr>
                    <a:solidFill>
                      <a:schemeClr val="accent1">
                        <a:lumMod val="20000"/>
                        <a:lumOff val="80000"/>
                      </a:schemeClr>
                    </a:solidFill>
                  </a:tcPr>
                </a:tc>
                <a:tc>
                  <a:txBody>
                    <a:bodyPr/>
                    <a:lstStyle/>
                    <a:p>
                      <a:pPr algn="ctr"/>
                      <a:r>
                        <a:rPr lang="en-IN" sz="1200" b="0" dirty="0"/>
                        <a:t>FY 22</a:t>
                      </a:r>
                    </a:p>
                  </a:txBody>
                  <a:tcPr>
                    <a:solidFill>
                      <a:schemeClr val="accent1">
                        <a:lumMod val="20000"/>
                        <a:lumOff val="80000"/>
                      </a:schemeClr>
                    </a:solidFill>
                  </a:tcPr>
                </a:tc>
                <a:tc>
                  <a:txBody>
                    <a:bodyPr/>
                    <a:lstStyle/>
                    <a:p>
                      <a:pPr algn="ctr"/>
                      <a:r>
                        <a:rPr lang="en-IN" sz="1200" b="0" dirty="0"/>
                        <a:t>FY 23</a:t>
                      </a:r>
                    </a:p>
                  </a:txBody>
                  <a:tcPr>
                    <a:solidFill>
                      <a:schemeClr val="accent1">
                        <a:lumMod val="20000"/>
                        <a:lumOff val="80000"/>
                      </a:schemeClr>
                    </a:solidFill>
                  </a:tcPr>
                </a:tc>
                <a:extLst>
                  <a:ext uri="{0D108BD9-81ED-4DB2-BD59-A6C34878D82A}">
                    <a16:rowId xmlns:a16="http://schemas.microsoft.com/office/drawing/2014/main" val="4280192468"/>
                  </a:ext>
                </a:extLst>
              </a:tr>
              <a:tr h="197695">
                <a:tc>
                  <a:txBody>
                    <a:bodyPr/>
                    <a:lstStyle/>
                    <a:p>
                      <a:r>
                        <a:rPr lang="en-IN" sz="1200" dirty="0"/>
                        <a:t>Steel by MOU Plants</a:t>
                      </a:r>
                    </a:p>
                  </a:txBody>
                  <a:tcPr>
                    <a:noFill/>
                  </a:tcPr>
                </a:tc>
                <a:tc>
                  <a:txBody>
                    <a:bodyPr/>
                    <a:lstStyle/>
                    <a:p>
                      <a:pPr algn="ctr"/>
                      <a:r>
                        <a:rPr lang="en-IN" sz="1200" dirty="0"/>
                        <a:t>134</a:t>
                      </a:r>
                    </a:p>
                  </a:txBody>
                  <a:tcPr>
                    <a:noFill/>
                  </a:tcPr>
                </a:tc>
                <a:tc>
                  <a:txBody>
                    <a:bodyPr/>
                    <a:lstStyle/>
                    <a:p>
                      <a:pPr algn="ctr"/>
                      <a:r>
                        <a:rPr lang="en-IN" sz="1200" dirty="0"/>
                        <a:t>25 27</a:t>
                      </a:r>
                    </a:p>
                  </a:txBody>
                  <a:tcPr>
                    <a:noFill/>
                  </a:tcPr>
                </a:tc>
                <a:tc>
                  <a:txBody>
                    <a:bodyPr/>
                    <a:lstStyle/>
                    <a:p>
                      <a:pPr algn="ctr"/>
                      <a:r>
                        <a:rPr lang="en-IN" sz="1200" dirty="0"/>
                        <a:t>14 04</a:t>
                      </a:r>
                    </a:p>
                  </a:txBody>
                  <a:tcPr>
                    <a:noFill/>
                  </a:tcPr>
                </a:tc>
                <a:tc>
                  <a:txBody>
                    <a:bodyPr/>
                    <a:lstStyle/>
                    <a:p>
                      <a:pPr algn="ctr"/>
                      <a:r>
                        <a:rPr lang="en-IN" sz="1200" dirty="0"/>
                        <a:t>15 03</a:t>
                      </a:r>
                    </a:p>
                  </a:txBody>
                  <a:tcPr>
                    <a:noFill/>
                  </a:tcPr>
                </a:tc>
                <a:tc>
                  <a:txBody>
                    <a:bodyPr/>
                    <a:lstStyle/>
                    <a:p>
                      <a:pPr algn="ctr"/>
                      <a:r>
                        <a:rPr lang="en-IN" sz="1200" dirty="0"/>
                        <a:t>16 10</a:t>
                      </a:r>
                    </a:p>
                  </a:txBody>
                  <a:tcPr>
                    <a:noFill/>
                  </a:tcPr>
                </a:tc>
                <a:tc>
                  <a:txBody>
                    <a:bodyPr/>
                    <a:lstStyle/>
                    <a:p>
                      <a:pPr algn="ctr"/>
                      <a:r>
                        <a:rPr lang="en-IN" sz="1200" dirty="0"/>
                        <a:t>18 73</a:t>
                      </a:r>
                    </a:p>
                  </a:txBody>
                  <a:tcPr>
                    <a:noFill/>
                  </a:tcPr>
                </a:tc>
                <a:tc>
                  <a:txBody>
                    <a:bodyPr/>
                    <a:lstStyle/>
                    <a:p>
                      <a:pPr algn="ctr"/>
                      <a:r>
                        <a:rPr lang="en-IN" sz="1200" dirty="0"/>
                        <a:t>19 74</a:t>
                      </a:r>
                    </a:p>
                  </a:txBody>
                  <a:tcPr>
                    <a:noFill/>
                  </a:tcPr>
                </a:tc>
                <a:extLst>
                  <a:ext uri="{0D108BD9-81ED-4DB2-BD59-A6C34878D82A}">
                    <a16:rowId xmlns:a16="http://schemas.microsoft.com/office/drawing/2014/main" val="856366339"/>
                  </a:ext>
                </a:extLst>
              </a:tr>
              <a:tr h="197695">
                <a:tc>
                  <a:txBody>
                    <a:bodyPr/>
                    <a:lstStyle/>
                    <a:p>
                      <a:r>
                        <a:rPr lang="en-IN" sz="1200" dirty="0"/>
                        <a:t>Steel by Non MOU Plants</a:t>
                      </a:r>
                    </a:p>
                  </a:txBody>
                  <a:tcPr>
                    <a:solidFill>
                      <a:schemeClr val="accent1">
                        <a:lumMod val="20000"/>
                        <a:lumOff val="80000"/>
                      </a:schemeClr>
                    </a:solidFill>
                  </a:tcPr>
                </a:tc>
                <a:tc>
                  <a:txBody>
                    <a:bodyPr/>
                    <a:lstStyle/>
                    <a:p>
                      <a:pPr algn="ctr"/>
                      <a:r>
                        <a:rPr lang="en-IN" sz="1200" dirty="0"/>
                        <a:t>51</a:t>
                      </a:r>
                    </a:p>
                  </a:txBody>
                  <a:tcPr>
                    <a:solidFill>
                      <a:schemeClr val="accent1">
                        <a:lumMod val="20000"/>
                        <a:lumOff val="80000"/>
                      </a:schemeClr>
                    </a:solidFill>
                  </a:tcPr>
                </a:tc>
                <a:tc>
                  <a:txBody>
                    <a:bodyPr/>
                    <a:lstStyle/>
                    <a:p>
                      <a:pPr algn="ctr"/>
                      <a:r>
                        <a:rPr lang="en-IN" sz="1200" dirty="0"/>
                        <a:t>7 86</a:t>
                      </a:r>
                    </a:p>
                  </a:txBody>
                  <a:tcPr>
                    <a:solidFill>
                      <a:schemeClr val="accent1">
                        <a:lumMod val="20000"/>
                        <a:lumOff val="80000"/>
                      </a:schemeClr>
                    </a:solidFill>
                  </a:tcPr>
                </a:tc>
                <a:tc>
                  <a:txBody>
                    <a:bodyPr/>
                    <a:lstStyle/>
                    <a:p>
                      <a:pPr algn="ctr"/>
                      <a:r>
                        <a:rPr lang="en-IN" sz="1200" dirty="0"/>
                        <a:t>5 23</a:t>
                      </a:r>
                    </a:p>
                  </a:txBody>
                  <a:tcPr>
                    <a:solidFill>
                      <a:schemeClr val="accent1">
                        <a:lumMod val="20000"/>
                        <a:lumOff val="80000"/>
                      </a:schemeClr>
                    </a:solidFill>
                  </a:tcPr>
                </a:tc>
                <a:tc>
                  <a:txBody>
                    <a:bodyPr/>
                    <a:lstStyle/>
                    <a:p>
                      <a:pPr algn="ctr"/>
                      <a:r>
                        <a:rPr lang="en-IN" sz="1200" dirty="0"/>
                        <a:t>4 62</a:t>
                      </a:r>
                    </a:p>
                  </a:txBody>
                  <a:tcPr>
                    <a:solidFill>
                      <a:schemeClr val="accent1">
                        <a:lumMod val="20000"/>
                        <a:lumOff val="80000"/>
                      </a:schemeClr>
                    </a:solidFill>
                  </a:tcPr>
                </a:tc>
                <a:tc>
                  <a:txBody>
                    <a:bodyPr/>
                    <a:lstStyle/>
                    <a:p>
                      <a:pPr algn="ctr"/>
                      <a:r>
                        <a:rPr lang="en-IN" sz="1200" dirty="0"/>
                        <a:t>4 40</a:t>
                      </a:r>
                    </a:p>
                  </a:txBody>
                  <a:tcPr>
                    <a:solidFill>
                      <a:schemeClr val="accent1">
                        <a:lumMod val="20000"/>
                        <a:lumOff val="80000"/>
                      </a:schemeClr>
                    </a:solidFill>
                  </a:tcPr>
                </a:tc>
                <a:tc>
                  <a:txBody>
                    <a:bodyPr/>
                    <a:lstStyle/>
                    <a:p>
                      <a:pPr algn="ctr"/>
                      <a:r>
                        <a:rPr lang="en-IN" sz="1200" dirty="0"/>
                        <a:t>4 99</a:t>
                      </a:r>
                    </a:p>
                  </a:txBody>
                  <a:tcPr>
                    <a:solidFill>
                      <a:schemeClr val="accent1">
                        <a:lumMod val="20000"/>
                        <a:lumOff val="80000"/>
                      </a:schemeClr>
                    </a:solidFill>
                  </a:tcPr>
                </a:tc>
                <a:tc>
                  <a:txBody>
                    <a:bodyPr/>
                    <a:lstStyle/>
                    <a:p>
                      <a:pPr algn="ctr"/>
                      <a:r>
                        <a:rPr lang="en-IN" sz="1200" dirty="0"/>
                        <a:t>5 39</a:t>
                      </a:r>
                    </a:p>
                  </a:txBody>
                  <a:tcPr>
                    <a:solidFill>
                      <a:schemeClr val="accent1">
                        <a:lumMod val="20000"/>
                        <a:lumOff val="80000"/>
                      </a:schemeClr>
                    </a:solidFill>
                  </a:tcPr>
                </a:tc>
                <a:extLst>
                  <a:ext uri="{0D108BD9-81ED-4DB2-BD59-A6C34878D82A}">
                    <a16:rowId xmlns:a16="http://schemas.microsoft.com/office/drawing/2014/main" val="593229664"/>
                  </a:ext>
                </a:extLst>
              </a:tr>
              <a:tr h="197695">
                <a:tc>
                  <a:txBody>
                    <a:bodyPr/>
                    <a:lstStyle/>
                    <a:p>
                      <a:r>
                        <a:rPr lang="en-IN" sz="1200" dirty="0"/>
                        <a:t>Steel</a:t>
                      </a:r>
                    </a:p>
                  </a:txBody>
                  <a:tcPr>
                    <a:noFill/>
                  </a:tcPr>
                </a:tc>
                <a:tc>
                  <a:txBody>
                    <a:bodyPr/>
                    <a:lstStyle/>
                    <a:p>
                      <a:pPr algn="ctr"/>
                      <a:r>
                        <a:rPr lang="en-IN" sz="1200" dirty="0"/>
                        <a:t>185</a:t>
                      </a:r>
                    </a:p>
                  </a:txBody>
                  <a:tcPr>
                    <a:noFill/>
                  </a:tcPr>
                </a:tc>
                <a:tc>
                  <a:txBody>
                    <a:bodyPr/>
                    <a:lstStyle/>
                    <a:p>
                      <a:pPr algn="ctr"/>
                      <a:r>
                        <a:rPr lang="en-IN" sz="1200" dirty="0"/>
                        <a:t>33 13</a:t>
                      </a:r>
                    </a:p>
                  </a:txBody>
                  <a:tcPr>
                    <a:noFill/>
                  </a:tcPr>
                </a:tc>
                <a:tc>
                  <a:txBody>
                    <a:bodyPr/>
                    <a:lstStyle/>
                    <a:p>
                      <a:pPr algn="ctr"/>
                      <a:r>
                        <a:rPr lang="en-IN" sz="1200" dirty="0"/>
                        <a:t>19 27</a:t>
                      </a:r>
                    </a:p>
                  </a:txBody>
                  <a:tcPr>
                    <a:noFill/>
                  </a:tcPr>
                </a:tc>
                <a:tc>
                  <a:txBody>
                    <a:bodyPr/>
                    <a:lstStyle/>
                    <a:p>
                      <a:pPr algn="ctr"/>
                      <a:r>
                        <a:rPr lang="en-IN" sz="1200" dirty="0"/>
                        <a:t>19 65</a:t>
                      </a:r>
                    </a:p>
                  </a:txBody>
                  <a:tcPr>
                    <a:noFill/>
                  </a:tcPr>
                </a:tc>
                <a:tc>
                  <a:txBody>
                    <a:bodyPr/>
                    <a:lstStyle/>
                    <a:p>
                      <a:pPr algn="ctr"/>
                      <a:r>
                        <a:rPr lang="en-IN" sz="1200" dirty="0"/>
                        <a:t>20 50</a:t>
                      </a:r>
                    </a:p>
                  </a:txBody>
                  <a:tcPr>
                    <a:noFill/>
                  </a:tcPr>
                </a:tc>
                <a:tc>
                  <a:txBody>
                    <a:bodyPr/>
                    <a:lstStyle/>
                    <a:p>
                      <a:pPr algn="ctr"/>
                      <a:r>
                        <a:rPr lang="en-IN" sz="1200" dirty="0"/>
                        <a:t>23 72</a:t>
                      </a:r>
                    </a:p>
                  </a:txBody>
                  <a:tcPr>
                    <a:noFill/>
                  </a:tcPr>
                </a:tc>
                <a:tc>
                  <a:txBody>
                    <a:bodyPr/>
                    <a:lstStyle/>
                    <a:p>
                      <a:pPr algn="ctr"/>
                      <a:r>
                        <a:rPr lang="en-IN" sz="1200" dirty="0"/>
                        <a:t>25 12</a:t>
                      </a:r>
                    </a:p>
                  </a:txBody>
                  <a:tcPr>
                    <a:noFill/>
                  </a:tcPr>
                </a:tc>
                <a:extLst>
                  <a:ext uri="{0D108BD9-81ED-4DB2-BD59-A6C34878D82A}">
                    <a16:rowId xmlns:a16="http://schemas.microsoft.com/office/drawing/2014/main" val="3408630994"/>
                  </a:ext>
                </a:extLst>
              </a:tr>
              <a:tr h="197695">
                <a:tc>
                  <a:txBody>
                    <a:bodyPr/>
                    <a:lstStyle/>
                    <a:p>
                      <a:r>
                        <a:rPr lang="en-IN" sz="1200" dirty="0"/>
                        <a:t>Sponge Iron</a:t>
                      </a:r>
                    </a:p>
                  </a:txBody>
                  <a:tcPr>
                    <a:solidFill>
                      <a:schemeClr val="accent1">
                        <a:lumMod val="20000"/>
                        <a:lumOff val="80000"/>
                      </a:schemeClr>
                    </a:solidFill>
                  </a:tcPr>
                </a:tc>
                <a:tc>
                  <a:txBody>
                    <a:bodyPr/>
                    <a:lstStyle/>
                    <a:p>
                      <a:pPr algn="ctr"/>
                      <a:r>
                        <a:rPr lang="en-IN" sz="1200" dirty="0"/>
                        <a:t>-</a:t>
                      </a:r>
                    </a:p>
                  </a:txBody>
                  <a:tcPr>
                    <a:solidFill>
                      <a:schemeClr val="accent1">
                        <a:lumMod val="20000"/>
                        <a:lumOff val="80000"/>
                      </a:schemeClr>
                    </a:solidFill>
                  </a:tcPr>
                </a:tc>
                <a:tc>
                  <a:txBody>
                    <a:bodyPr/>
                    <a:lstStyle/>
                    <a:p>
                      <a:pPr algn="ctr"/>
                      <a:r>
                        <a:rPr lang="en-IN" sz="1200" dirty="0"/>
                        <a:t>15 29*</a:t>
                      </a:r>
                    </a:p>
                  </a:txBody>
                  <a:tcPr>
                    <a:solidFill>
                      <a:schemeClr val="accent1">
                        <a:lumMod val="20000"/>
                        <a:lumOff val="80000"/>
                      </a:schemeClr>
                    </a:solidFill>
                  </a:tcPr>
                </a:tc>
                <a:tc>
                  <a:txBody>
                    <a:bodyPr/>
                    <a:lstStyle/>
                    <a:p>
                      <a:pPr algn="ctr"/>
                      <a:r>
                        <a:rPr lang="en-IN" sz="1200" dirty="0"/>
                        <a:t>6 82</a:t>
                      </a:r>
                    </a:p>
                  </a:txBody>
                  <a:tcPr>
                    <a:solidFill>
                      <a:schemeClr val="accent1">
                        <a:lumMod val="20000"/>
                        <a:lumOff val="80000"/>
                      </a:schemeClr>
                    </a:solidFill>
                  </a:tcPr>
                </a:tc>
                <a:tc>
                  <a:txBody>
                    <a:bodyPr/>
                    <a:lstStyle/>
                    <a:p>
                      <a:pPr algn="ctr"/>
                      <a:r>
                        <a:rPr lang="en-IN" sz="1200" dirty="0"/>
                        <a:t>7 67</a:t>
                      </a:r>
                    </a:p>
                  </a:txBody>
                  <a:tcPr>
                    <a:solidFill>
                      <a:schemeClr val="accent1">
                        <a:lumMod val="20000"/>
                        <a:lumOff val="80000"/>
                      </a:schemeClr>
                    </a:solidFill>
                  </a:tcPr>
                </a:tc>
                <a:tc>
                  <a:txBody>
                    <a:bodyPr/>
                    <a:lstStyle/>
                    <a:p>
                      <a:pPr algn="ctr"/>
                      <a:r>
                        <a:rPr lang="en-IN" sz="1200" dirty="0"/>
                        <a:t>7 87</a:t>
                      </a:r>
                    </a:p>
                  </a:txBody>
                  <a:tcPr>
                    <a:solidFill>
                      <a:schemeClr val="accent1">
                        <a:lumMod val="20000"/>
                        <a:lumOff val="80000"/>
                      </a:schemeClr>
                    </a:solidFill>
                  </a:tcPr>
                </a:tc>
                <a:tc>
                  <a:txBody>
                    <a:bodyPr/>
                    <a:lstStyle/>
                    <a:p>
                      <a:pPr algn="ctr"/>
                      <a:r>
                        <a:rPr lang="en-IN" sz="1200" dirty="0"/>
                        <a:t>9 74</a:t>
                      </a:r>
                    </a:p>
                  </a:txBody>
                  <a:tcPr>
                    <a:solidFill>
                      <a:schemeClr val="accent1">
                        <a:lumMod val="20000"/>
                        <a:lumOff val="80000"/>
                      </a:schemeClr>
                    </a:solidFill>
                  </a:tcPr>
                </a:tc>
                <a:tc>
                  <a:txBody>
                    <a:bodyPr/>
                    <a:lstStyle/>
                    <a:p>
                      <a:pPr algn="ctr"/>
                      <a:r>
                        <a:rPr lang="en-IN" sz="1200" dirty="0"/>
                        <a:t>10 96</a:t>
                      </a:r>
                    </a:p>
                  </a:txBody>
                  <a:tcPr>
                    <a:solidFill>
                      <a:schemeClr val="accent1">
                        <a:lumMod val="20000"/>
                        <a:lumOff val="80000"/>
                      </a:schemeClr>
                    </a:solidFill>
                  </a:tcPr>
                </a:tc>
                <a:extLst>
                  <a:ext uri="{0D108BD9-81ED-4DB2-BD59-A6C34878D82A}">
                    <a16:rowId xmlns:a16="http://schemas.microsoft.com/office/drawing/2014/main" val="1300686752"/>
                  </a:ext>
                </a:extLst>
              </a:tr>
              <a:tr h="197695">
                <a:tc>
                  <a:txBody>
                    <a:bodyPr/>
                    <a:lstStyle/>
                    <a:p>
                      <a:r>
                        <a:rPr lang="en-IN" sz="1200" dirty="0"/>
                        <a:t>Pellet</a:t>
                      </a:r>
                    </a:p>
                  </a:txBody>
                  <a:tcPr>
                    <a:noFill/>
                  </a:tcPr>
                </a:tc>
                <a:tc>
                  <a:txBody>
                    <a:bodyPr/>
                    <a:lstStyle/>
                    <a:p>
                      <a:pPr algn="ctr"/>
                      <a:r>
                        <a:rPr lang="en-IN" sz="1200" dirty="0"/>
                        <a:t>45 30</a:t>
                      </a:r>
                    </a:p>
                  </a:txBody>
                  <a:tcPr>
                    <a:noFill/>
                  </a:tcPr>
                </a:tc>
                <a:tc>
                  <a:txBody>
                    <a:bodyPr/>
                    <a:lstStyle/>
                    <a:p>
                      <a:pPr algn="ctr"/>
                      <a:r>
                        <a:rPr lang="en-IN" sz="1200" dirty="0"/>
                        <a:t>35 80</a:t>
                      </a:r>
                    </a:p>
                  </a:txBody>
                  <a:tcPr>
                    <a:noFill/>
                  </a:tcPr>
                </a:tc>
                <a:tc>
                  <a:txBody>
                    <a:bodyPr/>
                    <a:lstStyle/>
                    <a:p>
                      <a:pPr algn="ctr"/>
                      <a:r>
                        <a:rPr lang="en-IN" sz="1200" dirty="0"/>
                        <a:t>19 89</a:t>
                      </a:r>
                    </a:p>
                  </a:txBody>
                  <a:tcPr>
                    <a:noFill/>
                  </a:tcPr>
                </a:tc>
                <a:tc>
                  <a:txBody>
                    <a:bodyPr/>
                    <a:lstStyle/>
                    <a:p>
                      <a:pPr algn="ctr"/>
                      <a:r>
                        <a:rPr lang="en-IN" sz="1200" dirty="0"/>
                        <a:t>22 34</a:t>
                      </a:r>
                    </a:p>
                  </a:txBody>
                  <a:tcPr>
                    <a:noFill/>
                  </a:tcPr>
                </a:tc>
                <a:tc>
                  <a:txBody>
                    <a:bodyPr/>
                    <a:lstStyle/>
                    <a:p>
                      <a:pPr algn="ctr"/>
                      <a:r>
                        <a:rPr lang="en-IN" sz="1200" dirty="0"/>
                        <a:t>22 87</a:t>
                      </a:r>
                    </a:p>
                  </a:txBody>
                  <a:tcPr>
                    <a:noFill/>
                  </a:tcPr>
                </a:tc>
                <a:tc>
                  <a:txBody>
                    <a:bodyPr/>
                    <a:lstStyle/>
                    <a:p>
                      <a:pPr algn="ctr"/>
                      <a:r>
                        <a:rPr lang="en-IN" sz="1200" dirty="0"/>
                        <a:t>25 77</a:t>
                      </a:r>
                    </a:p>
                  </a:txBody>
                  <a:tcPr>
                    <a:noFill/>
                  </a:tcPr>
                </a:tc>
                <a:tc>
                  <a:txBody>
                    <a:bodyPr/>
                    <a:lstStyle/>
                    <a:p>
                      <a:pPr algn="ctr"/>
                      <a:r>
                        <a:rPr lang="en-IN" sz="1200" dirty="0"/>
                        <a:t>28 07</a:t>
                      </a:r>
                    </a:p>
                  </a:txBody>
                  <a:tcPr>
                    <a:noFill/>
                  </a:tcPr>
                </a:tc>
                <a:extLst>
                  <a:ext uri="{0D108BD9-81ED-4DB2-BD59-A6C34878D82A}">
                    <a16:rowId xmlns:a16="http://schemas.microsoft.com/office/drawing/2014/main" val="2612082193"/>
                  </a:ext>
                </a:extLst>
              </a:tr>
            </a:tbl>
          </a:graphicData>
        </a:graphic>
      </p:graphicFrame>
      <p:sp>
        <p:nvSpPr>
          <p:cNvPr id="14" name="TextBox 13">
            <a:extLst>
              <a:ext uri="{FF2B5EF4-FFF2-40B4-BE49-F238E27FC236}">
                <a16:creationId xmlns:a16="http://schemas.microsoft.com/office/drawing/2014/main" id="{2FBC6117-8AD1-1CAA-1FF0-07E603813EB2}"/>
              </a:ext>
            </a:extLst>
          </p:cNvPr>
          <p:cNvSpPr txBox="1"/>
          <p:nvPr/>
        </p:nvSpPr>
        <p:spPr>
          <a:xfrm>
            <a:off x="6120578" y="6634197"/>
            <a:ext cx="6189406" cy="246221"/>
          </a:xfrm>
          <a:prstGeom prst="rect">
            <a:avLst/>
          </a:prstGeom>
          <a:noFill/>
        </p:spPr>
        <p:txBody>
          <a:bodyPr wrap="square">
            <a:spAutoFit/>
          </a:bodyPr>
          <a:lstStyle/>
          <a:p>
            <a:r>
              <a:rPr lang="en-IN" sz="1000" dirty="0">
                <a:hlinkClick r:id="rId5"/>
              </a:rPr>
              <a:t>viewdocument ashx</a:t>
            </a:r>
            <a:endParaRPr lang="en-IN" sz="1000" dirty="0"/>
          </a:p>
        </p:txBody>
      </p:sp>
      <p:graphicFrame>
        <p:nvGraphicFramePr>
          <p:cNvPr id="6" name="Table 5">
            <a:extLst>
              <a:ext uri="{FF2B5EF4-FFF2-40B4-BE49-F238E27FC236}">
                <a16:creationId xmlns:a16="http://schemas.microsoft.com/office/drawing/2014/main" id="{B99CCF3F-4E69-7155-932E-9285A92385B4}"/>
              </a:ext>
            </a:extLst>
          </p:cNvPr>
          <p:cNvGraphicFramePr>
            <a:graphicFrameLocks noGrp="1"/>
          </p:cNvGraphicFramePr>
          <p:nvPr>
            <p:extLst>
              <p:ext uri="{D42A27DB-BD31-4B8C-83A1-F6EECF244321}">
                <p14:modId xmlns:p14="http://schemas.microsoft.com/office/powerpoint/2010/main" val="315816194"/>
              </p:ext>
            </p:extLst>
          </p:nvPr>
        </p:nvGraphicFramePr>
        <p:xfrm>
          <a:off x="333780" y="580103"/>
          <a:ext cx="4142658" cy="4358640"/>
        </p:xfrm>
        <a:graphic>
          <a:graphicData uri="http://schemas.openxmlformats.org/drawingml/2006/table">
            <a:tbl>
              <a:tblPr firstRow="1" bandRow="1">
                <a:tableStyleId>{5C22544A-7EE6-4342-B048-85BDC9FD1C3A}</a:tableStyleId>
              </a:tblPr>
              <a:tblGrid>
                <a:gridCol w="737418">
                  <a:extLst>
                    <a:ext uri="{9D8B030D-6E8A-4147-A177-3AD203B41FA5}">
                      <a16:colId xmlns:a16="http://schemas.microsoft.com/office/drawing/2014/main" val="284253866"/>
                    </a:ext>
                  </a:extLst>
                </a:gridCol>
                <a:gridCol w="1622323">
                  <a:extLst>
                    <a:ext uri="{9D8B030D-6E8A-4147-A177-3AD203B41FA5}">
                      <a16:colId xmlns:a16="http://schemas.microsoft.com/office/drawing/2014/main" val="2219051362"/>
                    </a:ext>
                  </a:extLst>
                </a:gridCol>
                <a:gridCol w="1782917">
                  <a:extLst>
                    <a:ext uri="{9D8B030D-6E8A-4147-A177-3AD203B41FA5}">
                      <a16:colId xmlns:a16="http://schemas.microsoft.com/office/drawing/2014/main" val="2718733910"/>
                    </a:ext>
                  </a:extLst>
                </a:gridCol>
              </a:tblGrid>
              <a:tr h="247319">
                <a:tc gridSpan="3">
                  <a:txBody>
                    <a:bodyPr/>
                    <a:lstStyle/>
                    <a:p>
                      <a:pPr algn="ctr"/>
                      <a:r>
                        <a:rPr lang="en-IN" sz="1400" b="1" dirty="0"/>
                        <a:t>Major Steel Clusters of Odisha</a:t>
                      </a:r>
                    </a:p>
                  </a:txBody>
                  <a:tcPr>
                    <a:lnB w="12700" cap="flat" cmpd="sng" algn="ctr">
                      <a:solidFill>
                        <a:schemeClr val="tx1"/>
                      </a:solidFill>
                      <a:prstDash val="solid"/>
                      <a:round/>
                      <a:headEnd type="none" w="med" len="med"/>
                      <a:tailEnd type="none" w="med" len="med"/>
                    </a:lnB>
                    <a:solidFill>
                      <a:srgbClr val="002060"/>
                    </a:solidFill>
                  </a:tcPr>
                </a:tc>
                <a:tc hMerge="1">
                  <a:txBody>
                    <a:bodyPr/>
                    <a:lstStyle/>
                    <a:p>
                      <a:endParaRPr/>
                    </a:p>
                  </a:txBody>
                  <a:tcPr/>
                </a:tc>
                <a:tc hMerge="1">
                  <a:txBody>
                    <a:bodyPr/>
                    <a:lstStyle/>
                    <a:p>
                      <a:endParaRPr lang="en-IN" sz="1200"/>
                    </a:p>
                  </a:txBody>
                  <a:tcPr/>
                </a:tc>
                <a:extLst>
                  <a:ext uri="{0D108BD9-81ED-4DB2-BD59-A6C34878D82A}">
                    <a16:rowId xmlns:a16="http://schemas.microsoft.com/office/drawing/2014/main" val="2009720944"/>
                  </a:ext>
                </a:extLst>
              </a:tr>
              <a:tr h="247319">
                <a:tc>
                  <a:txBody>
                    <a:bodyPr/>
                    <a:lstStyle/>
                    <a:p>
                      <a:pPr algn="ctr"/>
                      <a:r>
                        <a:rPr lang="en-IN" sz="1400" b="1" dirty="0">
                          <a:solidFill>
                            <a:schemeClr val="bg1"/>
                          </a:solidFill>
                        </a:rPr>
                        <a:t>Sr No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400" b="1" dirty="0">
                          <a:solidFill>
                            <a:schemeClr val="bg1"/>
                          </a:solidFill>
                        </a:rPr>
                        <a:t>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IN" sz="1400" b="1" dirty="0">
                          <a:solidFill>
                            <a:schemeClr val="bg1"/>
                          </a:solidFill>
                        </a:rPr>
                        <a:t>No of Plants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97480413"/>
                  </a:ext>
                </a:extLst>
              </a:tr>
              <a:tr h="247319">
                <a:tc>
                  <a:txBody>
                    <a:bodyPr/>
                    <a:lstStyle/>
                    <a:p>
                      <a:pPr algn="ctr"/>
                      <a:r>
                        <a:rPr lang="en-IN" sz="1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1400" dirty="0"/>
                        <a:t>Angul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b"/>
                      <a:r>
                        <a:rPr lang="en-IN" dirty="0">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81607073"/>
                  </a:ext>
                </a:extLst>
              </a:tr>
              <a:tr h="247319">
                <a:tc>
                  <a:txBody>
                    <a:bodyPr/>
                    <a:lstStyle/>
                    <a:p>
                      <a:pPr algn="ctr"/>
                      <a:r>
                        <a:rPr lang="en-IN"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t>Cuttack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dirty="0">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6963846"/>
                  </a:ext>
                </a:extLst>
              </a:tr>
              <a:tr h="247319">
                <a:tc>
                  <a:txBody>
                    <a:bodyPr/>
                    <a:lstStyle/>
                    <a:p>
                      <a:pPr algn="ctr"/>
                      <a:r>
                        <a:rPr lang="en-IN" sz="14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1400" dirty="0"/>
                        <a:t>Dhenkanal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b"/>
                      <a:r>
                        <a:rPr lang="en-IN" dirty="0">
                          <a:effectLst/>
                        </a:rPr>
                        <a:t>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8224434"/>
                  </a:ext>
                </a:extLst>
              </a:tr>
              <a:tr h="247319">
                <a:tc>
                  <a:txBody>
                    <a:bodyPr/>
                    <a:lstStyle/>
                    <a:p>
                      <a:pPr algn="ctr"/>
                      <a:r>
                        <a:rPr lang="en-IN" sz="1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t>Jajpur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dirty="0">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8341160"/>
                  </a:ext>
                </a:extLst>
              </a:tr>
              <a:tr h="247319">
                <a:tc>
                  <a:txBody>
                    <a:bodyPr/>
                    <a:lstStyle/>
                    <a:p>
                      <a:pPr algn="ctr"/>
                      <a:r>
                        <a:rPr lang="en-IN" sz="14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1400" dirty="0"/>
                        <a:t>Ganjam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b"/>
                      <a:r>
                        <a:rPr lang="en-IN" dirty="0">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3794704"/>
                  </a:ext>
                </a:extLst>
              </a:tr>
              <a:tr h="247319">
                <a:tc>
                  <a:txBody>
                    <a:bodyPr/>
                    <a:lstStyle/>
                    <a:p>
                      <a:pPr algn="ctr"/>
                      <a:r>
                        <a:rPr lang="en-IN" sz="14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t>Jagatsinghpur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dirty="0">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4347548"/>
                  </a:ext>
                </a:extLst>
              </a:tr>
              <a:tr h="247319">
                <a:tc>
                  <a:txBody>
                    <a:bodyPr/>
                    <a:lstStyle/>
                    <a:p>
                      <a:pPr algn="ctr"/>
                      <a:r>
                        <a:rPr lang="en-IN" sz="14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1400" dirty="0"/>
                        <a:t>Jharsuguda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b"/>
                      <a:r>
                        <a:rPr lang="en-IN" dirty="0">
                          <a:effectLst/>
                        </a:rPr>
                        <a:t>7</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0546248"/>
                  </a:ext>
                </a:extLst>
              </a:tr>
              <a:tr h="247319">
                <a:tc>
                  <a:txBody>
                    <a:bodyPr/>
                    <a:lstStyle/>
                    <a:p>
                      <a:pPr algn="ctr"/>
                      <a:r>
                        <a:rPr lang="en-IN" sz="14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t>Keonjhar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dirty="0">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7543337"/>
                  </a:ext>
                </a:extLst>
              </a:tr>
              <a:tr h="247319">
                <a:tc>
                  <a:txBody>
                    <a:bodyPr/>
                    <a:lstStyle/>
                    <a:p>
                      <a:pPr algn="ctr"/>
                      <a:r>
                        <a:rPr lang="en-IN" sz="14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1400" dirty="0"/>
                        <a:t>Sambalpur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b"/>
                      <a:r>
                        <a:rPr lang="en-IN" dirty="0">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91578384"/>
                  </a:ext>
                </a:extLst>
              </a:tr>
              <a:tr h="247319">
                <a:tc>
                  <a:txBody>
                    <a:bodyPr/>
                    <a:lstStyle/>
                    <a:p>
                      <a:pPr algn="ctr"/>
                      <a:r>
                        <a:rPr lang="en-IN" sz="14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t>Sundargarh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IN" dirty="0">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7432645"/>
                  </a:ext>
                </a:extLst>
              </a:tr>
              <a:tr h="247319">
                <a:tc>
                  <a:txBody>
                    <a:bodyPr/>
                    <a:lstStyle/>
                    <a:p>
                      <a:pPr algn="ctr"/>
                      <a:r>
                        <a:rPr lang="en-US" sz="1400" dirty="0"/>
                        <a:t>11</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t>Jajpur</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dirty="0">
                          <a:effectLst/>
                        </a:rPr>
                        <a:t>4</a:t>
                      </a:r>
                      <a:endParaRPr lang="en-IN" dirty="0">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7535850"/>
                  </a:ext>
                </a:extLst>
              </a:tr>
              <a:tr h="247319">
                <a:tc>
                  <a:txBody>
                    <a:bodyPr/>
                    <a:lstStyle/>
                    <a:p>
                      <a:pPr algn="ct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IN" sz="1400"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b"/>
                      <a:r>
                        <a:rPr lang="en-US" dirty="0">
                          <a:effectLst/>
                        </a:rPr>
                        <a:t>45</a:t>
                      </a:r>
                      <a:endParaRPr lang="en-IN" dirty="0">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84584963"/>
                  </a:ext>
                </a:extLst>
              </a:tr>
            </a:tbl>
          </a:graphicData>
        </a:graphic>
      </p:graphicFrame>
      <p:sp>
        <p:nvSpPr>
          <p:cNvPr id="7" name="TextBox 6">
            <a:extLst>
              <a:ext uri="{FF2B5EF4-FFF2-40B4-BE49-F238E27FC236}">
                <a16:creationId xmlns:a16="http://schemas.microsoft.com/office/drawing/2014/main" id="{3559AE96-D428-0E38-7D39-1C979B45F82B}"/>
              </a:ext>
            </a:extLst>
          </p:cNvPr>
          <p:cNvSpPr txBox="1"/>
          <p:nvPr/>
        </p:nvSpPr>
        <p:spPr>
          <a:xfrm>
            <a:off x="157317" y="5288340"/>
            <a:ext cx="5574888" cy="1569660"/>
          </a:xfrm>
          <a:prstGeom prst="rect">
            <a:avLst/>
          </a:prstGeom>
          <a:noFill/>
        </p:spPr>
        <p:txBody>
          <a:bodyPr wrap="square">
            <a:spAutoFit/>
          </a:bodyPr>
          <a:lstStyle/>
          <a:p>
            <a:pPr algn="just"/>
            <a:r>
              <a:rPr lang="en-US" sz="1600" dirty="0"/>
              <a:t>Odisha holds No  1 position in the production of Steel and Stainless Steel in India and has produced 25.12 million tons of Crude Steel in 2022-23</a:t>
            </a:r>
          </a:p>
          <a:p>
            <a:pPr algn="just"/>
            <a:endParaRPr lang="en-US" sz="1600" dirty="0"/>
          </a:p>
          <a:p>
            <a:pPr algn="just"/>
            <a:r>
              <a:rPr lang="en-US" sz="1600" dirty="0"/>
              <a:t>Odisha produced more than 60% of the total Iron ore produced in the country in 2022-23</a:t>
            </a:r>
          </a:p>
        </p:txBody>
      </p:sp>
      <p:sp>
        <p:nvSpPr>
          <p:cNvPr id="4" name="TextBox 3">
            <a:extLst>
              <a:ext uri="{FF2B5EF4-FFF2-40B4-BE49-F238E27FC236}">
                <a16:creationId xmlns:a16="http://schemas.microsoft.com/office/drawing/2014/main" id="{7DB57972-FF2A-2245-8093-A73E1F982F3F}"/>
              </a:ext>
            </a:extLst>
          </p:cNvPr>
          <p:cNvSpPr txBox="1"/>
          <p:nvPr/>
        </p:nvSpPr>
        <p:spPr>
          <a:xfrm>
            <a:off x="1035751" y="4929666"/>
            <a:ext cx="3440688" cy="276999"/>
          </a:xfrm>
          <a:prstGeom prst="rect">
            <a:avLst/>
          </a:prstGeom>
          <a:noFill/>
        </p:spPr>
        <p:txBody>
          <a:bodyPr wrap="square" rtlCol="0">
            <a:spAutoFit/>
          </a:bodyPr>
          <a:lstStyle/>
          <a:p>
            <a:r>
              <a:rPr lang="en-US" sz="1200" dirty="0"/>
              <a:t>*Rest plant’s location is scattered across districts</a:t>
            </a:r>
            <a:endParaRPr lang="en-IN" sz="1200" dirty="0"/>
          </a:p>
        </p:txBody>
      </p:sp>
    </p:spTree>
    <p:extLst>
      <p:ext uri="{BB962C8B-B14F-4D97-AF65-F5344CB8AC3E}">
        <p14:creationId xmlns:p14="http://schemas.microsoft.com/office/powerpoint/2010/main" val="56505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7E37E-537E-D1EC-C9FF-BF29385050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247498-C413-07DE-7107-8C95C1D6F017}"/>
              </a:ext>
            </a:extLst>
          </p:cNvPr>
          <p:cNvSpPr/>
          <p:nvPr/>
        </p:nvSpPr>
        <p:spPr>
          <a:xfrm>
            <a:off x="0"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rgbClr val="00B0F0"/>
                </a:solidFill>
              </a:rPr>
              <a:t>Success Story: Shyam Metaliks</a:t>
            </a:r>
          </a:p>
        </p:txBody>
      </p:sp>
      <p:sp>
        <p:nvSpPr>
          <p:cNvPr id="4" name="TextBox 3">
            <a:extLst>
              <a:ext uri="{FF2B5EF4-FFF2-40B4-BE49-F238E27FC236}">
                <a16:creationId xmlns:a16="http://schemas.microsoft.com/office/drawing/2014/main" id="{1CD5590B-790B-2025-73ED-AEB1BC88FB63}"/>
              </a:ext>
            </a:extLst>
          </p:cNvPr>
          <p:cNvSpPr txBox="1"/>
          <p:nvPr/>
        </p:nvSpPr>
        <p:spPr>
          <a:xfrm>
            <a:off x="0" y="580103"/>
            <a:ext cx="6334451" cy="6032421"/>
          </a:xfrm>
          <a:prstGeom prst="rect">
            <a:avLst/>
          </a:prstGeom>
          <a:noFill/>
        </p:spPr>
        <p:txBody>
          <a:bodyPr wrap="square">
            <a:spAutoFit/>
          </a:bodyPr>
          <a:lstStyle/>
          <a:p>
            <a:pPr algn="just"/>
            <a:r>
              <a:rPr lang="en-US" sz="1600" dirty="0"/>
              <a:t>Kolkata based Shyam Metaliks, established in 1991 is chaired by Mr.  Mahabir Prasad Agarwal operates integrated steel plants with total capacities exceeding 13 MMTA and is the 6</a:t>
            </a:r>
            <a:r>
              <a:rPr lang="en-US" sz="1600" baseline="30000" dirty="0"/>
              <a:t>th</a:t>
            </a:r>
            <a:r>
              <a:rPr lang="en-US" sz="1600" dirty="0"/>
              <a:t> Largest metal producing company in India </a:t>
            </a:r>
          </a:p>
          <a:p>
            <a:pPr algn="just"/>
            <a:endParaRPr lang="en-US" sz="1600" dirty="0"/>
          </a:p>
          <a:p>
            <a:pPr algn="just"/>
            <a:r>
              <a:rPr lang="en-US" sz="1600" dirty="0"/>
              <a:t>Shyam Metaliks has seven strategically located facilities in West Bengal, Odisha, Jharkhand and Madhya Pradesh exporting to 28 Countries contributing to 10% of overall revenue share in FY 24.</a:t>
            </a:r>
          </a:p>
          <a:p>
            <a:pPr algn="just"/>
            <a:endParaRPr lang="en-US" sz="1600" dirty="0"/>
          </a:p>
          <a:p>
            <a:pPr algn="just"/>
            <a:r>
              <a:rPr lang="en-US" sz="1600" dirty="0"/>
              <a:t>The company has diversified product lines such as iron ore pellets, sponge iron, ms billets, TMT, structure &amp; wire rods, captive power plant, ferro alloys and  aluminum foil </a:t>
            </a:r>
          </a:p>
          <a:p>
            <a:pPr algn="just"/>
            <a:endParaRPr lang="en-US" sz="1600" dirty="0"/>
          </a:p>
          <a:p>
            <a:pPr algn="just"/>
            <a:r>
              <a:rPr lang="en-US" sz="1600" dirty="0"/>
              <a:t>The company has expansion plan in the tune of  4,575 crores focusing on stainless-steel manufacturing facilities, power generation, iron production and specialty products  </a:t>
            </a:r>
          </a:p>
          <a:p>
            <a:pPr algn="just"/>
            <a:endParaRPr lang="en-US" sz="1600" dirty="0"/>
          </a:p>
          <a:p>
            <a:pPr algn="just"/>
            <a:r>
              <a:rPr lang="en-US" sz="1600" dirty="0"/>
              <a:t>Around ~ 78% of power requirements is met through its captive power plants with renewable sources contributing 0.04% of total energy requirements  </a:t>
            </a:r>
          </a:p>
          <a:p>
            <a:pPr algn="just"/>
            <a:endParaRPr lang="en-US" sz="1600" dirty="0"/>
          </a:p>
          <a:p>
            <a:pPr algn="just"/>
            <a:r>
              <a:rPr lang="en-US" sz="1600" dirty="0"/>
              <a:t>The company has acquired Mittal Corp limited in 2016 at a valuation of </a:t>
            </a:r>
            <a:r>
              <a:rPr lang="en-IN" sz="1600" dirty="0"/>
              <a:t>351 crores </a:t>
            </a:r>
            <a:r>
              <a:rPr lang="en-US" sz="1600" dirty="0"/>
              <a:t>through successful corporate insolvency resolution process (CIRP) approved by NCLT</a:t>
            </a:r>
            <a:endParaRPr lang="en-US" sz="1800" b="0" i="0" u="none" strike="noStrike" baseline="0" dirty="0">
              <a:solidFill>
                <a:srgbClr val="494847"/>
              </a:solidFill>
              <a:latin typeface="Myriad Pro"/>
            </a:endParaRPr>
          </a:p>
        </p:txBody>
      </p:sp>
      <p:graphicFrame>
        <p:nvGraphicFramePr>
          <p:cNvPr id="3" name="Table 2">
            <a:extLst>
              <a:ext uri="{FF2B5EF4-FFF2-40B4-BE49-F238E27FC236}">
                <a16:creationId xmlns:a16="http://schemas.microsoft.com/office/drawing/2014/main" id="{E2BE87A6-3EA6-338C-D78B-6AFD2357564A}"/>
              </a:ext>
            </a:extLst>
          </p:cNvPr>
          <p:cNvGraphicFramePr>
            <a:graphicFrameLocks noGrp="1"/>
          </p:cNvGraphicFramePr>
          <p:nvPr>
            <p:extLst>
              <p:ext uri="{D42A27DB-BD31-4B8C-83A1-F6EECF244321}">
                <p14:modId xmlns:p14="http://schemas.microsoft.com/office/powerpoint/2010/main" val="2718036404"/>
              </p:ext>
            </p:extLst>
          </p:nvPr>
        </p:nvGraphicFramePr>
        <p:xfrm>
          <a:off x="6548280" y="1347800"/>
          <a:ext cx="5329085" cy="2743200"/>
        </p:xfrm>
        <a:graphic>
          <a:graphicData uri="http://schemas.openxmlformats.org/drawingml/2006/table">
            <a:tbl>
              <a:tblPr firstRow="1" bandRow="1">
                <a:tableStyleId>{5C22544A-7EE6-4342-B048-85BDC9FD1C3A}</a:tableStyleId>
              </a:tblPr>
              <a:tblGrid>
                <a:gridCol w="1065817">
                  <a:extLst>
                    <a:ext uri="{9D8B030D-6E8A-4147-A177-3AD203B41FA5}">
                      <a16:colId xmlns:a16="http://schemas.microsoft.com/office/drawing/2014/main" val="634721976"/>
                    </a:ext>
                  </a:extLst>
                </a:gridCol>
                <a:gridCol w="1065817">
                  <a:extLst>
                    <a:ext uri="{9D8B030D-6E8A-4147-A177-3AD203B41FA5}">
                      <a16:colId xmlns:a16="http://schemas.microsoft.com/office/drawing/2014/main" val="3843401041"/>
                    </a:ext>
                  </a:extLst>
                </a:gridCol>
                <a:gridCol w="1065817">
                  <a:extLst>
                    <a:ext uri="{9D8B030D-6E8A-4147-A177-3AD203B41FA5}">
                      <a16:colId xmlns:a16="http://schemas.microsoft.com/office/drawing/2014/main" val="1607409347"/>
                    </a:ext>
                  </a:extLst>
                </a:gridCol>
                <a:gridCol w="1065817">
                  <a:extLst>
                    <a:ext uri="{9D8B030D-6E8A-4147-A177-3AD203B41FA5}">
                      <a16:colId xmlns:a16="http://schemas.microsoft.com/office/drawing/2014/main" val="3941821511"/>
                    </a:ext>
                  </a:extLst>
                </a:gridCol>
                <a:gridCol w="1065817">
                  <a:extLst>
                    <a:ext uri="{9D8B030D-6E8A-4147-A177-3AD203B41FA5}">
                      <a16:colId xmlns:a16="http://schemas.microsoft.com/office/drawing/2014/main" val="1444433352"/>
                    </a:ext>
                  </a:extLst>
                </a:gridCol>
              </a:tblGrid>
              <a:tr h="370840">
                <a:tc>
                  <a:txBody>
                    <a:bodyPr/>
                    <a:lstStyle/>
                    <a:p>
                      <a:r>
                        <a:rPr lang="en-IN" sz="1400" dirty="0"/>
                        <a:t>(INR Cr)</a:t>
                      </a:r>
                    </a:p>
                  </a:txBody>
                  <a:tcPr/>
                </a:tc>
                <a:tc>
                  <a:txBody>
                    <a:bodyPr/>
                    <a:lstStyle/>
                    <a:p>
                      <a:pPr algn="r"/>
                      <a:r>
                        <a:rPr lang="en-IN" sz="1400" dirty="0"/>
                        <a:t>FY2021</a:t>
                      </a:r>
                    </a:p>
                  </a:txBody>
                  <a:tcPr/>
                </a:tc>
                <a:tc>
                  <a:txBody>
                    <a:bodyPr/>
                    <a:lstStyle/>
                    <a:p>
                      <a:pPr algn="r"/>
                      <a:r>
                        <a:rPr lang="en-IN" sz="1400" dirty="0"/>
                        <a:t>FY2022</a:t>
                      </a:r>
                    </a:p>
                  </a:txBody>
                  <a:tcPr/>
                </a:tc>
                <a:tc>
                  <a:txBody>
                    <a:bodyPr/>
                    <a:lstStyle/>
                    <a:p>
                      <a:pPr algn="r"/>
                      <a:r>
                        <a:rPr lang="en-IN" sz="1400" dirty="0"/>
                        <a:t>FY2023</a:t>
                      </a:r>
                    </a:p>
                  </a:txBody>
                  <a:tcPr/>
                </a:tc>
                <a:tc>
                  <a:txBody>
                    <a:bodyPr/>
                    <a:lstStyle/>
                    <a:p>
                      <a:pPr algn="r"/>
                      <a:r>
                        <a:rPr lang="en-IN" sz="1400" dirty="0"/>
                        <a:t>FY2024</a:t>
                      </a:r>
                    </a:p>
                  </a:txBody>
                  <a:tcPr/>
                </a:tc>
                <a:extLst>
                  <a:ext uri="{0D108BD9-81ED-4DB2-BD59-A6C34878D82A}">
                    <a16:rowId xmlns:a16="http://schemas.microsoft.com/office/drawing/2014/main" val="3785204178"/>
                  </a:ext>
                </a:extLst>
              </a:tr>
              <a:tr h="370840">
                <a:tc>
                  <a:txBody>
                    <a:bodyPr/>
                    <a:lstStyle/>
                    <a:p>
                      <a:r>
                        <a:rPr lang="en-IN" sz="1400" dirty="0"/>
                        <a:t>Revenue</a:t>
                      </a:r>
                    </a:p>
                  </a:txBody>
                  <a:tcPr/>
                </a:tc>
                <a:tc>
                  <a:txBody>
                    <a:bodyPr/>
                    <a:lstStyle/>
                    <a:p>
                      <a:pPr algn="r"/>
                      <a:r>
                        <a:rPr lang="en-US" sz="1400" dirty="0"/>
                        <a:t>6297</a:t>
                      </a:r>
                      <a:endParaRPr lang="en-IN" sz="1400" dirty="0"/>
                    </a:p>
                  </a:txBody>
                  <a:tcPr/>
                </a:tc>
                <a:tc>
                  <a:txBody>
                    <a:bodyPr/>
                    <a:lstStyle/>
                    <a:p>
                      <a:pPr algn="r"/>
                      <a:r>
                        <a:rPr lang="en-US" sz="1400" dirty="0"/>
                        <a:t>10393</a:t>
                      </a:r>
                      <a:endParaRPr lang="en-IN" sz="1400" dirty="0"/>
                    </a:p>
                  </a:txBody>
                  <a:tcPr/>
                </a:tc>
                <a:tc>
                  <a:txBody>
                    <a:bodyPr/>
                    <a:lstStyle/>
                    <a:p>
                      <a:pPr algn="r"/>
                      <a:r>
                        <a:rPr lang="en-US" sz="1400" dirty="0"/>
                        <a:t>12658</a:t>
                      </a:r>
                      <a:endParaRPr lang="en-IN" sz="1400" dirty="0"/>
                    </a:p>
                  </a:txBody>
                  <a:tcPr/>
                </a:tc>
                <a:tc>
                  <a:txBody>
                    <a:bodyPr/>
                    <a:lstStyle/>
                    <a:p>
                      <a:pPr algn="r"/>
                      <a:r>
                        <a:rPr lang="en-US" sz="1400" dirty="0"/>
                        <a:t>13195</a:t>
                      </a:r>
                      <a:endParaRPr lang="en-IN" sz="1400" dirty="0"/>
                    </a:p>
                  </a:txBody>
                  <a:tcPr/>
                </a:tc>
                <a:extLst>
                  <a:ext uri="{0D108BD9-81ED-4DB2-BD59-A6C34878D82A}">
                    <a16:rowId xmlns:a16="http://schemas.microsoft.com/office/drawing/2014/main" val="1082684614"/>
                  </a:ext>
                </a:extLst>
              </a:tr>
              <a:tr h="370840">
                <a:tc>
                  <a:txBody>
                    <a:bodyPr/>
                    <a:lstStyle/>
                    <a:p>
                      <a:r>
                        <a:rPr lang="en-IN" sz="1400" dirty="0"/>
                        <a:t>EBITDA</a:t>
                      </a:r>
                    </a:p>
                  </a:txBody>
                  <a:tcPr/>
                </a:tc>
                <a:tc>
                  <a:txBody>
                    <a:bodyPr/>
                    <a:lstStyle/>
                    <a:p>
                      <a:pPr algn="r"/>
                      <a:r>
                        <a:rPr lang="en-US" sz="1400" dirty="0"/>
                        <a:t>1394</a:t>
                      </a:r>
                      <a:endParaRPr lang="en-IN" sz="1400" dirty="0"/>
                    </a:p>
                  </a:txBody>
                  <a:tcPr/>
                </a:tc>
                <a:tc>
                  <a:txBody>
                    <a:bodyPr/>
                    <a:lstStyle/>
                    <a:p>
                      <a:pPr algn="r"/>
                      <a:r>
                        <a:rPr lang="en-US" sz="1400" dirty="0"/>
                        <a:t>2600</a:t>
                      </a:r>
                      <a:endParaRPr lang="en-IN" sz="1400" dirty="0"/>
                    </a:p>
                  </a:txBody>
                  <a:tcPr/>
                </a:tc>
                <a:tc>
                  <a:txBody>
                    <a:bodyPr/>
                    <a:lstStyle/>
                    <a:p>
                      <a:pPr algn="r"/>
                      <a:r>
                        <a:rPr lang="en-US" sz="1400" dirty="0"/>
                        <a:t>1499</a:t>
                      </a:r>
                      <a:endParaRPr lang="en-IN" sz="1400" dirty="0"/>
                    </a:p>
                  </a:txBody>
                  <a:tcPr/>
                </a:tc>
                <a:tc>
                  <a:txBody>
                    <a:bodyPr/>
                    <a:lstStyle/>
                    <a:p>
                      <a:pPr algn="r"/>
                      <a:r>
                        <a:rPr lang="en-US" sz="1400" dirty="0"/>
                        <a:t>1570</a:t>
                      </a:r>
                      <a:endParaRPr lang="en-IN" sz="1400" dirty="0"/>
                    </a:p>
                  </a:txBody>
                  <a:tcPr/>
                </a:tc>
                <a:extLst>
                  <a:ext uri="{0D108BD9-81ED-4DB2-BD59-A6C34878D82A}">
                    <a16:rowId xmlns:a16="http://schemas.microsoft.com/office/drawing/2014/main" val="167537206"/>
                  </a:ext>
                </a:extLst>
              </a:tr>
              <a:tr h="370840">
                <a:tc>
                  <a:txBody>
                    <a:bodyPr/>
                    <a:lstStyle/>
                    <a:p>
                      <a:r>
                        <a:rPr lang="en-IN" sz="1400" dirty="0"/>
                        <a:t>EBITDA (%)</a:t>
                      </a:r>
                    </a:p>
                  </a:txBody>
                  <a:tcPr/>
                </a:tc>
                <a:tc>
                  <a:txBody>
                    <a:bodyPr/>
                    <a:lstStyle/>
                    <a:p>
                      <a:pPr algn="r"/>
                      <a:r>
                        <a:rPr lang="en-US" sz="1400" dirty="0"/>
                        <a:t>22</a:t>
                      </a:r>
                      <a:endParaRPr lang="en-IN" sz="1400" dirty="0"/>
                    </a:p>
                  </a:txBody>
                  <a:tcPr/>
                </a:tc>
                <a:tc>
                  <a:txBody>
                    <a:bodyPr/>
                    <a:lstStyle/>
                    <a:p>
                      <a:pPr algn="r"/>
                      <a:r>
                        <a:rPr lang="en-US" sz="1400" dirty="0"/>
                        <a:t>25</a:t>
                      </a:r>
                      <a:endParaRPr lang="en-IN" sz="1400" dirty="0"/>
                    </a:p>
                  </a:txBody>
                  <a:tcPr/>
                </a:tc>
                <a:tc>
                  <a:txBody>
                    <a:bodyPr/>
                    <a:lstStyle/>
                    <a:p>
                      <a:pPr algn="r"/>
                      <a:r>
                        <a:rPr lang="en-US" sz="1400" dirty="0"/>
                        <a:t>12</a:t>
                      </a:r>
                      <a:endParaRPr lang="en-IN" sz="1400" dirty="0"/>
                    </a:p>
                  </a:txBody>
                  <a:tcPr/>
                </a:tc>
                <a:tc>
                  <a:txBody>
                    <a:bodyPr/>
                    <a:lstStyle/>
                    <a:p>
                      <a:pPr algn="r"/>
                      <a:r>
                        <a:rPr lang="en-US" sz="1400" dirty="0"/>
                        <a:t>12</a:t>
                      </a:r>
                      <a:endParaRPr lang="en-IN" sz="1400" dirty="0"/>
                    </a:p>
                  </a:txBody>
                  <a:tcPr/>
                </a:tc>
                <a:extLst>
                  <a:ext uri="{0D108BD9-81ED-4DB2-BD59-A6C34878D82A}">
                    <a16:rowId xmlns:a16="http://schemas.microsoft.com/office/drawing/2014/main" val="1178951681"/>
                  </a:ext>
                </a:extLst>
              </a:tr>
              <a:tr h="370840">
                <a:tc>
                  <a:txBody>
                    <a:bodyPr/>
                    <a:lstStyle/>
                    <a:p>
                      <a:r>
                        <a:rPr lang="en-IN" sz="1400" dirty="0"/>
                        <a:t>PAT (%)</a:t>
                      </a:r>
                    </a:p>
                  </a:txBody>
                  <a:tcPr/>
                </a:tc>
                <a:tc>
                  <a:txBody>
                    <a:bodyPr/>
                    <a:lstStyle/>
                    <a:p>
                      <a:pPr algn="r"/>
                      <a:r>
                        <a:rPr lang="en-US" sz="1400" dirty="0"/>
                        <a:t>13</a:t>
                      </a:r>
                      <a:endParaRPr lang="en-IN" sz="1400" dirty="0"/>
                    </a:p>
                  </a:txBody>
                  <a:tcPr/>
                </a:tc>
                <a:tc>
                  <a:txBody>
                    <a:bodyPr/>
                    <a:lstStyle/>
                    <a:p>
                      <a:pPr algn="r"/>
                      <a:r>
                        <a:rPr lang="en-US" sz="1400" dirty="0"/>
                        <a:t>17</a:t>
                      </a:r>
                      <a:endParaRPr lang="en-IN" sz="1400" dirty="0"/>
                    </a:p>
                  </a:txBody>
                  <a:tcPr/>
                </a:tc>
                <a:tc>
                  <a:txBody>
                    <a:bodyPr/>
                    <a:lstStyle/>
                    <a:p>
                      <a:pPr algn="r"/>
                      <a:r>
                        <a:rPr lang="en-US" sz="1400" dirty="0"/>
                        <a:t>7</a:t>
                      </a:r>
                      <a:endParaRPr lang="en-IN" sz="1400" dirty="0"/>
                    </a:p>
                  </a:txBody>
                  <a:tcPr/>
                </a:tc>
                <a:tc>
                  <a:txBody>
                    <a:bodyPr/>
                    <a:lstStyle/>
                    <a:p>
                      <a:pPr algn="r"/>
                      <a:r>
                        <a:rPr lang="en-US" sz="1400" dirty="0"/>
                        <a:t>8</a:t>
                      </a:r>
                      <a:endParaRPr lang="en-IN" sz="1400" dirty="0"/>
                    </a:p>
                  </a:txBody>
                  <a:tcPr/>
                </a:tc>
                <a:extLst>
                  <a:ext uri="{0D108BD9-81ED-4DB2-BD59-A6C34878D82A}">
                    <a16:rowId xmlns:a16="http://schemas.microsoft.com/office/drawing/2014/main" val="3987441857"/>
                  </a:ext>
                </a:extLst>
              </a:tr>
              <a:tr h="370840">
                <a:tc>
                  <a:txBody>
                    <a:bodyPr/>
                    <a:lstStyle/>
                    <a:p>
                      <a:r>
                        <a:rPr lang="en-IN" sz="1400" dirty="0"/>
                        <a:t>Networth</a:t>
                      </a:r>
                    </a:p>
                  </a:txBody>
                  <a:tcPr/>
                </a:tc>
                <a:tc>
                  <a:txBody>
                    <a:bodyPr/>
                    <a:lstStyle/>
                    <a:p>
                      <a:pPr algn="r"/>
                      <a:r>
                        <a:rPr lang="en-US" sz="1400" dirty="0"/>
                        <a:t>3249</a:t>
                      </a:r>
                      <a:endParaRPr lang="en-IN" sz="1400" dirty="0"/>
                    </a:p>
                  </a:txBody>
                  <a:tcPr/>
                </a:tc>
                <a:tc>
                  <a:txBody>
                    <a:bodyPr/>
                    <a:lstStyle/>
                    <a:p>
                      <a:pPr algn="r"/>
                      <a:r>
                        <a:rPr lang="en-US" sz="1400" dirty="0"/>
                        <a:t>5470</a:t>
                      </a:r>
                      <a:endParaRPr lang="en-IN" sz="1400" dirty="0"/>
                    </a:p>
                  </a:txBody>
                  <a:tcPr/>
                </a:tc>
                <a:tc>
                  <a:txBody>
                    <a:bodyPr/>
                    <a:lstStyle/>
                    <a:p>
                      <a:pPr algn="r"/>
                      <a:r>
                        <a:rPr lang="en-US" sz="1400" dirty="0"/>
                        <a:t>6227</a:t>
                      </a:r>
                      <a:endParaRPr lang="en-IN" sz="1400" dirty="0"/>
                    </a:p>
                  </a:txBody>
                  <a:tcPr/>
                </a:tc>
                <a:tc>
                  <a:txBody>
                    <a:bodyPr/>
                    <a:lstStyle/>
                    <a:p>
                      <a:pPr algn="r"/>
                      <a:r>
                        <a:rPr lang="en-US" sz="1400" dirty="0"/>
                        <a:t>8623</a:t>
                      </a:r>
                      <a:endParaRPr lang="en-IN" sz="1400" dirty="0"/>
                    </a:p>
                  </a:txBody>
                  <a:tcPr/>
                </a:tc>
                <a:extLst>
                  <a:ext uri="{0D108BD9-81ED-4DB2-BD59-A6C34878D82A}">
                    <a16:rowId xmlns:a16="http://schemas.microsoft.com/office/drawing/2014/main" val="108985366"/>
                  </a:ext>
                </a:extLst>
              </a:tr>
              <a:tr h="370840">
                <a:tc>
                  <a:txBody>
                    <a:bodyPr/>
                    <a:lstStyle/>
                    <a:p>
                      <a:r>
                        <a:rPr lang="en-IN" sz="1400" dirty="0"/>
                        <a:t>Debt :Eq Ratio</a:t>
                      </a:r>
                    </a:p>
                  </a:txBody>
                  <a:tcPr/>
                </a:tc>
                <a:tc>
                  <a:txBody>
                    <a:bodyPr/>
                    <a:lstStyle/>
                    <a:p>
                      <a:pPr algn="r"/>
                      <a:r>
                        <a:rPr lang="en-US" sz="1400" dirty="0"/>
                        <a:t>0 21</a:t>
                      </a:r>
                      <a:endParaRPr lang="en-IN" sz="1400" dirty="0"/>
                    </a:p>
                  </a:txBody>
                  <a:tcPr/>
                </a:tc>
                <a:tc>
                  <a:txBody>
                    <a:bodyPr/>
                    <a:lstStyle/>
                    <a:p>
                      <a:pPr algn="r"/>
                      <a:r>
                        <a:rPr lang="en-US" sz="1400" dirty="0"/>
                        <a:t>0 09</a:t>
                      </a:r>
                      <a:endParaRPr lang="en-IN" sz="1400" dirty="0"/>
                    </a:p>
                  </a:txBody>
                  <a:tcPr/>
                </a:tc>
                <a:tc>
                  <a:txBody>
                    <a:bodyPr/>
                    <a:lstStyle/>
                    <a:p>
                      <a:pPr algn="r"/>
                      <a:r>
                        <a:rPr lang="en-US" sz="1400" dirty="0"/>
                        <a:t>0 13</a:t>
                      </a:r>
                      <a:endParaRPr lang="en-IN" sz="1400" dirty="0"/>
                    </a:p>
                  </a:txBody>
                  <a:tcPr/>
                </a:tc>
                <a:tc>
                  <a:txBody>
                    <a:bodyPr/>
                    <a:lstStyle/>
                    <a:p>
                      <a:pPr algn="r"/>
                      <a:r>
                        <a:rPr lang="en-US" sz="1400" dirty="0"/>
                        <a:t>0 06</a:t>
                      </a:r>
                      <a:endParaRPr lang="en-IN" sz="1400" dirty="0"/>
                    </a:p>
                  </a:txBody>
                  <a:tcPr/>
                </a:tc>
                <a:extLst>
                  <a:ext uri="{0D108BD9-81ED-4DB2-BD59-A6C34878D82A}">
                    <a16:rowId xmlns:a16="http://schemas.microsoft.com/office/drawing/2014/main" val="2260096846"/>
                  </a:ext>
                </a:extLst>
              </a:tr>
            </a:tbl>
          </a:graphicData>
        </a:graphic>
      </p:graphicFrame>
      <p:grpSp>
        <p:nvGrpSpPr>
          <p:cNvPr id="9" name="Group 8">
            <a:extLst>
              <a:ext uri="{FF2B5EF4-FFF2-40B4-BE49-F238E27FC236}">
                <a16:creationId xmlns:a16="http://schemas.microsoft.com/office/drawing/2014/main" id="{86AD7A08-BE92-73EF-B6D3-0B1A88A484A9}"/>
              </a:ext>
            </a:extLst>
          </p:cNvPr>
          <p:cNvGrpSpPr/>
          <p:nvPr/>
        </p:nvGrpSpPr>
        <p:grpSpPr>
          <a:xfrm>
            <a:off x="6548280" y="4540441"/>
            <a:ext cx="6156396" cy="1585349"/>
            <a:chOff x="6536012" y="3563101"/>
            <a:chExt cx="6156396" cy="1585349"/>
          </a:xfrm>
        </p:grpSpPr>
        <p:pic>
          <p:nvPicPr>
            <p:cNvPr id="6" name="Picture 5">
              <a:extLst>
                <a:ext uri="{FF2B5EF4-FFF2-40B4-BE49-F238E27FC236}">
                  <a16:creationId xmlns:a16="http://schemas.microsoft.com/office/drawing/2014/main" id="{07A5592A-1FBF-EF40-540A-E09A9DFAC10F}"/>
                </a:ext>
              </a:extLst>
            </p:cNvPr>
            <p:cNvPicPr>
              <a:picLocks noChangeAspect="1"/>
            </p:cNvPicPr>
            <p:nvPr/>
          </p:nvPicPr>
          <p:blipFill>
            <a:blip r:embed="rId3"/>
            <a:stretch>
              <a:fillRect/>
            </a:stretch>
          </p:blipFill>
          <p:spPr>
            <a:xfrm>
              <a:off x="6536012" y="3932433"/>
              <a:ext cx="5466697" cy="1216017"/>
            </a:xfrm>
            <a:prstGeom prst="rect">
              <a:avLst/>
            </a:prstGeom>
          </p:spPr>
        </p:pic>
        <p:sp>
          <p:nvSpPr>
            <p:cNvPr id="8" name="TextBox 7">
              <a:extLst>
                <a:ext uri="{FF2B5EF4-FFF2-40B4-BE49-F238E27FC236}">
                  <a16:creationId xmlns:a16="http://schemas.microsoft.com/office/drawing/2014/main" id="{2317EEFB-B086-1378-3E46-9C80C983CD7F}"/>
                </a:ext>
              </a:extLst>
            </p:cNvPr>
            <p:cNvSpPr txBox="1"/>
            <p:nvPr/>
          </p:nvSpPr>
          <p:spPr>
            <a:xfrm>
              <a:off x="6548282" y="3563101"/>
              <a:ext cx="6144126" cy="307777"/>
            </a:xfrm>
            <a:prstGeom prst="rect">
              <a:avLst/>
            </a:prstGeom>
            <a:noFill/>
          </p:spPr>
          <p:txBody>
            <a:bodyPr wrap="square">
              <a:spAutoFit/>
            </a:bodyPr>
            <a:lstStyle/>
            <a:p>
              <a:r>
                <a:rPr lang="en-US" sz="1400" dirty="0">
                  <a:solidFill>
                    <a:srgbClr val="00B0F0"/>
                  </a:solidFill>
                </a:rPr>
                <a:t>Product Portfolio</a:t>
              </a:r>
              <a:endParaRPr lang="en-IN" sz="1400" dirty="0">
                <a:solidFill>
                  <a:srgbClr val="00B0F0"/>
                </a:solidFill>
              </a:endParaRPr>
            </a:p>
          </p:txBody>
        </p:sp>
      </p:grpSp>
      <p:pic>
        <p:nvPicPr>
          <p:cNvPr id="11" name="Picture 10">
            <a:extLst>
              <a:ext uri="{FF2B5EF4-FFF2-40B4-BE49-F238E27FC236}">
                <a16:creationId xmlns:a16="http://schemas.microsoft.com/office/drawing/2014/main" id="{A9F4150D-92BE-B2D7-1BE1-D8F2BF1375C5}"/>
              </a:ext>
            </a:extLst>
          </p:cNvPr>
          <p:cNvPicPr>
            <a:picLocks noChangeAspect="1"/>
          </p:cNvPicPr>
          <p:nvPr/>
        </p:nvPicPr>
        <p:blipFill>
          <a:blip r:embed="rId4"/>
          <a:stretch>
            <a:fillRect/>
          </a:stretch>
        </p:blipFill>
        <p:spPr>
          <a:xfrm>
            <a:off x="8498349" y="164594"/>
            <a:ext cx="1428949" cy="676369"/>
          </a:xfrm>
          <a:prstGeom prst="rect">
            <a:avLst/>
          </a:prstGeom>
        </p:spPr>
      </p:pic>
      <p:sp>
        <p:nvSpPr>
          <p:cNvPr id="13" name="TextBox 12">
            <a:extLst>
              <a:ext uri="{FF2B5EF4-FFF2-40B4-BE49-F238E27FC236}">
                <a16:creationId xmlns:a16="http://schemas.microsoft.com/office/drawing/2014/main" id="{107CBBB0-B180-82A4-3B7C-A58DF526E5AF}"/>
              </a:ext>
            </a:extLst>
          </p:cNvPr>
          <p:cNvSpPr txBox="1"/>
          <p:nvPr/>
        </p:nvSpPr>
        <p:spPr>
          <a:xfrm>
            <a:off x="6500154" y="973784"/>
            <a:ext cx="1425074" cy="307777"/>
          </a:xfrm>
          <a:prstGeom prst="rect">
            <a:avLst/>
          </a:prstGeom>
          <a:noFill/>
        </p:spPr>
        <p:txBody>
          <a:bodyPr wrap="square">
            <a:spAutoFit/>
          </a:bodyPr>
          <a:lstStyle/>
          <a:p>
            <a:r>
              <a:rPr lang="en-US" sz="1400" dirty="0">
                <a:solidFill>
                  <a:srgbClr val="00B0F0"/>
                </a:solidFill>
              </a:rPr>
              <a:t>Financials</a:t>
            </a:r>
            <a:endParaRPr lang="en-IN" sz="1400" dirty="0">
              <a:solidFill>
                <a:srgbClr val="00B0F0"/>
              </a:solidFill>
            </a:endParaRPr>
          </a:p>
        </p:txBody>
      </p:sp>
      <p:sp>
        <p:nvSpPr>
          <p:cNvPr id="5" name="TextBox 4">
            <a:hlinkClick r:id="rId5"/>
            <a:extLst>
              <a:ext uri="{FF2B5EF4-FFF2-40B4-BE49-F238E27FC236}">
                <a16:creationId xmlns:a16="http://schemas.microsoft.com/office/drawing/2014/main" id="{C558795C-C8CE-75EF-29B2-AF6C6D4D351F}"/>
              </a:ext>
            </a:extLst>
          </p:cNvPr>
          <p:cNvSpPr txBox="1"/>
          <p:nvPr/>
        </p:nvSpPr>
        <p:spPr>
          <a:xfrm>
            <a:off x="6500154" y="4148643"/>
            <a:ext cx="6150048" cy="215444"/>
          </a:xfrm>
          <a:prstGeom prst="rect">
            <a:avLst/>
          </a:prstGeom>
          <a:noFill/>
        </p:spPr>
        <p:txBody>
          <a:bodyPr wrap="square">
            <a:spAutoFit/>
          </a:bodyPr>
          <a:lstStyle/>
          <a:p>
            <a:r>
              <a:rPr lang="en-IN" sz="800" u="sng" dirty="0"/>
              <a:t>SMEL-Annual-Report-2023-24</a:t>
            </a:r>
          </a:p>
        </p:txBody>
      </p:sp>
    </p:spTree>
    <p:extLst>
      <p:ext uri="{BB962C8B-B14F-4D97-AF65-F5344CB8AC3E}">
        <p14:creationId xmlns:p14="http://schemas.microsoft.com/office/powerpoint/2010/main" val="409720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2C9C-C549-1C8C-34CE-F71EA30315D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C47523A-422F-0481-DC19-C6B440961B06}"/>
              </a:ext>
            </a:extLst>
          </p:cNvPr>
          <p:cNvSpPr/>
          <p:nvPr/>
        </p:nvSpPr>
        <p:spPr>
          <a:xfrm>
            <a:off x="137393" y="0"/>
            <a:ext cx="12192000"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rgbClr val="00B0F0"/>
                </a:solidFill>
              </a:rPr>
              <a:t>Success Story: Rashmi Metaliks Ltd  (RML) </a:t>
            </a:r>
          </a:p>
        </p:txBody>
      </p:sp>
      <p:sp>
        <p:nvSpPr>
          <p:cNvPr id="4" name="TextBox 3">
            <a:extLst>
              <a:ext uri="{FF2B5EF4-FFF2-40B4-BE49-F238E27FC236}">
                <a16:creationId xmlns:a16="http://schemas.microsoft.com/office/drawing/2014/main" id="{09922002-1782-AE8D-0B1D-681CA6B56182}"/>
              </a:ext>
            </a:extLst>
          </p:cNvPr>
          <p:cNvSpPr txBox="1"/>
          <p:nvPr/>
        </p:nvSpPr>
        <p:spPr>
          <a:xfrm>
            <a:off x="146528" y="621227"/>
            <a:ext cx="6380082" cy="5755422"/>
          </a:xfrm>
          <a:prstGeom prst="rect">
            <a:avLst/>
          </a:prstGeom>
          <a:noFill/>
        </p:spPr>
        <p:txBody>
          <a:bodyPr wrap="square">
            <a:spAutoFit/>
          </a:bodyPr>
          <a:lstStyle/>
          <a:p>
            <a:pPr algn="just"/>
            <a:r>
              <a:rPr lang="en-US" sz="1600" dirty="0">
                <a:solidFill>
                  <a:srgbClr val="000000"/>
                </a:solidFill>
                <a:latin typeface="+mj-lt"/>
              </a:rPr>
              <a:t>Kolkata based R</a:t>
            </a:r>
            <a:r>
              <a:rPr lang="en-US" sz="1600" b="0" i="0" dirty="0">
                <a:solidFill>
                  <a:srgbClr val="000000"/>
                </a:solidFill>
                <a:effectLst/>
                <a:latin typeface="+mj-lt"/>
              </a:rPr>
              <a:t>ashmi group, established in 1991, by </a:t>
            </a:r>
            <a:r>
              <a:rPr lang="en-US" sz="1600" dirty="0">
                <a:solidFill>
                  <a:srgbClr val="000000"/>
                </a:solidFill>
                <a:latin typeface="+mj-lt"/>
              </a:rPr>
              <a:t>Mr.</a:t>
            </a:r>
            <a:r>
              <a:rPr lang="en-US" sz="1600" b="0" i="0" dirty="0">
                <a:solidFill>
                  <a:srgbClr val="000000"/>
                </a:solidFill>
                <a:effectLst/>
                <a:latin typeface="+mj-lt"/>
              </a:rPr>
              <a:t> </a:t>
            </a:r>
            <a:r>
              <a:rPr lang="en-US" sz="1600" dirty="0">
                <a:solidFill>
                  <a:srgbClr val="000000"/>
                </a:solidFill>
                <a:latin typeface="+mj-lt"/>
              </a:rPr>
              <a:t>S</a:t>
            </a:r>
            <a:r>
              <a:rPr lang="en-US" sz="1600" b="0" i="0" dirty="0">
                <a:solidFill>
                  <a:srgbClr val="000000"/>
                </a:solidFill>
                <a:effectLst/>
                <a:latin typeface="+mj-lt"/>
              </a:rPr>
              <a:t>ajjan </a:t>
            </a:r>
            <a:r>
              <a:rPr lang="en-US" sz="1600" dirty="0">
                <a:solidFill>
                  <a:srgbClr val="000000"/>
                </a:solidFill>
                <a:latin typeface="+mj-lt"/>
              </a:rPr>
              <a:t>K</a:t>
            </a:r>
            <a:r>
              <a:rPr lang="en-US" sz="1600" b="0" i="0" dirty="0">
                <a:solidFill>
                  <a:srgbClr val="000000"/>
                </a:solidFill>
                <a:effectLst/>
                <a:latin typeface="+mj-lt"/>
              </a:rPr>
              <a:t>umar </a:t>
            </a:r>
            <a:r>
              <a:rPr lang="en-US" sz="1600" dirty="0">
                <a:solidFill>
                  <a:srgbClr val="000000"/>
                </a:solidFill>
                <a:latin typeface="+mj-lt"/>
              </a:rPr>
              <a:t>P</a:t>
            </a:r>
            <a:r>
              <a:rPr lang="en-US" sz="1600" b="0" i="0" dirty="0">
                <a:solidFill>
                  <a:srgbClr val="000000"/>
                </a:solidFill>
                <a:effectLst/>
                <a:latin typeface="+mj-lt"/>
              </a:rPr>
              <a:t>atwari and his family members; RML was incorporated in 2004 to increase spread in the steel industry with manufacturing units located in </a:t>
            </a:r>
            <a:r>
              <a:rPr lang="en-US" sz="1600" dirty="0">
                <a:solidFill>
                  <a:srgbClr val="000000"/>
                </a:solidFill>
                <a:latin typeface="+mj-lt"/>
              </a:rPr>
              <a:t>K</a:t>
            </a:r>
            <a:r>
              <a:rPr lang="en-US" sz="1600" b="0" i="0" dirty="0">
                <a:solidFill>
                  <a:srgbClr val="000000"/>
                </a:solidFill>
                <a:effectLst/>
                <a:latin typeface="+mj-lt"/>
              </a:rPr>
              <a:t>haragpur &amp; </a:t>
            </a:r>
            <a:r>
              <a:rPr lang="en-US" sz="1600" dirty="0">
                <a:solidFill>
                  <a:srgbClr val="000000"/>
                </a:solidFill>
                <a:latin typeface="+mj-lt"/>
              </a:rPr>
              <a:t>Jaluria</a:t>
            </a:r>
            <a:r>
              <a:rPr lang="en-US" sz="1600" b="0" i="0" dirty="0">
                <a:solidFill>
                  <a:srgbClr val="000000"/>
                </a:solidFill>
                <a:effectLst/>
                <a:latin typeface="+mj-lt"/>
              </a:rPr>
              <a:t>, West </a:t>
            </a:r>
            <a:r>
              <a:rPr lang="en-US" sz="1600" dirty="0">
                <a:solidFill>
                  <a:srgbClr val="000000"/>
                </a:solidFill>
                <a:latin typeface="+mj-lt"/>
              </a:rPr>
              <a:t>B</a:t>
            </a:r>
            <a:r>
              <a:rPr lang="en-US" sz="1600" b="0" i="0" dirty="0">
                <a:solidFill>
                  <a:srgbClr val="000000"/>
                </a:solidFill>
                <a:effectLst/>
                <a:latin typeface="+mj-lt"/>
              </a:rPr>
              <a:t>engal, </a:t>
            </a:r>
            <a:r>
              <a:rPr lang="en-US" sz="1600" dirty="0">
                <a:solidFill>
                  <a:srgbClr val="000000"/>
                </a:solidFill>
                <a:latin typeface="+mj-lt"/>
              </a:rPr>
              <a:t>I</a:t>
            </a:r>
            <a:r>
              <a:rPr lang="en-US" sz="1600" b="0" i="0" dirty="0">
                <a:solidFill>
                  <a:srgbClr val="000000"/>
                </a:solidFill>
                <a:effectLst/>
                <a:latin typeface="+mj-lt"/>
              </a:rPr>
              <a:t>ndia</a:t>
            </a:r>
            <a:endParaRPr lang="en-US" sz="1600" dirty="0">
              <a:solidFill>
                <a:srgbClr val="000000"/>
              </a:solidFill>
              <a:latin typeface="+mj-lt"/>
            </a:endParaRPr>
          </a:p>
          <a:p>
            <a:pPr algn="just"/>
            <a:endParaRPr lang="en-US" sz="1600" b="0" i="0" dirty="0">
              <a:solidFill>
                <a:srgbClr val="000000"/>
              </a:solidFill>
              <a:effectLst/>
              <a:latin typeface="+mj-lt"/>
            </a:endParaRPr>
          </a:p>
          <a:p>
            <a:pPr algn="just"/>
            <a:r>
              <a:rPr lang="en-US" sz="1600" b="0" i="0" dirty="0">
                <a:solidFill>
                  <a:srgbClr val="000000"/>
                </a:solidFill>
                <a:effectLst/>
                <a:latin typeface="+mj-lt"/>
              </a:rPr>
              <a:t>The group is one of the largest players in the secondary steel segment with total capacities </a:t>
            </a:r>
            <a:r>
              <a:rPr lang="en-US" sz="1600" b="1" i="0" dirty="0">
                <a:solidFill>
                  <a:srgbClr val="000000"/>
                </a:solidFill>
                <a:effectLst/>
                <a:latin typeface="+mj-lt"/>
              </a:rPr>
              <a:t>exceeding 26 million tonnes </a:t>
            </a:r>
            <a:r>
              <a:rPr lang="en-US" sz="1600" b="0" i="0" dirty="0">
                <a:solidFill>
                  <a:srgbClr val="000000"/>
                </a:solidFill>
                <a:effectLst/>
                <a:latin typeface="+mj-lt"/>
              </a:rPr>
              <a:t>as on additionally, 2023 across different product lines such as iron ore pellets, pig iron, sponge iron to finished steel products like TMT and Di (ductile iron) pipes</a:t>
            </a:r>
          </a:p>
          <a:p>
            <a:pPr algn="just"/>
            <a:endParaRPr lang="en-US" sz="1600" dirty="0">
              <a:solidFill>
                <a:srgbClr val="000000"/>
              </a:solidFill>
              <a:latin typeface="+mj-lt"/>
            </a:endParaRPr>
          </a:p>
          <a:p>
            <a:pPr algn="just"/>
            <a:r>
              <a:rPr lang="en-US" sz="1600" b="0" i="0" dirty="0">
                <a:solidFill>
                  <a:srgbClr val="000000"/>
                </a:solidFill>
                <a:effectLst/>
                <a:latin typeface="+mj-lt"/>
              </a:rPr>
              <a:t>The promoters has vast experience of over four decades in the steel industry and have established forward &amp; backward integrated operations with</a:t>
            </a:r>
            <a:r>
              <a:rPr lang="en-US" sz="1600" dirty="0">
                <a:solidFill>
                  <a:srgbClr val="000000"/>
                </a:solidFill>
                <a:latin typeface="+mj-lt"/>
              </a:rPr>
              <a:t> t</a:t>
            </a:r>
            <a:r>
              <a:rPr lang="en-US" sz="1600" b="0" i="0" dirty="0">
                <a:solidFill>
                  <a:srgbClr val="000000"/>
                </a:solidFill>
                <a:effectLst/>
                <a:latin typeface="+mj-lt"/>
              </a:rPr>
              <a:t>he company operating two railway sidings at </a:t>
            </a:r>
            <a:r>
              <a:rPr lang="en-US" sz="1600" dirty="0">
                <a:solidFill>
                  <a:srgbClr val="000000"/>
                </a:solidFill>
                <a:latin typeface="+mj-lt"/>
              </a:rPr>
              <a:t>B</a:t>
            </a:r>
            <a:r>
              <a:rPr lang="en-US" sz="1600" b="0" i="0" dirty="0">
                <a:solidFill>
                  <a:srgbClr val="000000"/>
                </a:solidFill>
                <a:effectLst/>
                <a:latin typeface="+mj-lt"/>
              </a:rPr>
              <a:t>arbil, Odisha and </a:t>
            </a:r>
            <a:r>
              <a:rPr lang="en-US" sz="1600" dirty="0">
                <a:solidFill>
                  <a:srgbClr val="000000"/>
                </a:solidFill>
                <a:latin typeface="+mj-lt"/>
              </a:rPr>
              <a:t>G</a:t>
            </a:r>
            <a:r>
              <a:rPr lang="en-US" sz="1600" b="0" i="0" dirty="0">
                <a:solidFill>
                  <a:srgbClr val="000000"/>
                </a:solidFill>
                <a:effectLst/>
                <a:latin typeface="+mj-lt"/>
              </a:rPr>
              <a:t>okulpur, West </a:t>
            </a:r>
            <a:r>
              <a:rPr lang="en-US" sz="1600" dirty="0">
                <a:solidFill>
                  <a:srgbClr val="000000"/>
                </a:solidFill>
                <a:latin typeface="+mj-lt"/>
              </a:rPr>
              <a:t>B</a:t>
            </a:r>
            <a:r>
              <a:rPr lang="en-US" sz="1600" b="0" i="0" dirty="0">
                <a:solidFill>
                  <a:srgbClr val="000000"/>
                </a:solidFill>
                <a:effectLst/>
                <a:latin typeface="+mj-lt"/>
              </a:rPr>
              <a:t>engal, to facilitate movement of raw materials and finished goods </a:t>
            </a:r>
          </a:p>
          <a:p>
            <a:pPr algn="just"/>
            <a:endParaRPr lang="en-US" sz="1600" dirty="0">
              <a:solidFill>
                <a:srgbClr val="000000"/>
              </a:solidFill>
              <a:latin typeface="+mj-lt"/>
            </a:endParaRPr>
          </a:p>
          <a:p>
            <a:pPr algn="just"/>
            <a:r>
              <a:rPr lang="en-US" sz="1600" dirty="0">
                <a:solidFill>
                  <a:srgbClr val="000000"/>
                </a:solidFill>
                <a:latin typeface="+mj-lt"/>
              </a:rPr>
              <a:t>For meeting its power requirements, the group has captive power plant (300MW) and a waste-heat recovery boiler to generate power for captive consumption</a:t>
            </a:r>
          </a:p>
          <a:p>
            <a:pPr algn="just"/>
            <a:endParaRPr lang="en-US" sz="1600" dirty="0">
              <a:solidFill>
                <a:srgbClr val="000000"/>
              </a:solidFill>
              <a:latin typeface="+mj-lt"/>
            </a:endParaRPr>
          </a:p>
          <a:p>
            <a:pPr algn="just"/>
            <a:r>
              <a:rPr lang="en-US" sz="1600" dirty="0">
                <a:solidFill>
                  <a:srgbClr val="000000"/>
                </a:solidFill>
                <a:latin typeface="+mj-lt"/>
              </a:rPr>
              <a:t>Additionally, a </a:t>
            </a:r>
            <a:r>
              <a:rPr lang="it-IT" sz="1600" dirty="0">
                <a:solidFill>
                  <a:srgbClr val="000000"/>
                </a:solidFill>
                <a:latin typeface="+mj-lt"/>
              </a:rPr>
              <a:t>coal mine block – Jagannathpur, Durgapur, West Bengal, has been alloted to the group, which lowers the RM &amp; Power cost; among other sister companies, Reach Infocom </a:t>
            </a:r>
            <a:r>
              <a:rPr lang="en-US" sz="1600" dirty="0">
                <a:solidFill>
                  <a:srgbClr val="000000"/>
                </a:solidFill>
                <a:latin typeface="+mj-lt"/>
              </a:rPr>
              <a:t>specializes in technical products like PC’s &amp; Laptops</a:t>
            </a:r>
          </a:p>
        </p:txBody>
      </p:sp>
      <p:graphicFrame>
        <p:nvGraphicFramePr>
          <p:cNvPr id="3" name="Table 2">
            <a:extLst>
              <a:ext uri="{FF2B5EF4-FFF2-40B4-BE49-F238E27FC236}">
                <a16:creationId xmlns:a16="http://schemas.microsoft.com/office/drawing/2014/main" id="{9DA191E4-4ED4-D6F1-B238-E355F007D239}"/>
              </a:ext>
            </a:extLst>
          </p:cNvPr>
          <p:cNvGraphicFramePr>
            <a:graphicFrameLocks noGrp="1"/>
          </p:cNvGraphicFramePr>
          <p:nvPr>
            <p:extLst>
              <p:ext uri="{D42A27DB-BD31-4B8C-83A1-F6EECF244321}">
                <p14:modId xmlns:p14="http://schemas.microsoft.com/office/powerpoint/2010/main" val="2088663527"/>
              </p:ext>
            </p:extLst>
          </p:nvPr>
        </p:nvGraphicFramePr>
        <p:xfrm>
          <a:off x="7096932" y="702840"/>
          <a:ext cx="3869346" cy="2274388"/>
        </p:xfrm>
        <a:graphic>
          <a:graphicData uri="http://schemas.openxmlformats.org/drawingml/2006/table">
            <a:tbl>
              <a:tblPr firstRow="1" bandRow="1">
                <a:tableStyleId>{5C22544A-7EE6-4342-B048-85BDC9FD1C3A}</a:tableStyleId>
              </a:tblPr>
              <a:tblGrid>
                <a:gridCol w="1828275">
                  <a:extLst>
                    <a:ext uri="{9D8B030D-6E8A-4147-A177-3AD203B41FA5}">
                      <a16:colId xmlns:a16="http://schemas.microsoft.com/office/drawing/2014/main" val="634721976"/>
                    </a:ext>
                  </a:extLst>
                </a:gridCol>
                <a:gridCol w="996043">
                  <a:extLst>
                    <a:ext uri="{9D8B030D-6E8A-4147-A177-3AD203B41FA5}">
                      <a16:colId xmlns:a16="http://schemas.microsoft.com/office/drawing/2014/main" val="1607409347"/>
                    </a:ext>
                  </a:extLst>
                </a:gridCol>
                <a:gridCol w="1045028">
                  <a:extLst>
                    <a:ext uri="{9D8B030D-6E8A-4147-A177-3AD203B41FA5}">
                      <a16:colId xmlns:a16="http://schemas.microsoft.com/office/drawing/2014/main" val="3941821511"/>
                    </a:ext>
                  </a:extLst>
                </a:gridCol>
              </a:tblGrid>
              <a:tr h="420188">
                <a:tc>
                  <a:txBody>
                    <a:bodyPr/>
                    <a:lstStyle/>
                    <a:p>
                      <a:r>
                        <a:rPr lang="en-IN" sz="1400" dirty="0"/>
                        <a:t>(INR Cr)</a:t>
                      </a:r>
                    </a:p>
                  </a:txBody>
                  <a:tcPr/>
                </a:tc>
                <a:tc>
                  <a:txBody>
                    <a:bodyPr/>
                    <a:lstStyle/>
                    <a:p>
                      <a:pPr algn="r"/>
                      <a:r>
                        <a:rPr lang="en-IN" sz="1400" dirty="0"/>
                        <a:t>FY2022</a:t>
                      </a:r>
                    </a:p>
                  </a:txBody>
                  <a:tcPr/>
                </a:tc>
                <a:tc>
                  <a:txBody>
                    <a:bodyPr/>
                    <a:lstStyle/>
                    <a:p>
                      <a:pPr algn="r"/>
                      <a:r>
                        <a:rPr lang="en-IN" sz="1400" dirty="0"/>
                        <a:t>FY2023</a:t>
                      </a:r>
                    </a:p>
                  </a:txBody>
                  <a:tcPr/>
                </a:tc>
                <a:extLst>
                  <a:ext uri="{0D108BD9-81ED-4DB2-BD59-A6C34878D82A}">
                    <a16:rowId xmlns:a16="http://schemas.microsoft.com/office/drawing/2014/main" val="3785204178"/>
                  </a:ext>
                </a:extLst>
              </a:tr>
              <a:tr h="370840">
                <a:tc>
                  <a:txBody>
                    <a:bodyPr/>
                    <a:lstStyle/>
                    <a:p>
                      <a:r>
                        <a:rPr lang="en-US" sz="1400" dirty="0"/>
                        <a:t>O</a:t>
                      </a:r>
                      <a:r>
                        <a:rPr lang="en-IN" sz="1400" dirty="0"/>
                        <a:t>p. Income</a:t>
                      </a:r>
                    </a:p>
                  </a:txBody>
                  <a:tcPr/>
                </a:tc>
                <a:tc>
                  <a:txBody>
                    <a:bodyPr/>
                    <a:lstStyle/>
                    <a:p>
                      <a:pPr algn="r"/>
                      <a:r>
                        <a:rPr lang="en-US" sz="1400" dirty="0"/>
                        <a:t>14885</a:t>
                      </a:r>
                      <a:endParaRPr lang="en-IN" sz="1400" dirty="0"/>
                    </a:p>
                  </a:txBody>
                  <a:tcPr/>
                </a:tc>
                <a:tc>
                  <a:txBody>
                    <a:bodyPr/>
                    <a:lstStyle/>
                    <a:p>
                      <a:pPr algn="r"/>
                      <a:r>
                        <a:rPr lang="en-US" sz="1400" dirty="0"/>
                        <a:t>21006</a:t>
                      </a:r>
                      <a:endParaRPr lang="en-IN" sz="1400" dirty="0"/>
                    </a:p>
                  </a:txBody>
                  <a:tcPr/>
                </a:tc>
                <a:extLst>
                  <a:ext uri="{0D108BD9-81ED-4DB2-BD59-A6C34878D82A}">
                    <a16:rowId xmlns:a16="http://schemas.microsoft.com/office/drawing/2014/main" val="1082684614"/>
                  </a:ext>
                </a:extLst>
              </a:tr>
              <a:tr h="370840">
                <a:tc>
                  <a:txBody>
                    <a:bodyPr/>
                    <a:lstStyle/>
                    <a:p>
                      <a:r>
                        <a:rPr lang="en-IN" sz="1400" dirty="0"/>
                        <a:t>EBITDA</a:t>
                      </a:r>
                    </a:p>
                  </a:txBody>
                  <a:tcPr/>
                </a:tc>
                <a:tc>
                  <a:txBody>
                    <a:bodyPr/>
                    <a:lstStyle/>
                    <a:p>
                      <a:pPr algn="r"/>
                      <a:r>
                        <a:rPr lang="en-US" sz="1400" dirty="0"/>
                        <a:t>3285</a:t>
                      </a:r>
                      <a:endParaRPr lang="en-IN" sz="1400" dirty="0"/>
                    </a:p>
                  </a:txBody>
                  <a:tcPr/>
                </a:tc>
                <a:tc>
                  <a:txBody>
                    <a:bodyPr/>
                    <a:lstStyle/>
                    <a:p>
                      <a:pPr algn="r"/>
                      <a:r>
                        <a:rPr lang="en-US" sz="1400" dirty="0"/>
                        <a:t>5000</a:t>
                      </a:r>
                      <a:endParaRPr lang="en-IN" sz="1400" dirty="0"/>
                    </a:p>
                  </a:txBody>
                  <a:tcPr/>
                </a:tc>
                <a:extLst>
                  <a:ext uri="{0D108BD9-81ED-4DB2-BD59-A6C34878D82A}">
                    <a16:rowId xmlns:a16="http://schemas.microsoft.com/office/drawing/2014/main" val="167537206"/>
                  </a:ext>
                </a:extLst>
              </a:tr>
              <a:tr h="370840">
                <a:tc>
                  <a:txBody>
                    <a:bodyPr/>
                    <a:lstStyle/>
                    <a:p>
                      <a:r>
                        <a:rPr lang="en-IN" sz="1400" dirty="0"/>
                        <a:t>PAT</a:t>
                      </a:r>
                    </a:p>
                  </a:txBody>
                  <a:tcPr/>
                </a:tc>
                <a:tc>
                  <a:txBody>
                    <a:bodyPr/>
                    <a:lstStyle/>
                    <a:p>
                      <a:pPr algn="r"/>
                      <a:r>
                        <a:rPr lang="en-US" sz="1400" dirty="0"/>
                        <a:t>2182</a:t>
                      </a:r>
                      <a:endParaRPr lang="en-IN" sz="1400" dirty="0"/>
                    </a:p>
                  </a:txBody>
                  <a:tcPr/>
                </a:tc>
                <a:tc>
                  <a:txBody>
                    <a:bodyPr/>
                    <a:lstStyle/>
                    <a:p>
                      <a:pPr marL="0" algn="r" defTabSz="914400" rtl="0" eaLnBrk="1" latinLnBrk="0" hangingPunct="1"/>
                      <a:r>
                        <a:rPr lang="en-IN" sz="1400" kern="1200" dirty="0">
                          <a:solidFill>
                            <a:schemeClr val="dk1"/>
                          </a:solidFill>
                          <a:latin typeface="+mn-lt"/>
                          <a:ea typeface="+mn-ea"/>
                          <a:cs typeface="+mn-cs"/>
                        </a:rPr>
                        <a:t>2712</a:t>
                      </a:r>
                    </a:p>
                  </a:txBody>
                  <a:tcPr/>
                </a:tc>
                <a:extLst>
                  <a:ext uri="{0D108BD9-81ED-4DB2-BD59-A6C34878D82A}">
                    <a16:rowId xmlns:a16="http://schemas.microsoft.com/office/drawing/2014/main" val="1178951681"/>
                  </a:ext>
                </a:extLst>
              </a:tr>
              <a:tr h="370840">
                <a:tc>
                  <a:txBody>
                    <a:bodyPr/>
                    <a:lstStyle/>
                    <a:p>
                      <a:r>
                        <a:rPr lang="en-IN" sz="1400" dirty="0"/>
                        <a:t>PAT (%)</a:t>
                      </a:r>
                    </a:p>
                  </a:txBody>
                  <a:tcPr/>
                </a:tc>
                <a:tc>
                  <a:txBody>
                    <a:bodyPr/>
                    <a:lstStyle/>
                    <a:p>
                      <a:pPr algn="r"/>
                      <a:r>
                        <a:rPr lang="en-US" sz="1400" dirty="0"/>
                        <a:t>14.7</a:t>
                      </a:r>
                      <a:endParaRPr lang="en-IN" sz="1400" dirty="0"/>
                    </a:p>
                  </a:txBody>
                  <a:tcPr/>
                </a:tc>
                <a:tc>
                  <a:txBody>
                    <a:bodyPr/>
                    <a:lstStyle/>
                    <a:p>
                      <a:pPr algn="r"/>
                      <a:r>
                        <a:rPr lang="en-US" sz="1400" dirty="0"/>
                        <a:t>12.9</a:t>
                      </a:r>
                      <a:endParaRPr lang="en-IN" sz="1400" dirty="0"/>
                    </a:p>
                  </a:txBody>
                  <a:tcPr/>
                </a:tc>
                <a:extLst>
                  <a:ext uri="{0D108BD9-81ED-4DB2-BD59-A6C34878D82A}">
                    <a16:rowId xmlns:a16="http://schemas.microsoft.com/office/drawing/2014/main" val="3987441857"/>
                  </a:ext>
                </a:extLst>
              </a:tr>
              <a:tr h="370840">
                <a:tc>
                  <a:txBody>
                    <a:bodyPr/>
                    <a:lstStyle/>
                    <a:p>
                      <a:r>
                        <a:rPr lang="en-IN" sz="1400" dirty="0"/>
                        <a:t>Debt / Networth (%)</a:t>
                      </a:r>
                    </a:p>
                  </a:txBody>
                  <a:tcPr/>
                </a:tc>
                <a:tc>
                  <a:txBody>
                    <a:bodyPr/>
                    <a:lstStyle/>
                    <a:p>
                      <a:pPr algn="r"/>
                      <a:r>
                        <a:rPr lang="en-US" sz="1400" dirty="0"/>
                        <a:t>0.01</a:t>
                      </a:r>
                      <a:endParaRPr lang="en-IN" sz="1400" dirty="0"/>
                    </a:p>
                  </a:txBody>
                  <a:tcPr/>
                </a:tc>
                <a:tc>
                  <a:txBody>
                    <a:bodyPr/>
                    <a:lstStyle/>
                    <a:p>
                      <a:pPr algn="r"/>
                      <a:r>
                        <a:rPr lang="en-US" sz="1400" dirty="0"/>
                        <a:t>0.14</a:t>
                      </a:r>
                      <a:endParaRPr lang="en-IN" sz="1400" dirty="0"/>
                    </a:p>
                  </a:txBody>
                  <a:tcPr/>
                </a:tc>
                <a:extLst>
                  <a:ext uri="{0D108BD9-81ED-4DB2-BD59-A6C34878D82A}">
                    <a16:rowId xmlns:a16="http://schemas.microsoft.com/office/drawing/2014/main" val="108985366"/>
                  </a:ext>
                </a:extLst>
              </a:tr>
            </a:tbl>
          </a:graphicData>
        </a:graphic>
      </p:graphicFrame>
      <p:pic>
        <p:nvPicPr>
          <p:cNvPr id="5" name="Picture 4">
            <a:hlinkClick r:id="rId3"/>
            <a:extLst>
              <a:ext uri="{FF2B5EF4-FFF2-40B4-BE49-F238E27FC236}">
                <a16:creationId xmlns:a16="http://schemas.microsoft.com/office/drawing/2014/main" id="{8F51CF4F-5713-DF1A-0038-D486A7369B0A}"/>
              </a:ext>
            </a:extLst>
          </p:cNvPr>
          <p:cNvPicPr>
            <a:picLocks noChangeAspect="1"/>
          </p:cNvPicPr>
          <p:nvPr/>
        </p:nvPicPr>
        <p:blipFill>
          <a:blip r:embed="rId4"/>
          <a:stretch>
            <a:fillRect/>
          </a:stretch>
        </p:blipFill>
        <p:spPr>
          <a:xfrm>
            <a:off x="10676539" y="29106"/>
            <a:ext cx="1425074" cy="695572"/>
          </a:xfrm>
          <a:prstGeom prst="rect">
            <a:avLst/>
          </a:prstGeom>
        </p:spPr>
      </p:pic>
      <p:graphicFrame>
        <p:nvGraphicFramePr>
          <p:cNvPr id="7" name="Table 6">
            <a:extLst>
              <a:ext uri="{FF2B5EF4-FFF2-40B4-BE49-F238E27FC236}">
                <a16:creationId xmlns:a16="http://schemas.microsoft.com/office/drawing/2014/main" id="{2E1D4308-316E-BE81-17B8-AA440D852D36}"/>
              </a:ext>
            </a:extLst>
          </p:cNvPr>
          <p:cNvGraphicFramePr>
            <a:graphicFrameLocks noGrp="1"/>
          </p:cNvGraphicFramePr>
          <p:nvPr>
            <p:extLst>
              <p:ext uri="{D42A27DB-BD31-4B8C-83A1-F6EECF244321}">
                <p14:modId xmlns:p14="http://schemas.microsoft.com/office/powerpoint/2010/main" val="240381878"/>
              </p:ext>
            </p:extLst>
          </p:nvPr>
        </p:nvGraphicFramePr>
        <p:xfrm>
          <a:off x="7070827" y="3298692"/>
          <a:ext cx="3869346" cy="3370408"/>
        </p:xfrm>
        <a:graphic>
          <a:graphicData uri="http://schemas.openxmlformats.org/drawingml/2006/table">
            <a:tbl>
              <a:tblPr firstRow="1" bandRow="1">
                <a:tableStyleId>{5C22544A-7EE6-4342-B048-85BDC9FD1C3A}</a:tableStyleId>
              </a:tblPr>
              <a:tblGrid>
                <a:gridCol w="1791256">
                  <a:extLst>
                    <a:ext uri="{9D8B030D-6E8A-4147-A177-3AD203B41FA5}">
                      <a16:colId xmlns:a16="http://schemas.microsoft.com/office/drawing/2014/main" val="673665728"/>
                    </a:ext>
                  </a:extLst>
                </a:gridCol>
                <a:gridCol w="1074386">
                  <a:extLst>
                    <a:ext uri="{9D8B030D-6E8A-4147-A177-3AD203B41FA5}">
                      <a16:colId xmlns:a16="http://schemas.microsoft.com/office/drawing/2014/main" val="3812178441"/>
                    </a:ext>
                  </a:extLst>
                </a:gridCol>
                <a:gridCol w="1003704">
                  <a:extLst>
                    <a:ext uri="{9D8B030D-6E8A-4147-A177-3AD203B41FA5}">
                      <a16:colId xmlns:a16="http://schemas.microsoft.com/office/drawing/2014/main" val="1889457585"/>
                    </a:ext>
                  </a:extLst>
                </a:gridCol>
              </a:tblGrid>
              <a:tr h="443696">
                <a:tc>
                  <a:txBody>
                    <a:bodyPr/>
                    <a:lstStyle/>
                    <a:p>
                      <a:pPr marL="0" algn="l" defTabSz="914400" rtl="0" eaLnBrk="1" latinLnBrk="0" hangingPunct="1"/>
                      <a:r>
                        <a:rPr lang="en-IN" sz="1400" b="1" kern="1200" dirty="0">
                          <a:solidFill>
                            <a:schemeClr val="lt1"/>
                          </a:solidFill>
                        </a:rPr>
                        <a:t>Category</a:t>
                      </a:r>
                      <a:endParaRPr lang="en-IN" sz="1400" b="1" kern="1200" dirty="0">
                        <a:solidFill>
                          <a:schemeClr val="lt1"/>
                        </a:solidFill>
                        <a:latin typeface="+mn-lt"/>
                        <a:ea typeface="+mn-ea"/>
                        <a:cs typeface="+mn-cs"/>
                      </a:endParaRPr>
                    </a:p>
                  </a:txBody>
                  <a:tcPr marL="55573" marR="55573" marT="97252" marB="97252" anchor="ctr"/>
                </a:tc>
                <a:tc>
                  <a:txBody>
                    <a:bodyPr/>
                    <a:lstStyle/>
                    <a:p>
                      <a:pPr marL="0" algn="ctr" defTabSz="914400" rtl="0" eaLnBrk="1" latinLnBrk="0" hangingPunct="1"/>
                      <a:r>
                        <a:rPr lang="en-IN" sz="1400" b="1" kern="1200" dirty="0">
                          <a:solidFill>
                            <a:schemeClr val="lt1"/>
                          </a:solidFill>
                        </a:rPr>
                        <a:t>FY 2022</a:t>
                      </a:r>
                      <a:endParaRPr lang="en-IN" sz="1400" b="1" kern="1200" dirty="0">
                        <a:solidFill>
                          <a:schemeClr val="lt1"/>
                        </a:solidFill>
                        <a:latin typeface="+mn-lt"/>
                        <a:ea typeface="+mn-ea"/>
                        <a:cs typeface="+mn-cs"/>
                      </a:endParaRPr>
                    </a:p>
                  </a:txBody>
                  <a:tcPr marL="55573" marR="55573" marT="97252" marB="97252" anchor="ctr"/>
                </a:tc>
                <a:tc>
                  <a:txBody>
                    <a:bodyPr/>
                    <a:lstStyle/>
                    <a:p>
                      <a:pPr marL="0" algn="ctr" defTabSz="914400" rtl="0" eaLnBrk="1" latinLnBrk="0" hangingPunct="1"/>
                      <a:r>
                        <a:rPr lang="en-IN" sz="1400" b="1" kern="1200" dirty="0">
                          <a:solidFill>
                            <a:schemeClr val="lt1"/>
                          </a:solidFill>
                        </a:rPr>
                        <a:t>FY 2025</a:t>
                      </a:r>
                      <a:endParaRPr lang="en-IN" sz="1400" b="1" kern="1200" dirty="0">
                        <a:solidFill>
                          <a:schemeClr val="lt1"/>
                        </a:solidFill>
                        <a:latin typeface="+mn-lt"/>
                        <a:ea typeface="+mn-ea"/>
                        <a:cs typeface="+mn-cs"/>
                      </a:endParaRPr>
                    </a:p>
                  </a:txBody>
                  <a:tcPr marL="55573" marR="55573" marT="97252" marB="97252" anchor="ctr"/>
                </a:tc>
                <a:extLst>
                  <a:ext uri="{0D108BD9-81ED-4DB2-BD59-A6C34878D82A}">
                    <a16:rowId xmlns:a16="http://schemas.microsoft.com/office/drawing/2014/main" val="4097914252"/>
                  </a:ext>
                </a:extLst>
              </a:tr>
              <a:tr h="443696">
                <a:tc>
                  <a:txBody>
                    <a:bodyPr/>
                    <a:lstStyle/>
                    <a:p>
                      <a:pPr marL="0" algn="l" defTabSz="914400" rtl="0" eaLnBrk="1" latinLnBrk="0" hangingPunct="1"/>
                      <a:r>
                        <a:rPr lang="en-IN" sz="1400" kern="1200" dirty="0">
                          <a:solidFill>
                            <a:schemeClr val="dk1"/>
                          </a:solidFill>
                        </a:rPr>
                        <a:t>Iron &amp; Steel (MTPA)</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3.00</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5.0</a:t>
                      </a:r>
                      <a:endParaRPr lang="en-IN" sz="1400" kern="1200" dirty="0">
                        <a:solidFill>
                          <a:schemeClr val="dk1"/>
                        </a:solidFill>
                        <a:latin typeface="+mn-lt"/>
                        <a:ea typeface="+mn-ea"/>
                        <a:cs typeface="+mn-cs"/>
                      </a:endParaRPr>
                    </a:p>
                  </a:txBody>
                  <a:tcPr marL="55573" marR="55573" marT="97252" marB="97252" anchor="ctr"/>
                </a:tc>
                <a:extLst>
                  <a:ext uri="{0D108BD9-81ED-4DB2-BD59-A6C34878D82A}">
                    <a16:rowId xmlns:a16="http://schemas.microsoft.com/office/drawing/2014/main" val="2673452381"/>
                  </a:ext>
                </a:extLst>
              </a:tr>
              <a:tr h="348353">
                <a:tc>
                  <a:txBody>
                    <a:bodyPr/>
                    <a:lstStyle/>
                    <a:p>
                      <a:pPr marL="0" algn="l" defTabSz="914400" rtl="0" eaLnBrk="1" latinLnBrk="0" hangingPunct="1"/>
                      <a:r>
                        <a:rPr lang="en-IN" sz="1400" kern="1200" dirty="0">
                          <a:solidFill>
                            <a:schemeClr val="dk1"/>
                          </a:solidFill>
                        </a:rPr>
                        <a:t>Cement (MTPA)</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1.00</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2.00</a:t>
                      </a:r>
                      <a:endParaRPr lang="en-IN" sz="1400" kern="1200" dirty="0">
                        <a:solidFill>
                          <a:schemeClr val="dk1"/>
                        </a:solidFill>
                        <a:latin typeface="+mn-lt"/>
                        <a:ea typeface="+mn-ea"/>
                        <a:cs typeface="+mn-cs"/>
                      </a:endParaRPr>
                    </a:p>
                  </a:txBody>
                  <a:tcPr marL="55573" marR="55573" marT="97252" marB="97252" anchor="ctr"/>
                </a:tc>
                <a:extLst>
                  <a:ext uri="{0D108BD9-81ED-4DB2-BD59-A6C34878D82A}">
                    <a16:rowId xmlns:a16="http://schemas.microsoft.com/office/drawing/2014/main" val="1099210077"/>
                  </a:ext>
                </a:extLst>
              </a:tr>
              <a:tr h="348353">
                <a:tc>
                  <a:txBody>
                    <a:bodyPr/>
                    <a:lstStyle/>
                    <a:p>
                      <a:pPr marL="0" algn="l" defTabSz="914400" rtl="0" eaLnBrk="1" latinLnBrk="0" hangingPunct="1"/>
                      <a:r>
                        <a:rPr lang="en-IN" sz="1400" kern="1200" dirty="0">
                          <a:solidFill>
                            <a:schemeClr val="dk1"/>
                          </a:solidFill>
                        </a:rPr>
                        <a:t>Power (MTPA)</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348</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600</a:t>
                      </a:r>
                      <a:endParaRPr lang="en-IN" sz="1400" kern="1200" dirty="0">
                        <a:solidFill>
                          <a:schemeClr val="dk1"/>
                        </a:solidFill>
                        <a:latin typeface="+mn-lt"/>
                        <a:ea typeface="+mn-ea"/>
                        <a:cs typeface="+mn-cs"/>
                      </a:endParaRPr>
                    </a:p>
                  </a:txBody>
                  <a:tcPr marL="55573" marR="55573" marT="97252" marB="97252" anchor="ctr"/>
                </a:tc>
                <a:extLst>
                  <a:ext uri="{0D108BD9-81ED-4DB2-BD59-A6C34878D82A}">
                    <a16:rowId xmlns:a16="http://schemas.microsoft.com/office/drawing/2014/main" val="78378208"/>
                  </a:ext>
                </a:extLst>
              </a:tr>
              <a:tr h="348353">
                <a:tc>
                  <a:txBody>
                    <a:bodyPr/>
                    <a:lstStyle/>
                    <a:p>
                      <a:pPr marL="0" algn="l" defTabSz="914400" rtl="0" eaLnBrk="1" latinLnBrk="0" hangingPunct="1"/>
                      <a:r>
                        <a:rPr lang="en-IN" sz="1400" kern="1200" dirty="0">
                          <a:solidFill>
                            <a:schemeClr val="dk1"/>
                          </a:solidFill>
                        </a:rPr>
                        <a:t>Pellet (MTPA)</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9.00</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11.00</a:t>
                      </a:r>
                      <a:endParaRPr lang="en-IN" sz="1400" kern="1200" dirty="0">
                        <a:solidFill>
                          <a:schemeClr val="dk1"/>
                        </a:solidFill>
                        <a:latin typeface="+mn-lt"/>
                        <a:ea typeface="+mn-ea"/>
                        <a:cs typeface="+mn-cs"/>
                      </a:endParaRPr>
                    </a:p>
                  </a:txBody>
                  <a:tcPr marL="55573" marR="55573" marT="97252" marB="97252" anchor="ctr"/>
                </a:tc>
                <a:extLst>
                  <a:ext uri="{0D108BD9-81ED-4DB2-BD59-A6C34878D82A}">
                    <a16:rowId xmlns:a16="http://schemas.microsoft.com/office/drawing/2014/main" val="2407013670"/>
                  </a:ext>
                </a:extLst>
              </a:tr>
              <a:tr h="348353">
                <a:tc>
                  <a:txBody>
                    <a:bodyPr/>
                    <a:lstStyle/>
                    <a:p>
                      <a:pPr marL="0" algn="l" defTabSz="914400" rtl="0" eaLnBrk="1" latinLnBrk="0" hangingPunct="1"/>
                      <a:r>
                        <a:rPr lang="en-IN" sz="1400" kern="1200" dirty="0">
                          <a:solidFill>
                            <a:schemeClr val="dk1"/>
                          </a:solidFill>
                        </a:rPr>
                        <a:t>Turnover (INR Cr)</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24800</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35000</a:t>
                      </a:r>
                      <a:endParaRPr lang="en-IN" sz="1400" kern="1200" dirty="0">
                        <a:solidFill>
                          <a:schemeClr val="dk1"/>
                        </a:solidFill>
                        <a:latin typeface="+mn-lt"/>
                        <a:ea typeface="+mn-ea"/>
                        <a:cs typeface="+mn-cs"/>
                      </a:endParaRPr>
                    </a:p>
                  </a:txBody>
                  <a:tcPr marL="55573" marR="55573" marT="97252" marB="97252" anchor="ctr"/>
                </a:tc>
                <a:extLst>
                  <a:ext uri="{0D108BD9-81ED-4DB2-BD59-A6C34878D82A}">
                    <a16:rowId xmlns:a16="http://schemas.microsoft.com/office/drawing/2014/main" val="2474689453"/>
                  </a:ext>
                </a:extLst>
              </a:tr>
              <a:tr h="443696">
                <a:tc>
                  <a:txBody>
                    <a:bodyPr/>
                    <a:lstStyle/>
                    <a:p>
                      <a:pPr marL="0" algn="l" defTabSz="914400" rtl="0" eaLnBrk="1" latinLnBrk="0" hangingPunct="1"/>
                      <a:r>
                        <a:rPr lang="en-IN" sz="1400" kern="1200" dirty="0">
                          <a:solidFill>
                            <a:schemeClr val="dk1"/>
                          </a:solidFill>
                        </a:rPr>
                        <a:t>Investment (INR Cr)</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8000</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12500</a:t>
                      </a:r>
                      <a:endParaRPr lang="en-IN" sz="1400" kern="1200" dirty="0">
                        <a:solidFill>
                          <a:schemeClr val="dk1"/>
                        </a:solidFill>
                        <a:latin typeface="+mn-lt"/>
                        <a:ea typeface="+mn-ea"/>
                        <a:cs typeface="+mn-cs"/>
                      </a:endParaRPr>
                    </a:p>
                  </a:txBody>
                  <a:tcPr marL="55573" marR="55573" marT="97252" marB="97252" anchor="ctr"/>
                </a:tc>
                <a:extLst>
                  <a:ext uri="{0D108BD9-81ED-4DB2-BD59-A6C34878D82A}">
                    <a16:rowId xmlns:a16="http://schemas.microsoft.com/office/drawing/2014/main" val="2137570302"/>
                  </a:ext>
                </a:extLst>
              </a:tr>
              <a:tr h="348353">
                <a:tc>
                  <a:txBody>
                    <a:bodyPr/>
                    <a:lstStyle/>
                    <a:p>
                      <a:pPr marL="0" algn="l" defTabSz="914400" rtl="0" eaLnBrk="1" latinLnBrk="0" hangingPunct="1"/>
                      <a:r>
                        <a:rPr lang="en-IN" sz="1400" kern="1200" dirty="0">
                          <a:solidFill>
                            <a:schemeClr val="dk1"/>
                          </a:solidFill>
                        </a:rPr>
                        <a:t>Net worth (INR Cr)</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13300</a:t>
                      </a:r>
                      <a:endParaRPr lang="en-IN" sz="1400" kern="1200" dirty="0">
                        <a:solidFill>
                          <a:schemeClr val="dk1"/>
                        </a:solidFill>
                        <a:latin typeface="+mn-lt"/>
                        <a:ea typeface="+mn-ea"/>
                        <a:cs typeface="+mn-cs"/>
                      </a:endParaRPr>
                    </a:p>
                  </a:txBody>
                  <a:tcPr marL="55573" marR="55573" marT="97252" marB="97252" anchor="ctr"/>
                </a:tc>
                <a:tc>
                  <a:txBody>
                    <a:bodyPr/>
                    <a:lstStyle/>
                    <a:p>
                      <a:pPr marL="0" algn="r" defTabSz="914400" rtl="0" eaLnBrk="1" latinLnBrk="0" hangingPunct="1"/>
                      <a:r>
                        <a:rPr lang="en-IN" sz="1400" kern="1200" dirty="0">
                          <a:solidFill>
                            <a:schemeClr val="dk1"/>
                          </a:solidFill>
                        </a:rPr>
                        <a:t>16000</a:t>
                      </a:r>
                      <a:endParaRPr lang="en-IN" sz="1400" kern="1200" dirty="0">
                        <a:solidFill>
                          <a:schemeClr val="dk1"/>
                        </a:solidFill>
                        <a:latin typeface="+mn-lt"/>
                        <a:ea typeface="+mn-ea"/>
                        <a:cs typeface="+mn-cs"/>
                      </a:endParaRPr>
                    </a:p>
                  </a:txBody>
                  <a:tcPr marL="55573" marR="55573" marT="97252" marB="97252" anchor="ctr"/>
                </a:tc>
                <a:extLst>
                  <a:ext uri="{0D108BD9-81ED-4DB2-BD59-A6C34878D82A}">
                    <a16:rowId xmlns:a16="http://schemas.microsoft.com/office/drawing/2014/main" val="1176485041"/>
                  </a:ext>
                </a:extLst>
              </a:tr>
            </a:tbl>
          </a:graphicData>
        </a:graphic>
      </p:graphicFrame>
      <p:sp>
        <p:nvSpPr>
          <p:cNvPr id="8" name="TextBox 7">
            <a:extLst>
              <a:ext uri="{FF2B5EF4-FFF2-40B4-BE49-F238E27FC236}">
                <a16:creationId xmlns:a16="http://schemas.microsoft.com/office/drawing/2014/main" id="{FAEB6158-4DC4-2A25-B919-B3F808394CD7}"/>
              </a:ext>
            </a:extLst>
          </p:cNvPr>
          <p:cNvSpPr txBox="1"/>
          <p:nvPr/>
        </p:nvSpPr>
        <p:spPr>
          <a:xfrm>
            <a:off x="7041950" y="467339"/>
            <a:ext cx="1425074" cy="307777"/>
          </a:xfrm>
          <a:prstGeom prst="rect">
            <a:avLst/>
          </a:prstGeom>
          <a:noFill/>
        </p:spPr>
        <p:txBody>
          <a:bodyPr wrap="square">
            <a:spAutoFit/>
          </a:bodyPr>
          <a:lstStyle/>
          <a:p>
            <a:r>
              <a:rPr lang="en-US" sz="1400" dirty="0">
                <a:solidFill>
                  <a:srgbClr val="00B0F0"/>
                </a:solidFill>
              </a:rPr>
              <a:t>Financials</a:t>
            </a:r>
            <a:endParaRPr lang="en-IN" sz="1400" dirty="0">
              <a:solidFill>
                <a:srgbClr val="00B0F0"/>
              </a:solidFill>
            </a:endParaRPr>
          </a:p>
        </p:txBody>
      </p:sp>
      <p:sp>
        <p:nvSpPr>
          <p:cNvPr id="9" name="TextBox 8">
            <a:extLst>
              <a:ext uri="{FF2B5EF4-FFF2-40B4-BE49-F238E27FC236}">
                <a16:creationId xmlns:a16="http://schemas.microsoft.com/office/drawing/2014/main" id="{E829FC2A-E998-1708-2D12-10E00D1C72CD}"/>
              </a:ext>
            </a:extLst>
          </p:cNvPr>
          <p:cNvSpPr txBox="1"/>
          <p:nvPr/>
        </p:nvSpPr>
        <p:spPr>
          <a:xfrm>
            <a:off x="7041950" y="3055970"/>
            <a:ext cx="1425074" cy="307777"/>
          </a:xfrm>
          <a:prstGeom prst="rect">
            <a:avLst/>
          </a:prstGeom>
          <a:noFill/>
        </p:spPr>
        <p:txBody>
          <a:bodyPr wrap="square">
            <a:spAutoFit/>
          </a:bodyPr>
          <a:lstStyle/>
          <a:p>
            <a:r>
              <a:rPr lang="en-US" sz="1400" dirty="0">
                <a:solidFill>
                  <a:srgbClr val="00B0F0"/>
                </a:solidFill>
              </a:rPr>
              <a:t>Expansion Plan</a:t>
            </a:r>
            <a:endParaRPr lang="en-IN" sz="1400" dirty="0">
              <a:solidFill>
                <a:srgbClr val="00B0F0"/>
              </a:solidFill>
            </a:endParaRPr>
          </a:p>
        </p:txBody>
      </p:sp>
      <p:sp>
        <p:nvSpPr>
          <p:cNvPr id="11" name="TextBox 10">
            <a:hlinkClick r:id="rId3"/>
            <a:extLst>
              <a:ext uri="{FF2B5EF4-FFF2-40B4-BE49-F238E27FC236}">
                <a16:creationId xmlns:a16="http://schemas.microsoft.com/office/drawing/2014/main" id="{0715035C-B025-0BF5-2F09-ED823E3470EC}"/>
              </a:ext>
            </a:extLst>
          </p:cNvPr>
          <p:cNvSpPr txBox="1"/>
          <p:nvPr/>
        </p:nvSpPr>
        <p:spPr>
          <a:xfrm>
            <a:off x="9270411" y="2959003"/>
            <a:ext cx="1878852" cy="218341"/>
          </a:xfrm>
          <a:prstGeom prst="rect">
            <a:avLst/>
          </a:prstGeom>
          <a:noFill/>
        </p:spPr>
        <p:txBody>
          <a:bodyPr wrap="square">
            <a:spAutoFit/>
          </a:bodyPr>
          <a:lstStyle/>
          <a:p>
            <a:r>
              <a:rPr lang="en-IN" sz="800" dirty="0"/>
              <a:t>RashmiMetaliksLimited CRISIL Ratins</a:t>
            </a:r>
          </a:p>
        </p:txBody>
      </p:sp>
      <p:sp>
        <p:nvSpPr>
          <p:cNvPr id="12" name="TextBox 11">
            <a:hlinkClick r:id="rId3"/>
            <a:extLst>
              <a:ext uri="{FF2B5EF4-FFF2-40B4-BE49-F238E27FC236}">
                <a16:creationId xmlns:a16="http://schemas.microsoft.com/office/drawing/2014/main" id="{AB529CBE-DB5A-E335-F95A-8C960B13D443}"/>
              </a:ext>
            </a:extLst>
          </p:cNvPr>
          <p:cNvSpPr txBox="1"/>
          <p:nvPr/>
        </p:nvSpPr>
        <p:spPr>
          <a:xfrm>
            <a:off x="9505685" y="6638221"/>
            <a:ext cx="1878852" cy="218341"/>
          </a:xfrm>
          <a:prstGeom prst="rect">
            <a:avLst/>
          </a:prstGeom>
          <a:noFill/>
        </p:spPr>
        <p:txBody>
          <a:bodyPr wrap="square">
            <a:spAutoFit/>
          </a:bodyPr>
          <a:lstStyle/>
          <a:p>
            <a:r>
              <a:rPr lang="en-IN" sz="800" dirty="0">
                <a:hlinkClick r:id="rId5"/>
              </a:rPr>
              <a:t>https://www.rashmigroup.com/</a:t>
            </a:r>
            <a:endParaRPr lang="en-IN" sz="800" dirty="0"/>
          </a:p>
        </p:txBody>
      </p:sp>
    </p:spTree>
    <p:extLst>
      <p:ext uri="{BB962C8B-B14F-4D97-AF65-F5344CB8AC3E}">
        <p14:creationId xmlns:p14="http://schemas.microsoft.com/office/powerpoint/2010/main" val="282002337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591</TotalTime>
  <Words>6703</Words>
  <Application>Microsoft Office PowerPoint</Application>
  <PresentationFormat>Widescreen</PresentationFormat>
  <Paragraphs>1174</Paragraphs>
  <Slides>60</Slides>
  <Notes>26</Notes>
  <HiddenSlides>0</HiddenSlides>
  <MMClips>0</MMClips>
  <ScaleCrop>false</ScaleCrop>
  <HeadingPairs>
    <vt:vector size="6" baseType="variant">
      <vt:variant>
        <vt:lpstr>Fonts Used</vt:lpstr>
      </vt:variant>
      <vt:variant>
        <vt:i4>26</vt:i4>
      </vt:variant>
      <vt:variant>
        <vt:lpstr>Theme</vt:lpstr>
      </vt:variant>
      <vt:variant>
        <vt:i4>3</vt:i4>
      </vt:variant>
      <vt:variant>
        <vt:lpstr>Slide Titles</vt:lpstr>
      </vt:variant>
      <vt:variant>
        <vt:i4>60</vt:i4>
      </vt:variant>
    </vt:vector>
  </HeadingPairs>
  <TitlesOfParts>
    <vt:vector size="89" baseType="lpstr">
      <vt:lpstr>Adobe Clean DC</vt:lpstr>
      <vt:lpstr>Algerian</vt:lpstr>
      <vt:lpstr>Amasis MT Pro Medium</vt:lpstr>
      <vt:lpstr>-apple-system</vt:lpstr>
      <vt:lpstr>Aptos</vt:lpstr>
      <vt:lpstr>Aptos Display</vt:lpstr>
      <vt:lpstr>Arial</vt:lpstr>
      <vt:lpstr>AUNUY C+ Tw Cen MT Std</vt:lpstr>
      <vt:lpstr>Boucherie Block</vt:lpstr>
      <vt:lpstr>Calibri</vt:lpstr>
      <vt:lpstr>Century Gothic</vt:lpstr>
      <vt:lpstr>Constantia</vt:lpstr>
      <vt:lpstr>Google Sans</vt:lpstr>
      <vt:lpstr>Google Sans Text</vt:lpstr>
      <vt:lpstr>Myriad Pro</vt:lpstr>
      <vt:lpstr>MyriadProR</vt:lpstr>
      <vt:lpstr>Open Sans</vt:lpstr>
      <vt:lpstr>Poppins</vt:lpstr>
      <vt:lpstr>Segoe UI</vt:lpstr>
      <vt:lpstr>Segoe UI Black</vt:lpstr>
      <vt:lpstr>system-ui</vt:lpstr>
      <vt:lpstr>Tahoma</vt:lpstr>
      <vt:lpstr>Times New Roman</vt:lpstr>
      <vt:lpstr>Trebuchet MS</vt:lpstr>
      <vt:lpstr>Wingdings</vt:lpstr>
      <vt:lpstr>Wingdings 3</vt:lpstr>
      <vt:lpstr>Wisp</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Addition of new Iron &amp; Manganese Mine</vt:lpstr>
      <vt:lpstr>Iron &amp; Manganese Mine PROPOSAL</vt:lpstr>
      <vt:lpstr>PowerPoint Presentation</vt:lpstr>
      <vt:lpstr>PowerPoint Presentation</vt:lpstr>
      <vt:lpstr>PowerPoint Presentation</vt:lpstr>
      <vt:lpstr>PowerPoint Presentation</vt:lpstr>
      <vt:lpstr>PowerPoint Presentation</vt:lpstr>
      <vt:lpstr>PowerPoint Presentation</vt:lpstr>
      <vt:lpstr>CAPACITY EXPANSION PROPOSAL</vt:lpstr>
      <vt:lpstr>CURRENT AFFAIRS</vt:lpstr>
      <vt:lpstr>PowerPoint Presentation</vt:lpstr>
      <vt:lpstr>PowerPoint Presentation</vt:lpstr>
      <vt:lpstr>PowerPoint Presentation</vt:lpstr>
      <vt:lpstr>PowerPoint Presentation</vt:lpstr>
      <vt:lpstr>PowerPoint Presentation</vt:lpstr>
      <vt:lpstr>PowerPoint Presentation</vt:lpstr>
      <vt:lpstr>TOP DRI* PRODUCING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Ayan Saha</dc:creator>
  <cp:lastModifiedBy>Ayan Saha</cp:lastModifiedBy>
  <cp:revision>1</cp:revision>
  <cp:lastPrinted>2025-02-14T04:09:08Z</cp:lastPrinted>
  <dcterms:created xsi:type="dcterms:W3CDTF">2025-01-04T10:05:43Z</dcterms:created>
  <dcterms:modified xsi:type="dcterms:W3CDTF">2025-02-14T14:47:40Z</dcterms:modified>
</cp:coreProperties>
</file>